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10" d="100"/>
          <a:sy n="110" d="100"/>
        </p:scale>
        <p:origin x="-1512" y="-112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14/10/2015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14/10/2015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14/10/2015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14/10/2015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14/10/2015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14/10/2015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 y="849199"/>
            <a:ext cx="6677800" cy="6014329"/>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6 – 12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4009977" cy="6318517"/>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CAMEROUN</a:t>
            </a:r>
            <a:endParaRPr lang="fr-FR" sz="1000" b="1" dirty="0">
              <a:solidFill>
                <a:srgbClr val="FF721E"/>
              </a:solidFill>
              <a:latin typeface="Arial"/>
            </a:endParaRPr>
          </a:p>
          <a:p>
            <a:r>
              <a:rPr lang="fr-FR" sz="800" b="1" i="1" cap="all" dirty="0">
                <a:solidFill>
                  <a:srgbClr val="036BB6"/>
                </a:solidFill>
                <a:latin typeface="Arial"/>
              </a:rPr>
              <a:t>Un double attentat-suicide </a:t>
            </a:r>
            <a:r>
              <a:rPr lang="fr-FR" sz="800" b="1" i="1" cap="all" dirty="0" smtClean="0">
                <a:solidFill>
                  <a:srgbClr val="036BB6"/>
                </a:solidFill>
                <a:latin typeface="Arial"/>
              </a:rPr>
              <a:t>FAIT NEUF MORTS</a:t>
            </a:r>
          </a:p>
          <a:p>
            <a:pPr algn="just"/>
            <a:r>
              <a:rPr lang="fr-FR" sz="750" dirty="0">
                <a:solidFill>
                  <a:srgbClr val="A6A6A6"/>
                </a:solidFill>
                <a:latin typeface="Arial" pitchFamily="34" charset="0"/>
                <a:cs typeface="Arial" pitchFamily="34" charset="0"/>
              </a:rPr>
              <a:t>Au moins neuf personnes ont été tuées et quelques 30 blessées, le 11 octobre, dans un double attentat suicide dans le village de </a:t>
            </a:r>
            <a:r>
              <a:rPr lang="fr-FR" sz="750" dirty="0" err="1">
                <a:solidFill>
                  <a:srgbClr val="A6A6A6"/>
                </a:solidFill>
                <a:latin typeface="Arial" pitchFamily="34" charset="0"/>
                <a:cs typeface="Arial" pitchFamily="34" charset="0"/>
              </a:rPr>
              <a:t>Kangaleri</a:t>
            </a:r>
            <a:r>
              <a:rPr lang="fr-FR" sz="750" dirty="0">
                <a:solidFill>
                  <a:srgbClr val="A6A6A6"/>
                </a:solidFill>
                <a:latin typeface="Arial" pitchFamily="34" charset="0"/>
                <a:cs typeface="Arial" pitchFamily="34" charset="0"/>
              </a:rPr>
              <a:t>, dans la région de l’Extrême-Nord du Cameroun. Les insurgés de Boko Haram sont soupçonnés d'être derrière l'attentat, dans une région qui a subi pas moins de 15 de ces attaques depuis juillet.</a:t>
            </a:r>
            <a:endParaRPr lang="en-GB" sz="500" b="1" dirty="0" smtClean="0">
              <a:solidFill>
                <a:srgbClr val="FF721E"/>
              </a:solidFill>
              <a:latin typeface="Arial"/>
            </a:endParaRPr>
          </a:p>
          <a:p>
            <a:endParaRPr lang="en-GB" sz="100" b="1" dirty="0" smtClean="0">
              <a:solidFill>
                <a:srgbClr val="FF721E"/>
              </a:solidFill>
              <a:latin typeface="Arial"/>
            </a:endParaRPr>
          </a:p>
          <a:p>
            <a:r>
              <a:rPr lang="en-GB" sz="1000" b="1" dirty="0" smtClean="0">
                <a:solidFill>
                  <a:srgbClr val="FF721E"/>
                </a:solidFill>
                <a:latin typeface="Arial"/>
              </a:rPr>
              <a:t>RÉPUBLIQUE </a:t>
            </a:r>
            <a:r>
              <a:rPr lang="en-GB" sz="1000" b="1" dirty="0">
                <a:solidFill>
                  <a:srgbClr val="FF721E"/>
                </a:solidFill>
                <a:latin typeface="Arial"/>
              </a:rPr>
              <a:t>CENTRAFRICAINE (RCA</a:t>
            </a:r>
            <a:r>
              <a:rPr lang="en-GB" sz="1000" b="1" dirty="0" smtClean="0">
                <a:solidFill>
                  <a:srgbClr val="FF721E"/>
                </a:solidFill>
                <a:latin typeface="Arial"/>
              </a:rPr>
              <a:t>)</a:t>
            </a:r>
          </a:p>
          <a:p>
            <a:r>
              <a:rPr lang="en-GB" sz="800" b="1" i="1" cap="all" dirty="0" err="1" smtClean="0">
                <a:solidFill>
                  <a:srgbClr val="036BB6"/>
                </a:solidFill>
                <a:latin typeface="Arial"/>
              </a:rPr>
              <a:t>Insécurité</a:t>
            </a:r>
            <a:r>
              <a:rPr lang="en-GB" sz="800" b="1" i="1" cap="all" dirty="0" smtClean="0">
                <a:solidFill>
                  <a:srgbClr val="036BB6"/>
                </a:solidFill>
                <a:latin typeface="Arial"/>
              </a:rPr>
              <a:t> </a:t>
            </a:r>
            <a:r>
              <a:rPr lang="en-GB" sz="800" b="1" i="1" cap="all" dirty="0" err="1" smtClean="0">
                <a:solidFill>
                  <a:srgbClr val="036BB6"/>
                </a:solidFill>
                <a:latin typeface="Arial"/>
              </a:rPr>
              <a:t>persistante</a:t>
            </a:r>
            <a:endParaRPr lang="en-GB" sz="80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Malgré le retour progressif au calme après les récents affrontements à Bangui, l'insécurité et les difficultés d'accès humanitaire </a:t>
            </a:r>
            <a:r>
              <a:rPr lang="fr-FR" sz="750" dirty="0" smtClean="0">
                <a:solidFill>
                  <a:srgbClr val="A6A6A6"/>
                </a:solidFill>
                <a:latin typeface="Arial" pitchFamily="34" charset="0"/>
                <a:cs typeface="Arial" pitchFamily="34" charset="0"/>
              </a:rPr>
              <a:t>persistent. </a:t>
            </a:r>
            <a:r>
              <a:rPr lang="fr-FR" sz="750" dirty="0">
                <a:solidFill>
                  <a:srgbClr val="A6A6A6"/>
                </a:solidFill>
                <a:latin typeface="Arial" pitchFamily="34" charset="0"/>
                <a:cs typeface="Arial" pitchFamily="34" charset="0"/>
              </a:rPr>
              <a:t>Des soins médicaux d'urgence, l’aide à la nutrition et à l'assainissement sont en train d’être menés sur fond d’insécurité et de contrainte des mouvements dans les quartiers de la ville qui ont été touchés par la violence qui a éclaté le 26 septembre. Entre-temps, on estime que 15 600 enfants à Bangui sont hors de l'école en raison des déplacements et de l'insécurité</a:t>
            </a:r>
            <a:r>
              <a:rPr lang="fr-FR" sz="750" dirty="0" smtClean="0">
                <a:solidFill>
                  <a:srgbClr val="A6A6A6"/>
                </a:solidFill>
                <a:latin typeface="Arial" pitchFamily="34" charset="0"/>
                <a:cs typeface="Arial" pitchFamily="34" charset="0"/>
              </a:rPr>
              <a:t>. </a:t>
            </a:r>
            <a:endParaRPr lang="en-GB" sz="500" dirty="0">
              <a:solidFill>
                <a:srgbClr val="A6A6A6"/>
              </a:solidFill>
              <a:latin typeface="Arial" pitchFamily="34" charset="0"/>
              <a:cs typeface="Arial" pitchFamily="34" charset="0"/>
            </a:endParaRPr>
          </a:p>
          <a:p>
            <a:pPr algn="just"/>
            <a:r>
              <a:rPr lang="en-GB" sz="1000" b="1" dirty="0" smtClean="0">
                <a:solidFill>
                  <a:srgbClr val="FF721E"/>
                </a:solidFill>
                <a:latin typeface="Arial"/>
              </a:rPr>
              <a:t>TCHAD</a:t>
            </a:r>
          </a:p>
          <a:p>
            <a:r>
              <a:rPr lang="fr-FR" sz="800" b="1" i="1" cap="all" dirty="0">
                <a:solidFill>
                  <a:srgbClr val="036BB6"/>
                </a:solidFill>
                <a:latin typeface="Arial"/>
              </a:rPr>
              <a:t>De MULTIPLES EXPLOSIONS font 43 </a:t>
            </a:r>
            <a:r>
              <a:rPr lang="fr-FR" sz="800" b="1" i="1" cap="all" dirty="0" smtClean="0">
                <a:solidFill>
                  <a:srgbClr val="036BB6"/>
                </a:solidFill>
                <a:latin typeface="Arial"/>
              </a:rPr>
              <a:t>morts</a:t>
            </a:r>
          </a:p>
          <a:p>
            <a:pPr algn="just"/>
            <a:r>
              <a:rPr lang="fr-FR" sz="750" dirty="0">
                <a:solidFill>
                  <a:srgbClr val="A6A6A6"/>
                </a:solidFill>
                <a:latin typeface="Arial" pitchFamily="34" charset="0"/>
                <a:cs typeface="Arial" pitchFamily="34" charset="0"/>
              </a:rPr>
              <a:t>Le 10 octobre, cinq </a:t>
            </a:r>
            <a:r>
              <a:rPr lang="fr-FR" sz="750" dirty="0" smtClean="0">
                <a:solidFill>
                  <a:srgbClr val="A6A6A6"/>
                </a:solidFill>
                <a:latin typeface="Arial" pitchFamily="34" charset="0"/>
                <a:cs typeface="Arial" pitchFamily="34" charset="0"/>
              </a:rPr>
              <a:t>explosions simultanées </a:t>
            </a:r>
            <a:r>
              <a:rPr lang="fr-FR" sz="750" dirty="0">
                <a:solidFill>
                  <a:srgbClr val="A6A6A6"/>
                </a:solidFill>
                <a:latin typeface="Arial" pitchFamily="34" charset="0"/>
                <a:cs typeface="Arial" pitchFamily="34" charset="0"/>
              </a:rPr>
              <a:t>ont frappé le marché central de la ville de </a:t>
            </a:r>
            <a:r>
              <a:rPr lang="fr-FR" sz="750" dirty="0" err="1">
                <a:solidFill>
                  <a:srgbClr val="A6A6A6"/>
                </a:solidFill>
                <a:latin typeface="Arial" pitchFamily="34" charset="0"/>
                <a:cs typeface="Arial" pitchFamily="34" charset="0"/>
              </a:rPr>
              <a:t>Baga</a:t>
            </a:r>
            <a:r>
              <a:rPr lang="fr-FR" sz="750" dirty="0">
                <a:solidFill>
                  <a:srgbClr val="A6A6A6"/>
                </a:solidFill>
                <a:latin typeface="Arial" pitchFamily="34" charset="0"/>
                <a:cs typeface="Arial" pitchFamily="34" charset="0"/>
              </a:rPr>
              <a:t> Sola et un site d'hébergement de personnes déplacées dans la région de </a:t>
            </a:r>
            <a:r>
              <a:rPr lang="fr-FR" sz="750" dirty="0" err="1">
                <a:solidFill>
                  <a:srgbClr val="A6A6A6"/>
                </a:solidFill>
                <a:latin typeface="Arial" pitchFamily="34" charset="0"/>
                <a:cs typeface="Arial" pitchFamily="34" charset="0"/>
              </a:rPr>
              <a:t>Kousseri</a:t>
            </a:r>
            <a:r>
              <a:rPr lang="fr-FR" sz="750" dirty="0">
                <a:solidFill>
                  <a:srgbClr val="A6A6A6"/>
                </a:solidFill>
                <a:latin typeface="Arial" pitchFamily="34" charset="0"/>
                <a:cs typeface="Arial" pitchFamily="34" charset="0"/>
              </a:rPr>
              <a:t>, tuant au moins 43 personnes et blessé environ 60 autres. Deux femmes et trois filles (âgées entre 10 et 15 ans) sont soupçonnées d'avoir perpétré l'attentat. Le site de déplacement de </a:t>
            </a:r>
            <a:r>
              <a:rPr lang="fr-FR" sz="750" dirty="0" err="1">
                <a:solidFill>
                  <a:srgbClr val="A6A6A6"/>
                </a:solidFill>
                <a:latin typeface="Arial" pitchFamily="34" charset="0"/>
                <a:cs typeface="Arial" pitchFamily="34" charset="0"/>
              </a:rPr>
              <a:t>Kousseri</a:t>
            </a:r>
            <a:r>
              <a:rPr lang="fr-FR" sz="750" dirty="0">
                <a:solidFill>
                  <a:srgbClr val="A6A6A6"/>
                </a:solidFill>
                <a:latin typeface="Arial" pitchFamily="34" charset="0"/>
                <a:cs typeface="Arial" pitchFamily="34" charset="0"/>
              </a:rPr>
              <a:t> accueille 7 300 personnes qui ont fui en juillet à la suite d’attaques de militants. </a:t>
            </a:r>
            <a:r>
              <a:rPr lang="en-GB" sz="500" dirty="0" smtClean="0">
                <a:solidFill>
                  <a:srgbClr val="A6A6A6"/>
                </a:solidFill>
                <a:latin typeface="Arial" pitchFamily="34" charset="0"/>
                <a:cs typeface="Arial" pitchFamily="34" charset="0"/>
              </a:rPr>
              <a:t> </a:t>
            </a:r>
            <a:endParaRPr lang="en-US" sz="500" b="1" dirty="0" smtClean="0">
              <a:solidFill>
                <a:srgbClr val="FF721E"/>
              </a:solidFill>
              <a:latin typeface="Arial"/>
            </a:endParaRPr>
          </a:p>
          <a:p>
            <a:r>
              <a:rPr lang="fr-FR" sz="1000" b="1" dirty="0" smtClean="0">
                <a:solidFill>
                  <a:srgbClr val="FF721E"/>
                </a:solidFill>
                <a:latin typeface="Arial"/>
              </a:rPr>
              <a:t>GUINEE</a:t>
            </a:r>
          </a:p>
          <a:p>
            <a:r>
              <a:rPr lang="fr-FR" sz="800" b="1" i="1" cap="all" dirty="0">
                <a:solidFill>
                  <a:srgbClr val="036BB6"/>
                </a:solidFill>
                <a:latin typeface="Arial"/>
              </a:rPr>
              <a:t>Neuf morts dans les </a:t>
            </a:r>
            <a:r>
              <a:rPr lang="fr-FR" sz="800" b="1" i="1" cap="all" dirty="0" err="1">
                <a:solidFill>
                  <a:srgbClr val="036BB6"/>
                </a:solidFill>
                <a:latin typeface="Arial"/>
              </a:rPr>
              <a:t>VIOLENCEs</a:t>
            </a:r>
            <a:r>
              <a:rPr lang="fr-FR" sz="800" b="1" i="1" cap="all" dirty="0">
                <a:solidFill>
                  <a:srgbClr val="036BB6"/>
                </a:solidFill>
                <a:latin typeface="Arial"/>
              </a:rPr>
              <a:t> pré-électorales, Scrutin </a:t>
            </a:r>
            <a:r>
              <a:rPr lang="fr-FR" sz="800" b="1" i="1" cap="all" dirty="0" smtClean="0">
                <a:solidFill>
                  <a:srgbClr val="036BB6"/>
                </a:solidFill>
                <a:latin typeface="Arial"/>
              </a:rPr>
              <a:t>CALME</a:t>
            </a:r>
          </a:p>
          <a:p>
            <a:pPr algn="just"/>
            <a:r>
              <a:rPr lang="fr-FR" sz="750" dirty="0">
                <a:solidFill>
                  <a:srgbClr val="A6A6A6"/>
                </a:solidFill>
                <a:latin typeface="Arial" pitchFamily="34" charset="0"/>
                <a:cs typeface="Arial" pitchFamily="34" charset="0"/>
              </a:rPr>
              <a:t>Le 11 octobre, les élections présidentielles ont été organisées sans incidents majeurs. Le vote a été, cependant, précédé par des jours de violents affrontements qui ont fait neuf morts dans la capitale Conakry et dans la sous-préfecture de </a:t>
            </a:r>
            <a:r>
              <a:rPr lang="fr-FR" sz="750" dirty="0" err="1">
                <a:solidFill>
                  <a:srgbClr val="A6A6A6"/>
                </a:solidFill>
                <a:latin typeface="Arial" pitchFamily="34" charset="0"/>
                <a:cs typeface="Arial" pitchFamily="34" charset="0"/>
              </a:rPr>
              <a:t>Banankoro</a:t>
            </a:r>
            <a:r>
              <a:rPr lang="fr-FR" sz="750" dirty="0">
                <a:solidFill>
                  <a:srgbClr val="A6A6A6"/>
                </a:solidFill>
                <a:latin typeface="Arial" pitchFamily="34" charset="0"/>
                <a:cs typeface="Arial" pitchFamily="34" charset="0"/>
              </a:rPr>
              <a:t>, dans le sud-est. Aucun mouvement significatif de la population n’a été noté.</a:t>
            </a:r>
            <a:endParaRPr lang="fr-FR" sz="500" b="1" dirty="0" smtClean="0">
              <a:solidFill>
                <a:srgbClr val="FF721E"/>
              </a:solidFill>
              <a:latin typeface="Arial"/>
            </a:endParaRPr>
          </a:p>
          <a:p>
            <a:r>
              <a:rPr lang="fr-FR" sz="1000" b="1" dirty="0" smtClean="0">
                <a:solidFill>
                  <a:srgbClr val="FF721E"/>
                </a:solidFill>
                <a:latin typeface="Arial"/>
              </a:rPr>
              <a:t>NIGERIA</a:t>
            </a:r>
            <a:endParaRPr lang="fr-FR" sz="1000" b="1" dirty="0">
              <a:solidFill>
                <a:srgbClr val="FF721E"/>
              </a:solidFill>
              <a:latin typeface="Arial"/>
            </a:endParaRPr>
          </a:p>
          <a:p>
            <a:r>
              <a:rPr lang="fr-FR" sz="800" b="1" i="1" cap="all" dirty="0">
                <a:solidFill>
                  <a:srgbClr val="036BB6"/>
                </a:solidFill>
                <a:latin typeface="Arial"/>
              </a:rPr>
              <a:t>DIX-SEPT tués dans des attaques </a:t>
            </a:r>
            <a:r>
              <a:rPr lang="fr-FR" sz="800" b="1" i="1" cap="all" dirty="0" err="1" smtClean="0">
                <a:solidFill>
                  <a:srgbClr val="036BB6"/>
                </a:solidFill>
                <a:latin typeface="Arial"/>
              </a:rPr>
              <a:t>SUICIDEs</a:t>
            </a:r>
            <a:endParaRPr lang="fr-FR" sz="80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Au moins 17 personnes ont été tuées dans une série d'attentats-suicides dans le nord du Nigeria, le 7 octobre. Yobe, capitale de l'état de Damaturu, a été secouée par une triple explosion qui a tué 14 personnes et fait 10 blessés. Dans l'Etat de Borno voisin, trois personnes ont été tuées dans un attentat-suicide dans la zone de </a:t>
            </a:r>
            <a:r>
              <a:rPr lang="fr-FR" sz="750" dirty="0" err="1">
                <a:solidFill>
                  <a:srgbClr val="A6A6A6"/>
                </a:solidFill>
                <a:latin typeface="Arial" pitchFamily="34" charset="0"/>
                <a:cs typeface="Arial" pitchFamily="34" charset="0"/>
              </a:rPr>
              <a:t>Gubio</a:t>
            </a:r>
            <a:r>
              <a:rPr lang="fr-FR" sz="750" dirty="0">
                <a:solidFill>
                  <a:srgbClr val="A6A6A6"/>
                </a:solidFill>
                <a:latin typeface="Arial" pitchFamily="34" charset="0"/>
                <a:cs typeface="Arial" pitchFamily="34" charset="0"/>
              </a:rPr>
              <a:t>, à quelques 85 kilomètres de la capitale de l'État, Maiduguri</a:t>
            </a:r>
            <a:r>
              <a:rPr lang="fr-FR" sz="750" dirty="0" smtClean="0">
                <a:solidFill>
                  <a:srgbClr val="A6A6A6"/>
                </a:solidFill>
                <a:latin typeface="Arial" pitchFamily="34" charset="0"/>
                <a:cs typeface="Arial" pitchFamily="34" charset="0"/>
              </a:rPr>
              <a:t>. </a:t>
            </a:r>
            <a:endParaRPr lang="fr-FR" sz="500" b="1" dirty="0">
              <a:solidFill>
                <a:srgbClr val="FF721E"/>
              </a:solidFill>
              <a:latin typeface="Arial"/>
            </a:endParaRPr>
          </a:p>
          <a:p>
            <a:r>
              <a:rPr lang="en-GB" sz="1000" b="1" dirty="0" smtClean="0">
                <a:solidFill>
                  <a:srgbClr val="FF721E"/>
                </a:solidFill>
                <a:latin typeface="Arial"/>
              </a:rPr>
              <a:t>MAURITANIE</a:t>
            </a:r>
            <a:endParaRPr lang="fr-FR" sz="1000" b="1" dirty="0">
              <a:solidFill>
                <a:srgbClr val="FF721E"/>
              </a:solidFill>
              <a:latin typeface="Arial"/>
            </a:endParaRPr>
          </a:p>
          <a:p>
            <a:r>
              <a:rPr lang="fr-FR" sz="800" b="1" i="1" cap="all" dirty="0">
                <a:solidFill>
                  <a:srgbClr val="036BB6"/>
                </a:solidFill>
                <a:latin typeface="Arial"/>
              </a:rPr>
              <a:t>La fièvre de la Vallée du Rift  tue huit </a:t>
            </a:r>
            <a:r>
              <a:rPr lang="fr-FR" sz="800" b="1" i="1" cap="all" dirty="0" smtClean="0">
                <a:solidFill>
                  <a:srgbClr val="036BB6"/>
                </a:solidFill>
                <a:latin typeface="Arial"/>
              </a:rPr>
              <a:t>personnes</a:t>
            </a:r>
          </a:p>
          <a:p>
            <a:pPr algn="just"/>
            <a:r>
              <a:rPr lang="fr-FR" sz="750" dirty="0">
                <a:solidFill>
                  <a:srgbClr val="A6A6A6"/>
                </a:solidFill>
                <a:latin typeface="Arial" pitchFamily="34" charset="0"/>
                <a:cs typeface="Arial" pitchFamily="34" charset="0"/>
              </a:rPr>
              <a:t>Le ministère de la Santé mauritanien a annoncé le 7 octobre que huit personnes sont mortes de la fièvre de la Vallée du Rift. Vingt-cinq cas ont été signalés, dont huit ont été confirmés. La maladie a été détectée pour la première fois début septembre dans la zone sud de Moudjéria. Les autorités ont, entre autres mesures, mis en place une cellule conjointe des ministères de la Santé et de l'Elevage afin de surveiller la situation. Les équipes médicales dans les hôpitaux de référence de la capitale Nouakchott et des missions de surveillance ont été envoyées sur le terrain</a:t>
            </a:r>
            <a:r>
              <a:rPr lang="fr-FR" sz="750" dirty="0" smtClean="0">
                <a:solidFill>
                  <a:srgbClr val="A6A6A6"/>
                </a:solidFill>
                <a:latin typeface="Arial" pitchFamily="34" charset="0"/>
                <a:cs typeface="Arial" pitchFamily="34" charset="0"/>
              </a:rPr>
              <a:t>. </a:t>
            </a:r>
            <a:r>
              <a:rPr lang="en-GB" sz="500" dirty="0"/>
              <a:t> </a:t>
            </a:r>
            <a:r>
              <a:rPr lang="en-US" sz="500" i="1" dirty="0"/>
              <a:t> </a:t>
            </a:r>
            <a:endParaRPr lang="en-US" sz="500" dirty="0">
              <a:solidFill>
                <a:srgbClr val="A6A6A6"/>
              </a:solidFill>
              <a:latin typeface="Arial" pitchFamily="34" charset="0"/>
              <a:cs typeface="Arial" pitchFamily="34" charset="0"/>
            </a:endParaRPr>
          </a:p>
          <a:p>
            <a:r>
              <a:rPr lang="en-GB" sz="1000" b="1" dirty="0">
                <a:solidFill>
                  <a:srgbClr val="FF721E"/>
                </a:solidFill>
                <a:latin typeface="Arial"/>
              </a:rPr>
              <a:t>RÉGIONAL/ </a:t>
            </a:r>
            <a:r>
              <a:rPr lang="en-GB" sz="1000" b="1" dirty="0" smtClean="0">
                <a:solidFill>
                  <a:srgbClr val="FF721E"/>
                </a:solidFill>
                <a:latin typeface="Arial"/>
              </a:rPr>
              <a:t>MALADIE A VIRUS EBOLA (MVE)</a:t>
            </a:r>
          </a:p>
          <a:p>
            <a:r>
              <a:rPr lang="en-GB" sz="800" b="1" i="1" cap="all" dirty="0" smtClean="0">
                <a:solidFill>
                  <a:srgbClr val="036BB6"/>
                </a:solidFill>
                <a:latin typeface="Arial"/>
              </a:rPr>
              <a:t>0 </a:t>
            </a:r>
            <a:r>
              <a:rPr lang="en-GB" sz="800" b="1" i="1" cap="all" dirty="0">
                <a:solidFill>
                  <a:srgbClr val="036BB6"/>
                </a:solidFill>
                <a:latin typeface="Arial"/>
              </a:rPr>
              <a:t>nouveau </a:t>
            </a:r>
            <a:r>
              <a:rPr lang="en-GB" sz="800" b="1" i="1" cap="all" dirty="0" err="1">
                <a:solidFill>
                  <a:srgbClr val="036BB6"/>
                </a:solidFill>
                <a:latin typeface="Arial"/>
              </a:rPr>
              <a:t>cas</a:t>
            </a:r>
            <a:r>
              <a:rPr lang="en-GB" sz="800" b="1" i="1" cap="all" dirty="0">
                <a:solidFill>
                  <a:srgbClr val="036BB6"/>
                </a:solidFill>
                <a:latin typeface="Arial"/>
              </a:rPr>
              <a:t> </a:t>
            </a:r>
            <a:r>
              <a:rPr lang="en-GB" sz="800" b="1" i="1" cap="all" dirty="0" err="1" smtClean="0">
                <a:solidFill>
                  <a:srgbClr val="036BB6"/>
                </a:solidFill>
                <a:latin typeface="Arial"/>
              </a:rPr>
              <a:t>signalÉ</a:t>
            </a:r>
            <a:endParaRPr lang="en-GB" sz="80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Dans la semaine se terminant le 11 octobre, il n'y avait pas de nouveau cas confirmé en Guinée, au Libéria et en Sierra Leone. La semaine qui a pris fin le 4 octobre a marqué la première fois depuis mars 2014 que les trois pays ne signalent aucun cas. En date du 9 octobre, le Libéria avait passé 89 jours sans nouveau cas. Les derniers patients MVE en Sierra Leone ont été libérés le 26 septembre, tandis que le dernier cas de la Guinée a été rapporté le 27 septembre.</a:t>
            </a: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NOUVEAU CAS</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2093774" y="972319"/>
            <a:ext cx="75809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GUINEE</a:t>
            </a:r>
            <a:endParaRPr lang="en-GB" dirty="0"/>
          </a:p>
        </p:txBody>
      </p:sp>
      <p:sp>
        <p:nvSpPr>
          <p:cNvPr id="35" name="TextBox 44"/>
          <p:cNvSpPr txBox="1"/>
          <p:nvPr/>
        </p:nvSpPr>
        <p:spPr>
          <a:xfrm>
            <a:off x="2443457" y="1262498"/>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MORTS DANS  VIOLENCES PRÉ-ÉLECTORALES</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970436" y="2980045"/>
            <a:ext cx="93610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3" name="TextBox 44"/>
          <p:cNvSpPr txBox="1"/>
          <p:nvPr/>
        </p:nvSpPr>
        <p:spPr>
          <a:xfrm>
            <a:off x="3376866" y="3259088"/>
            <a:ext cx="781065"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MEURENT DANS DES ATTAQUES</a:t>
            </a:r>
            <a:endParaRPr lang="en-GB" sz="9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2236792" y="1259797"/>
            <a:ext cx="163496"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9</a:t>
            </a:r>
          </a:p>
        </p:txBody>
      </p:sp>
      <p:pic>
        <p:nvPicPr>
          <p:cNvPr id="48" name="Image 47"/>
          <p:cNvPicPr>
            <a:picLocks noChangeAspect="1"/>
          </p:cNvPicPr>
          <p:nvPr/>
        </p:nvPicPr>
        <p:blipFill>
          <a:blip r:embed="rId5"/>
          <a:stretch>
            <a:fillRect/>
          </a:stretch>
        </p:blipFill>
        <p:spPr>
          <a:xfrm>
            <a:off x="2066116" y="1265482"/>
            <a:ext cx="202500" cy="236250"/>
          </a:xfrm>
          <a:prstGeom prst="rect">
            <a:avLst/>
          </a:prstGeom>
        </p:spPr>
      </p:pic>
      <p:sp>
        <p:nvSpPr>
          <p:cNvPr id="2" name="ZoneTexte 1"/>
          <p:cNvSpPr txBox="1"/>
          <p:nvPr/>
        </p:nvSpPr>
        <p:spPr>
          <a:xfrm>
            <a:off x="12904" y="6934755"/>
            <a:ext cx="6773956" cy="423193"/>
          </a:xfrm>
          <a:prstGeom prst="rect">
            <a:avLst/>
          </a:prstGeom>
          <a:solidFill>
            <a:schemeClr val="bg1"/>
          </a:solidFill>
        </p:spPr>
        <p:txBody>
          <a:bodyPr wrap="square" rtlCol="0">
            <a:spAutoFit/>
          </a:bodyPr>
          <a:lstStyle/>
          <a:p>
            <a:pPr>
              <a:spcAft>
                <a:spcPts val="600"/>
              </a:spcAft>
            </a:pPr>
            <a:r>
              <a:rPr lang="en-GB" sz="900" b="1" dirty="0">
                <a:solidFill>
                  <a:srgbClr val="659AD2"/>
                </a:solidFill>
                <a:latin typeface="Arial" panose="020B0604020202020204" pitchFamily="34" charset="0"/>
                <a:cs typeface="Arial" panose="020B0604020202020204" pitchFamily="34" charset="0"/>
              </a:rPr>
              <a:t>Date de </a:t>
            </a:r>
            <a:r>
              <a:rPr lang="en-GB" sz="900" b="1" dirty="0" err="1">
                <a:solidFill>
                  <a:srgbClr val="659AD2"/>
                </a:solidFill>
                <a:latin typeface="Arial" panose="020B0604020202020204" pitchFamily="34" charset="0"/>
                <a:cs typeface="Arial" panose="020B0604020202020204" pitchFamily="34" charset="0"/>
              </a:rPr>
              <a:t>création</a:t>
            </a:r>
            <a:r>
              <a:rPr lang="en-GB" sz="900" dirty="0">
                <a:solidFill>
                  <a:srgbClr val="659AD2"/>
                </a:solidFill>
                <a:latin typeface="Arial" panose="020B0604020202020204" pitchFamily="34" charset="0"/>
                <a:cs typeface="Arial" panose="020B0604020202020204" pitchFamily="34" charset="0"/>
              </a:rPr>
              <a:t>: </a:t>
            </a:r>
            <a:r>
              <a:rPr lang="en-GB" sz="900" dirty="0" smtClean="0">
                <a:solidFill>
                  <a:srgbClr val="659AD2"/>
                </a:solidFill>
                <a:latin typeface="Arial" panose="020B0604020202020204" pitchFamily="34" charset="0"/>
                <a:cs typeface="Arial" panose="020B0604020202020204" pitchFamily="34" charset="0"/>
              </a:rPr>
              <a:t>13 </a:t>
            </a:r>
            <a:r>
              <a:rPr lang="en-GB" sz="900" dirty="0" err="1">
                <a:solidFill>
                  <a:srgbClr val="659AD2"/>
                </a:solidFill>
                <a:latin typeface="Arial" panose="020B0604020202020204" pitchFamily="34" charset="0"/>
                <a:cs typeface="Arial" panose="020B0604020202020204" pitchFamily="34" charset="0"/>
              </a:rPr>
              <a:t>octobre</a:t>
            </a:r>
            <a:r>
              <a:rPr lang="en-GB" sz="900" dirty="0">
                <a:solidFill>
                  <a:srgbClr val="659AD2"/>
                </a:solidFill>
                <a:latin typeface="Arial" panose="020B0604020202020204" pitchFamily="34" charset="0"/>
                <a:cs typeface="Arial" panose="020B0604020202020204" pitchFamily="34" charset="0"/>
              </a:rPr>
              <a:t> 2015    </a:t>
            </a:r>
            <a:r>
              <a:rPr lang="en-GB" sz="900" dirty="0" smtClean="0">
                <a:solidFill>
                  <a:srgbClr val="659AD2"/>
                </a:solidFill>
                <a:latin typeface="Arial" panose="020B0604020202020204" pitchFamily="34" charset="0"/>
                <a:cs typeface="Arial" panose="020B0604020202020204" pitchFamily="34" charset="0"/>
              </a:rPr>
              <a:t>  </a:t>
            </a:r>
            <a:r>
              <a:rPr lang="fr-FR" sz="900" b="1" dirty="0">
                <a:solidFill>
                  <a:srgbClr val="659AD2"/>
                </a:solidFill>
                <a:latin typeface="Arial" panose="020B0604020202020204" pitchFamily="34" charset="0"/>
                <a:cs typeface="Arial" panose="020B0604020202020204" pitchFamily="34" charset="0"/>
              </a:rPr>
              <a:t>Sources de données</a:t>
            </a:r>
            <a:r>
              <a:rPr lang="fr-FR" sz="900" dirty="0">
                <a:solidFill>
                  <a:srgbClr val="659AD2"/>
                </a:solidFill>
                <a:latin typeface="Arial" panose="020B0604020202020204" pitchFamily="34" charset="0"/>
                <a:cs typeface="Arial" panose="020B0604020202020204" pitchFamily="34" charset="0"/>
              </a:rPr>
              <a:t>: UNCS, </a:t>
            </a:r>
            <a:r>
              <a:rPr lang="fr-FR" sz="900" dirty="0" err="1">
                <a:solidFill>
                  <a:srgbClr val="659AD2"/>
                </a:solidFill>
                <a:latin typeface="Arial" panose="020B0604020202020204" pitchFamily="34" charset="0"/>
                <a:cs typeface="Arial" panose="020B0604020202020204" pitchFamily="34" charset="0"/>
              </a:rPr>
              <a:t>DevInfo</a:t>
            </a:r>
            <a:r>
              <a:rPr lang="fr-FR" sz="900" dirty="0">
                <a:solidFill>
                  <a:srgbClr val="659AD2"/>
                </a:solidFill>
                <a:latin typeface="Arial" panose="020B0604020202020204" pitchFamily="34" charset="0"/>
                <a:cs typeface="Arial" panose="020B0604020202020204" pitchFamily="34" charset="0"/>
              </a:rPr>
              <a:t>, OCHA.    </a:t>
            </a:r>
            <a:r>
              <a:rPr lang="fr-FR" sz="900" dirty="0" smtClean="0">
                <a:solidFill>
                  <a:srgbClr val="659AD2"/>
                </a:solidFill>
                <a:latin typeface="Arial" panose="020B0604020202020204" pitchFamily="34" charset="0"/>
                <a:cs typeface="Arial" panose="020B0604020202020204" pitchFamily="34" charset="0"/>
              </a:rPr>
              <a:t>   </a:t>
            </a:r>
            <a:r>
              <a:rPr lang="fr-FR" sz="900" b="1" dirty="0">
                <a:solidFill>
                  <a:srgbClr val="659AD2"/>
                </a:solidFill>
                <a:latin typeface="Arial" panose="020B0604020202020204" pitchFamily="34" charset="0"/>
                <a:cs typeface="Arial" panose="020B0604020202020204" pitchFamily="34" charset="0"/>
              </a:rPr>
              <a:t>Contact</a:t>
            </a:r>
            <a:r>
              <a:rPr lang="fr-FR" sz="900" dirty="0">
                <a:solidFill>
                  <a:srgbClr val="659AD2"/>
                </a:solidFill>
                <a:latin typeface="Arial" panose="020B0604020202020204" pitchFamily="34" charset="0"/>
                <a:cs typeface="Arial" panose="020B0604020202020204" pitchFamily="34" charset="0"/>
              </a:rPr>
              <a:t>: ocharowca@un.org</a:t>
            </a:r>
          </a:p>
          <a:p>
            <a:pPr>
              <a:spcAft>
                <a:spcPts val="600"/>
              </a:spcAft>
            </a:pPr>
            <a:r>
              <a:rPr lang="fr-FR" sz="750" i="1"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cxnSp>
        <p:nvCxnSpPr>
          <p:cNvPr id="50" name="Connecteur en angle 49"/>
          <p:cNvCxnSpPr/>
          <p:nvPr/>
        </p:nvCxnSpPr>
        <p:spPr>
          <a:xfrm rot="5400000">
            <a:off x="950007" y="1693897"/>
            <a:ext cx="1684887" cy="1276768"/>
          </a:xfrm>
          <a:prstGeom prst="bentConnector3">
            <a:avLst>
              <a:gd name="adj1" fmla="val 9974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22"/>
          <p:cNvSpPr txBox="1"/>
          <p:nvPr/>
        </p:nvSpPr>
        <p:spPr>
          <a:xfrm>
            <a:off x="5016853" y="3483706"/>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41" name="TextBox 44"/>
          <p:cNvSpPr txBox="1"/>
          <p:nvPr/>
        </p:nvSpPr>
        <p:spPr>
          <a:xfrm>
            <a:off x="4698628" y="3639521"/>
            <a:ext cx="1296144"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INSÉCURITÉ PERSISTE</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984157" y="2451622"/>
            <a:ext cx="10822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TUÉS DANS DES ATTAQUES MULTIPLES</a:t>
            </a:r>
            <a:endParaRPr lang="en-GB" sz="900" b="1" dirty="0">
              <a:solidFill>
                <a:srgbClr val="026DB6"/>
              </a:solidFill>
              <a:latin typeface="Arial" panose="020B0604020202020204" pitchFamily="34" charset="0"/>
              <a:cs typeface="Arial" panose="020B0604020202020204" pitchFamily="34" charset="0"/>
            </a:endParaRPr>
          </a:p>
        </p:txBody>
      </p:sp>
      <p:sp>
        <p:nvSpPr>
          <p:cNvPr id="54" name="TextBox 22"/>
          <p:cNvSpPr txBox="1"/>
          <p:nvPr/>
        </p:nvSpPr>
        <p:spPr>
          <a:xfrm>
            <a:off x="306140" y="1796491"/>
            <a:ext cx="119004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MAURITANIE</a:t>
            </a:r>
            <a:endParaRPr lang="en-GB" dirty="0"/>
          </a:p>
        </p:txBody>
      </p:sp>
      <p:sp>
        <p:nvSpPr>
          <p:cNvPr id="60" name="TextBox 44"/>
          <p:cNvSpPr txBox="1"/>
          <p:nvPr/>
        </p:nvSpPr>
        <p:spPr>
          <a:xfrm>
            <a:off x="648810" y="2013889"/>
            <a:ext cx="832091" cy="298799"/>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MEURENT DE LA FVR</a:t>
            </a:r>
            <a:endParaRPr lang="en-GB" sz="900" b="1" dirty="0">
              <a:solidFill>
                <a:srgbClr val="026DB6"/>
              </a:solidFill>
              <a:latin typeface="Arial" panose="020B0604020202020204" pitchFamily="34" charset="0"/>
              <a:cs typeface="Arial" panose="020B0604020202020204" pitchFamily="34" charset="0"/>
            </a:endParaRPr>
          </a:p>
        </p:txBody>
      </p:sp>
      <p:sp>
        <p:nvSpPr>
          <p:cNvPr id="62" name="TextBox 48"/>
          <p:cNvSpPr txBox="1"/>
          <p:nvPr/>
        </p:nvSpPr>
        <p:spPr>
          <a:xfrm>
            <a:off x="481336" y="2048430"/>
            <a:ext cx="12765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pic>
        <p:nvPicPr>
          <p:cNvPr id="64" name="Image 63"/>
          <p:cNvPicPr>
            <a:picLocks noChangeAspect="1"/>
          </p:cNvPicPr>
          <p:nvPr/>
        </p:nvPicPr>
        <p:blipFill>
          <a:blip r:embed="rId5"/>
          <a:stretch>
            <a:fillRect/>
          </a:stretch>
        </p:blipFill>
        <p:spPr>
          <a:xfrm>
            <a:off x="295792" y="2024691"/>
            <a:ext cx="202500" cy="236250"/>
          </a:xfrm>
          <a:prstGeom prst="rect">
            <a:avLst/>
          </a:prstGeom>
        </p:spPr>
      </p:pic>
      <p:sp>
        <p:nvSpPr>
          <p:cNvPr id="38" name="TextBox 22"/>
          <p:cNvSpPr txBox="1"/>
          <p:nvPr/>
        </p:nvSpPr>
        <p:spPr>
          <a:xfrm>
            <a:off x="4554018" y="2124447"/>
            <a:ext cx="64866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55" name="TextBox 48"/>
          <p:cNvSpPr txBox="1"/>
          <p:nvPr/>
        </p:nvSpPr>
        <p:spPr>
          <a:xfrm>
            <a:off x="3075356" y="3233890"/>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17</a:t>
            </a:r>
            <a:endParaRPr lang="en-GB" sz="1600" b="1" dirty="0">
              <a:solidFill>
                <a:srgbClr val="026DB6"/>
              </a:solidFill>
              <a:latin typeface="Arial" panose="020B0604020202020204" pitchFamily="34" charset="0"/>
              <a:cs typeface="Arial" panose="020B0604020202020204" pitchFamily="34" charset="0"/>
            </a:endParaRPr>
          </a:p>
        </p:txBody>
      </p:sp>
      <p:pic>
        <p:nvPicPr>
          <p:cNvPr id="66" name="Image 65"/>
          <p:cNvPicPr>
            <a:picLocks noChangeAspect="1"/>
          </p:cNvPicPr>
          <p:nvPr/>
        </p:nvPicPr>
        <p:blipFill>
          <a:blip r:embed="rId5"/>
          <a:stretch>
            <a:fillRect/>
          </a:stretch>
        </p:blipFill>
        <p:spPr>
          <a:xfrm>
            <a:off x="2899518" y="3206608"/>
            <a:ext cx="202500" cy="236250"/>
          </a:xfrm>
          <a:prstGeom prst="rect">
            <a:avLst/>
          </a:prstGeom>
        </p:spPr>
      </p:pic>
      <p:sp>
        <p:nvSpPr>
          <p:cNvPr id="39" name="TextBox 22"/>
          <p:cNvSpPr txBox="1"/>
          <p:nvPr/>
        </p:nvSpPr>
        <p:spPr>
          <a:xfrm>
            <a:off x="2209226" y="4600466"/>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40" name="TextBox 44"/>
          <p:cNvSpPr txBox="1"/>
          <p:nvPr/>
        </p:nvSpPr>
        <p:spPr>
          <a:xfrm>
            <a:off x="2574834" y="4893347"/>
            <a:ext cx="1001044"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TUÉS DANS ATTAQUES SUICIDES</a:t>
            </a:r>
            <a:endParaRPr lang="en-GB" sz="900" b="1" dirty="0">
              <a:solidFill>
                <a:srgbClr val="026DB6"/>
              </a:solidFill>
              <a:latin typeface="Arial" panose="020B0604020202020204" pitchFamily="34" charset="0"/>
              <a:cs typeface="Arial" panose="020B0604020202020204" pitchFamily="34" charset="0"/>
            </a:endParaRPr>
          </a:p>
        </p:txBody>
      </p:sp>
      <p:sp>
        <p:nvSpPr>
          <p:cNvPr id="42" name="TextBox 48"/>
          <p:cNvSpPr txBox="1"/>
          <p:nvPr/>
        </p:nvSpPr>
        <p:spPr>
          <a:xfrm>
            <a:off x="2412534" y="4884525"/>
            <a:ext cx="12765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9</a:t>
            </a:r>
            <a:endParaRPr lang="en-GB" sz="1600" b="1" dirty="0">
              <a:solidFill>
                <a:srgbClr val="026DB6"/>
              </a:solidFill>
              <a:latin typeface="Arial" panose="020B0604020202020204" pitchFamily="34" charset="0"/>
              <a:cs typeface="Arial" panose="020B0604020202020204" pitchFamily="34" charset="0"/>
            </a:endParaRPr>
          </a:p>
        </p:txBody>
      </p:sp>
      <p:pic>
        <p:nvPicPr>
          <p:cNvPr id="43" name="Image 42"/>
          <p:cNvPicPr>
            <a:picLocks noChangeAspect="1"/>
          </p:cNvPicPr>
          <p:nvPr/>
        </p:nvPicPr>
        <p:blipFill>
          <a:blip r:embed="rId5"/>
          <a:stretch>
            <a:fillRect/>
          </a:stretch>
        </p:blipFill>
        <p:spPr>
          <a:xfrm>
            <a:off x="2226990" y="4860786"/>
            <a:ext cx="202500" cy="236250"/>
          </a:xfrm>
          <a:prstGeom prst="rect">
            <a:avLst/>
          </a:prstGeom>
        </p:spPr>
      </p:pic>
      <p:sp>
        <p:nvSpPr>
          <p:cNvPr id="46" name="TextBox 48"/>
          <p:cNvSpPr txBox="1"/>
          <p:nvPr/>
        </p:nvSpPr>
        <p:spPr>
          <a:xfrm>
            <a:off x="4698628" y="2483680"/>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43</a:t>
            </a:r>
            <a:endParaRPr lang="en-GB" sz="1600" b="1" dirty="0">
              <a:solidFill>
                <a:srgbClr val="026DB6"/>
              </a:solidFill>
              <a:latin typeface="Arial" panose="020B0604020202020204" pitchFamily="34" charset="0"/>
              <a:cs typeface="Arial" panose="020B0604020202020204" pitchFamily="34" charset="0"/>
            </a:endParaRPr>
          </a:p>
        </p:txBody>
      </p:sp>
      <p:pic>
        <p:nvPicPr>
          <p:cNvPr id="47" name="Image 46"/>
          <p:cNvPicPr>
            <a:picLocks noChangeAspect="1"/>
          </p:cNvPicPr>
          <p:nvPr/>
        </p:nvPicPr>
        <p:blipFill>
          <a:blip r:embed="rId5"/>
          <a:stretch>
            <a:fillRect/>
          </a:stretch>
        </p:blipFill>
        <p:spPr>
          <a:xfrm>
            <a:off x="4478686" y="2483680"/>
            <a:ext cx="202500" cy="236250"/>
          </a:xfrm>
          <a:prstGeom prst="rect">
            <a:avLst/>
          </a:prstGeom>
        </p:spPr>
      </p:pic>
      <p:pic>
        <p:nvPicPr>
          <p:cNvPr id="9" name="Image 8"/>
          <p:cNvPicPr>
            <a:picLocks noChangeAspect="1"/>
          </p:cNvPicPr>
          <p:nvPr/>
        </p:nvPicPr>
        <p:blipFill>
          <a:blip r:embed="rId6"/>
          <a:stretch>
            <a:fillRect/>
          </a:stretch>
        </p:blipFill>
        <p:spPr>
          <a:xfrm>
            <a:off x="4486891" y="3668313"/>
            <a:ext cx="168750" cy="236250"/>
          </a:xfrm>
          <a:prstGeom prst="rect">
            <a:avLst/>
          </a:prstGeom>
        </p:spPr>
      </p:pic>
      <p:cxnSp>
        <p:nvCxnSpPr>
          <p:cNvPr id="52" name="Connecteur en angle 51"/>
          <p:cNvCxnSpPr>
            <a:stCxn id="39" idx="0"/>
          </p:cNvCxnSpPr>
          <p:nvPr/>
        </p:nvCxnSpPr>
        <p:spPr>
          <a:xfrm rot="5400000" flipH="1" flipV="1">
            <a:off x="3174294" y="3836120"/>
            <a:ext cx="335829" cy="1192865"/>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04" y="8289"/>
            <a:ext cx="10680496" cy="810573"/>
          </a:xfrm>
          <a:prstGeom prst="rect">
            <a:avLst/>
          </a:prstGeom>
        </p:spPr>
      </p:pic>
      <p:sp>
        <p:nvSpPr>
          <p:cNvPr id="4" name="TextBox 3"/>
          <p:cNvSpPr txBox="1"/>
          <p:nvPr/>
        </p:nvSpPr>
        <p:spPr>
          <a:xfrm>
            <a:off x="6786860" y="454701"/>
            <a:ext cx="1728192" cy="246221"/>
          </a:xfrm>
          <a:prstGeom prst="rect">
            <a:avLst/>
          </a:prstGeom>
          <a:noFill/>
        </p:spPr>
        <p:txBody>
          <a:bodyPr wrap="square" rtlCol="0">
            <a:spAutoFit/>
          </a:bodyPr>
          <a:lstStyle/>
          <a:p>
            <a:r>
              <a:rPr lang="fr-CA" sz="1000" dirty="0" smtClean="0">
                <a:solidFill>
                  <a:schemeClr val="bg2">
                    <a:lumMod val="75000"/>
                  </a:schemeClr>
                </a:solidFill>
              </a:rPr>
              <a:t>6 – 12 octobre 2015</a:t>
            </a:r>
            <a:endParaRPr lang="en-GB" sz="10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9415</TotalTime>
  <Words>616</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786</cp:revision>
  <cp:lastPrinted>2015-09-22T19:07:00Z</cp:lastPrinted>
  <dcterms:created xsi:type="dcterms:W3CDTF">2014-03-10T10:37:19Z</dcterms:created>
  <dcterms:modified xsi:type="dcterms:W3CDTF">2015-10-14T15:37:29Z</dcterms:modified>
</cp:coreProperties>
</file>