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90" d="100"/>
          <a:sy n="90" d="100"/>
        </p:scale>
        <p:origin x="210" y="6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16/09/2015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16/09/2015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16/09/2015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16/09/2015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16/09/2015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16/09/2015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16/09/2015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16/09/2015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 y="846490"/>
            <a:ext cx="6683818" cy="6019749"/>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16 septembre 2015</a:t>
            </a:r>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8 – 15 September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en-GB" sz="1000" b="1" dirty="0" smtClean="0">
                <a:solidFill>
                  <a:srgbClr val="FF721E"/>
                </a:solidFill>
                <a:latin typeface="Arial"/>
              </a:rPr>
              <a:t>CAMEROUN</a:t>
            </a:r>
            <a:endParaRPr lang="fr-FR" sz="1000" b="1" dirty="0">
              <a:solidFill>
                <a:srgbClr val="FF721E"/>
              </a:solidFill>
              <a:latin typeface="Arial"/>
            </a:endParaRPr>
          </a:p>
          <a:p>
            <a:r>
              <a:rPr lang="fr-FR" sz="800" b="1" i="1" cap="all" dirty="0">
                <a:solidFill>
                  <a:srgbClr val="036BB6"/>
                </a:solidFill>
                <a:latin typeface="Arial"/>
              </a:rPr>
              <a:t>Au moins huit </a:t>
            </a:r>
            <a:r>
              <a:rPr lang="fr-FR" sz="800" b="1" i="1" cap="all" dirty="0" smtClean="0">
                <a:solidFill>
                  <a:srgbClr val="036BB6"/>
                </a:solidFill>
                <a:latin typeface="Arial"/>
              </a:rPr>
              <a:t>morts </a:t>
            </a:r>
            <a:r>
              <a:rPr lang="fr-FR" sz="800" b="1" i="1" cap="all" dirty="0">
                <a:solidFill>
                  <a:srgbClr val="036BB6"/>
                </a:solidFill>
                <a:latin typeface="Arial"/>
              </a:rPr>
              <a:t>dans un double </a:t>
            </a:r>
            <a:r>
              <a:rPr lang="fr-FR" sz="800" b="1" i="1" cap="all" dirty="0" smtClean="0">
                <a:solidFill>
                  <a:srgbClr val="036BB6"/>
                </a:solidFill>
                <a:latin typeface="Arial"/>
              </a:rPr>
              <a:t>attentat</a:t>
            </a:r>
          </a:p>
          <a:p>
            <a:r>
              <a:rPr lang="fr-FR" sz="800" dirty="0">
                <a:solidFill>
                  <a:srgbClr val="A6A6A6"/>
                </a:solidFill>
                <a:latin typeface="Arial" pitchFamily="34" charset="0"/>
                <a:cs typeface="Arial" pitchFamily="34" charset="0"/>
              </a:rPr>
              <a:t>Le 13 septembre, au moins huit personnes ont été tuées et 28 autres blessées dans un double attentat à la bombe à </a:t>
            </a:r>
            <a:r>
              <a:rPr lang="fr-FR" sz="800" dirty="0" err="1">
                <a:solidFill>
                  <a:srgbClr val="A6A6A6"/>
                </a:solidFill>
                <a:latin typeface="Arial" pitchFamily="34" charset="0"/>
                <a:cs typeface="Arial" pitchFamily="34" charset="0"/>
              </a:rPr>
              <a:t>Kolofata</a:t>
            </a:r>
            <a:r>
              <a:rPr lang="fr-FR" sz="800" dirty="0">
                <a:solidFill>
                  <a:srgbClr val="A6A6A6"/>
                </a:solidFill>
                <a:latin typeface="Arial" pitchFamily="34" charset="0"/>
                <a:cs typeface="Arial" pitchFamily="34" charset="0"/>
              </a:rPr>
              <a:t>, une ville frontalière dans la région de l'Extrême-Nord du Cameroun où les insurgés de Boko Haram ont mené de nombreux raids. Les attaques ont été menées par deux assaillants, selon des sources médiatiques</a:t>
            </a:r>
            <a:r>
              <a:rPr lang="fr-FR" sz="800" dirty="0" smtClean="0">
                <a:solidFill>
                  <a:srgbClr val="A6A6A6"/>
                </a:solidFill>
                <a:latin typeface="Arial" pitchFamily="34" charset="0"/>
                <a:cs typeface="Arial" pitchFamily="34" charset="0"/>
              </a:rPr>
              <a:t>.</a:t>
            </a:r>
          </a:p>
          <a:p>
            <a:endParaRPr lang="en-GB" sz="300" b="1" dirty="0" smtClean="0">
              <a:solidFill>
                <a:srgbClr val="FF721E"/>
              </a:solidFill>
              <a:latin typeface="Arial"/>
            </a:endParaRPr>
          </a:p>
          <a:p>
            <a:r>
              <a:rPr lang="en-GB" sz="1000" b="1" dirty="0">
                <a:solidFill>
                  <a:srgbClr val="FF721E"/>
                </a:solidFill>
                <a:latin typeface="Arial"/>
              </a:rPr>
              <a:t>RÉPUBLIQUE </a:t>
            </a:r>
            <a:r>
              <a:rPr lang="en-GB" sz="1000" b="1" dirty="0" smtClean="0">
                <a:solidFill>
                  <a:srgbClr val="FF721E"/>
                </a:solidFill>
                <a:latin typeface="Arial"/>
              </a:rPr>
              <a:t>CENTRAFRICAINE (RCA)</a:t>
            </a:r>
          </a:p>
          <a:p>
            <a:r>
              <a:rPr lang="fr-FR" sz="800" b="1" i="1" cap="all" dirty="0" smtClean="0">
                <a:solidFill>
                  <a:srgbClr val="036BB6"/>
                </a:solidFill>
                <a:latin typeface="Arial"/>
              </a:rPr>
              <a:t>Deux </a:t>
            </a:r>
            <a:r>
              <a:rPr lang="fr-FR" sz="800" b="1" i="1" cap="all" dirty="0">
                <a:solidFill>
                  <a:srgbClr val="036BB6"/>
                </a:solidFill>
                <a:latin typeface="Arial"/>
              </a:rPr>
              <a:t>morts DANS une attaque à la </a:t>
            </a:r>
            <a:r>
              <a:rPr lang="fr-FR" sz="800" b="1" i="1" cap="all" dirty="0" smtClean="0">
                <a:solidFill>
                  <a:srgbClr val="036BB6"/>
                </a:solidFill>
                <a:latin typeface="Arial"/>
              </a:rPr>
              <a:t>GRENADE</a:t>
            </a:r>
          </a:p>
          <a:p>
            <a:r>
              <a:rPr lang="fr-FR" sz="800" dirty="0" smtClean="0">
                <a:solidFill>
                  <a:srgbClr val="A6A6A6"/>
                </a:solidFill>
                <a:latin typeface="Arial" pitchFamily="34" charset="0"/>
                <a:cs typeface="Arial" pitchFamily="34" charset="0"/>
              </a:rPr>
              <a:t>Le </a:t>
            </a:r>
            <a:r>
              <a:rPr lang="fr-FR" sz="800" dirty="0">
                <a:solidFill>
                  <a:srgbClr val="A6A6A6"/>
                </a:solidFill>
                <a:latin typeface="Arial" pitchFamily="34" charset="0"/>
                <a:cs typeface="Arial" pitchFamily="34" charset="0"/>
              </a:rPr>
              <a:t>9 septembre, des inconnus armés à moto ont lancé des grenades dans la foule dans le 6ème arrondissement de Bangui, tuant au moins deux personnes et en blessant beaucoup d'autres. Les attaques ont eu lieu au moment de l'amélioration de la situation sécuritaire et de la reprise des activités économiques à Bangui</a:t>
            </a:r>
            <a:r>
              <a:rPr lang="fr-FR" sz="800" dirty="0" smtClean="0">
                <a:solidFill>
                  <a:srgbClr val="A6A6A6"/>
                </a:solidFill>
                <a:latin typeface="Arial" pitchFamily="34" charset="0"/>
                <a:cs typeface="Arial" pitchFamily="34" charset="0"/>
              </a:rPr>
              <a:t>.</a:t>
            </a:r>
          </a:p>
          <a:p>
            <a:pPr algn="just"/>
            <a:endParaRPr lang="en-GB" sz="300" dirty="0">
              <a:solidFill>
                <a:srgbClr val="A6A6A6"/>
              </a:solidFill>
              <a:latin typeface="Arial" pitchFamily="34" charset="0"/>
              <a:cs typeface="Arial" pitchFamily="34" charset="0"/>
            </a:endParaRPr>
          </a:p>
          <a:p>
            <a:r>
              <a:rPr lang="fr-FR" sz="800" b="1" i="1" cap="all" dirty="0">
                <a:solidFill>
                  <a:srgbClr val="036BB6"/>
                </a:solidFill>
                <a:latin typeface="Arial"/>
              </a:rPr>
              <a:t>Préoccupations </a:t>
            </a:r>
            <a:r>
              <a:rPr lang="fr-FR" sz="800" b="1" i="1" cap="all" dirty="0" smtClean="0">
                <a:solidFill>
                  <a:srgbClr val="036BB6"/>
                </a:solidFill>
                <a:latin typeface="Arial"/>
              </a:rPr>
              <a:t>concernant </a:t>
            </a:r>
            <a:r>
              <a:rPr lang="fr-FR" sz="800" b="1" i="1" cap="all" dirty="0">
                <a:solidFill>
                  <a:srgbClr val="036BB6"/>
                </a:solidFill>
                <a:latin typeface="Arial"/>
              </a:rPr>
              <a:t>l’expulsion de </a:t>
            </a:r>
            <a:r>
              <a:rPr lang="fr-FR" sz="800" b="1" i="1" cap="all" dirty="0" smtClean="0">
                <a:solidFill>
                  <a:srgbClr val="036BB6"/>
                </a:solidFill>
                <a:latin typeface="Arial"/>
              </a:rPr>
              <a:t>déplacés</a:t>
            </a:r>
          </a:p>
          <a:p>
            <a:pPr algn="just"/>
            <a:r>
              <a:rPr lang="fr-FR" sz="800" dirty="0">
                <a:solidFill>
                  <a:srgbClr val="A6A6A6"/>
                </a:solidFill>
                <a:latin typeface="Arial" pitchFamily="34" charset="0"/>
                <a:cs typeface="Arial" pitchFamily="34" charset="0"/>
              </a:rPr>
              <a:t>Le 15 septembre, le Coordonnateur humanitaire et la communauté humanitaire en République centrafricaine ont publiquement exprimé de sérieuses préoccupations sur l'expulsion forcée de 114 personnes déplacées internes (PDI) du site de Saint Jean </a:t>
            </a:r>
            <a:r>
              <a:rPr lang="fr-FR" sz="800" dirty="0" err="1">
                <a:solidFill>
                  <a:srgbClr val="A6A6A6"/>
                </a:solidFill>
                <a:latin typeface="Arial" pitchFamily="34" charset="0"/>
                <a:cs typeface="Arial" pitchFamily="34" charset="0"/>
              </a:rPr>
              <a:t>Gabaladja</a:t>
            </a:r>
            <a:r>
              <a:rPr lang="fr-FR" sz="800" dirty="0">
                <a:solidFill>
                  <a:srgbClr val="A6A6A6"/>
                </a:solidFill>
                <a:latin typeface="Arial" pitchFamily="34" charset="0"/>
                <a:cs typeface="Arial" pitchFamily="34" charset="0"/>
              </a:rPr>
              <a:t> à Bangui, qui a eu lieu le 12 septembre</a:t>
            </a:r>
            <a:r>
              <a:rPr lang="fr-FR" sz="800" dirty="0" smtClean="0">
                <a:solidFill>
                  <a:srgbClr val="A6A6A6"/>
                </a:solidFill>
                <a:latin typeface="Arial" pitchFamily="34" charset="0"/>
                <a:cs typeface="Arial" pitchFamily="34" charset="0"/>
              </a:rPr>
              <a:t>.</a:t>
            </a:r>
          </a:p>
          <a:p>
            <a:endParaRPr lang="en-US" sz="300" b="1" dirty="0">
              <a:solidFill>
                <a:srgbClr val="FF721E"/>
              </a:solidFill>
              <a:latin typeface="Arial"/>
            </a:endParaRPr>
          </a:p>
          <a:p>
            <a:r>
              <a:rPr lang="en-US" sz="1000" b="1" dirty="0" smtClean="0">
                <a:solidFill>
                  <a:srgbClr val="FF721E"/>
                </a:solidFill>
                <a:latin typeface="Arial"/>
              </a:rPr>
              <a:t>COTE </a:t>
            </a:r>
            <a:r>
              <a:rPr lang="en-US" sz="1000" b="1" dirty="0" smtClean="0">
                <a:solidFill>
                  <a:srgbClr val="FF721E"/>
                </a:solidFill>
                <a:latin typeface="Arial"/>
              </a:rPr>
              <a:t>D’IVOIRE</a:t>
            </a:r>
            <a:endParaRPr lang="fr-FR" sz="1000" b="1" dirty="0">
              <a:solidFill>
                <a:srgbClr val="FF721E"/>
              </a:solidFill>
              <a:latin typeface="Arial"/>
            </a:endParaRPr>
          </a:p>
          <a:p>
            <a:r>
              <a:rPr lang="fr-FR" sz="800" b="1" i="1" cap="all" dirty="0">
                <a:solidFill>
                  <a:srgbClr val="036BB6"/>
                </a:solidFill>
                <a:latin typeface="Arial"/>
              </a:rPr>
              <a:t>1 TUÉ DANS des manifestations </a:t>
            </a:r>
            <a:r>
              <a:rPr lang="fr-FR" sz="800" b="1" i="1" cap="all" dirty="0" smtClean="0">
                <a:solidFill>
                  <a:srgbClr val="036BB6"/>
                </a:solidFill>
                <a:latin typeface="Arial"/>
              </a:rPr>
              <a:t>électorales</a:t>
            </a:r>
          </a:p>
          <a:p>
            <a:pPr algn="just"/>
            <a:r>
              <a:rPr lang="fr-FR" sz="800" dirty="0" smtClean="0">
                <a:solidFill>
                  <a:srgbClr val="A6A6A6"/>
                </a:solidFill>
                <a:latin typeface="Arial" pitchFamily="34" charset="0"/>
                <a:cs typeface="Arial" pitchFamily="34" charset="0"/>
              </a:rPr>
              <a:t>Le </a:t>
            </a:r>
            <a:r>
              <a:rPr lang="fr-FR" sz="800" dirty="0">
                <a:solidFill>
                  <a:srgbClr val="A6A6A6"/>
                </a:solidFill>
                <a:latin typeface="Arial" pitchFamily="34" charset="0"/>
                <a:cs typeface="Arial" pitchFamily="34" charset="0"/>
              </a:rPr>
              <a:t>10 septembre, une personne a été tuée et des biens détruits lors d’affrontements entre manifestants de l'opposition et la police dans plusieurs villes de la Côte d'Ivoire. Les manifestations, la première éruption majeure de violence avant le scrutin présidentiel du 25 octobre, surviennent après que la Cour constitutionnelle a publié une liste de 10 candidats autorisés à se présenter aux élections</a:t>
            </a:r>
            <a:r>
              <a:rPr lang="fr-FR" sz="800" dirty="0" smtClean="0">
                <a:solidFill>
                  <a:srgbClr val="A6A6A6"/>
                </a:solidFill>
                <a:latin typeface="Arial" pitchFamily="34" charset="0"/>
                <a:cs typeface="Arial" pitchFamily="34" charset="0"/>
              </a:rPr>
              <a:t>.</a:t>
            </a:r>
          </a:p>
          <a:p>
            <a:endParaRPr lang="fr-FR" sz="300" b="1" dirty="0" smtClean="0">
              <a:solidFill>
                <a:srgbClr val="FF721E"/>
              </a:solidFill>
              <a:latin typeface="Arial"/>
            </a:endParaRPr>
          </a:p>
          <a:p>
            <a:r>
              <a:rPr lang="fr-FR" sz="1000" b="1" dirty="0" smtClean="0">
                <a:solidFill>
                  <a:srgbClr val="FF721E"/>
                </a:solidFill>
                <a:latin typeface="Arial"/>
              </a:rPr>
              <a:t>SENEGAL</a:t>
            </a:r>
            <a:endParaRPr lang="fr-FR" sz="1000" b="1" dirty="0">
              <a:solidFill>
                <a:srgbClr val="FF721E"/>
              </a:solidFill>
              <a:latin typeface="Arial"/>
            </a:endParaRPr>
          </a:p>
          <a:p>
            <a:r>
              <a:rPr lang="en-US" sz="800" b="1" i="1" cap="all" dirty="0" smtClean="0">
                <a:solidFill>
                  <a:srgbClr val="036BB6"/>
                </a:solidFill>
                <a:latin typeface="Arial"/>
              </a:rPr>
              <a:t>Virus du </a:t>
            </a:r>
            <a:r>
              <a:rPr lang="en-US" sz="800" b="1" i="1" cap="all" dirty="0" err="1">
                <a:solidFill>
                  <a:srgbClr val="036BB6"/>
                </a:solidFill>
                <a:latin typeface="Arial"/>
              </a:rPr>
              <a:t>Chikungunya</a:t>
            </a:r>
            <a:r>
              <a:rPr lang="en-US" sz="800" b="1" i="1" cap="all" dirty="0">
                <a:solidFill>
                  <a:srgbClr val="036BB6"/>
                </a:solidFill>
                <a:latin typeface="Arial"/>
              </a:rPr>
              <a:t> </a:t>
            </a:r>
            <a:r>
              <a:rPr lang="en-US" sz="800" b="1" i="1" cap="all" dirty="0" err="1" smtClean="0">
                <a:solidFill>
                  <a:srgbClr val="036BB6"/>
                </a:solidFill>
                <a:latin typeface="Arial"/>
              </a:rPr>
              <a:t>signalé</a:t>
            </a:r>
            <a:endParaRPr lang="en-US" sz="800" b="1" i="1" cap="all" dirty="0" smtClean="0">
              <a:solidFill>
                <a:srgbClr val="036BB6"/>
              </a:solidFill>
              <a:latin typeface="Arial"/>
            </a:endParaRPr>
          </a:p>
          <a:p>
            <a:pPr algn="just"/>
            <a:r>
              <a:rPr lang="fr-FR" sz="800" dirty="0">
                <a:solidFill>
                  <a:srgbClr val="A6A6A6"/>
                </a:solidFill>
                <a:latin typeface="Arial" pitchFamily="34" charset="0"/>
                <a:cs typeface="Arial" pitchFamily="34" charset="0"/>
              </a:rPr>
              <a:t>Le 9 septembre, le gouvernement sénégalais a notifié l'OMS de cas de </a:t>
            </a:r>
            <a:r>
              <a:rPr lang="fr-FR" sz="800" dirty="0" err="1">
                <a:solidFill>
                  <a:srgbClr val="A6A6A6"/>
                </a:solidFill>
                <a:latin typeface="Arial" pitchFamily="34" charset="0"/>
                <a:cs typeface="Arial" pitchFamily="34" charset="0"/>
              </a:rPr>
              <a:t>chikungunya</a:t>
            </a:r>
            <a:r>
              <a:rPr lang="fr-FR" sz="800" dirty="0">
                <a:solidFill>
                  <a:srgbClr val="A6A6A6"/>
                </a:solidFill>
                <a:latin typeface="Arial" pitchFamily="34" charset="0"/>
                <a:cs typeface="Arial" pitchFamily="34" charset="0"/>
              </a:rPr>
              <a:t> dans la région sud-est de Kédougou. Le virus a commencé à circuler le 27 août. Sur les 14 cas suspects, 10 se sont avérés positif pour le virus qui est transmis à l'homme par des moustiques infectés et provoque de la fièvre et des douleurs articulaires graves</a:t>
            </a:r>
            <a:r>
              <a:rPr lang="fr-FR" sz="800" dirty="0" smtClean="0">
                <a:solidFill>
                  <a:srgbClr val="A6A6A6"/>
                </a:solidFill>
                <a:latin typeface="Arial" pitchFamily="34" charset="0"/>
                <a:cs typeface="Arial" pitchFamily="34" charset="0"/>
              </a:rPr>
              <a:t>.</a:t>
            </a:r>
          </a:p>
          <a:p>
            <a:endParaRPr lang="en-US" sz="300" dirty="0">
              <a:solidFill>
                <a:srgbClr val="A6A6A6"/>
              </a:solidFill>
              <a:latin typeface="Arial" pitchFamily="34" charset="0"/>
              <a:cs typeface="Arial" pitchFamily="34" charset="0"/>
            </a:endParaRPr>
          </a:p>
          <a:p>
            <a:r>
              <a:rPr lang="en-GB" sz="1000" b="1" dirty="0" smtClean="0">
                <a:solidFill>
                  <a:srgbClr val="FF721E"/>
                </a:solidFill>
                <a:latin typeface="Arial"/>
              </a:rPr>
              <a:t>MVE </a:t>
            </a:r>
            <a:r>
              <a:rPr lang="fr-FR" sz="1000" b="1" dirty="0" smtClean="0">
                <a:solidFill>
                  <a:srgbClr val="FF721E"/>
                </a:solidFill>
                <a:latin typeface="Arial"/>
              </a:rPr>
              <a:t>REGIONAL</a:t>
            </a:r>
            <a:endParaRPr lang="fr-FR" sz="1000" b="1" dirty="0" smtClean="0">
              <a:solidFill>
                <a:srgbClr val="FF721E"/>
              </a:solidFill>
              <a:latin typeface="Arial"/>
            </a:endParaRPr>
          </a:p>
          <a:p>
            <a:r>
              <a:rPr lang="fr-FR" sz="800" b="1" i="1" cap="all" dirty="0">
                <a:solidFill>
                  <a:srgbClr val="036BB6"/>
                </a:solidFill>
                <a:latin typeface="Arial"/>
              </a:rPr>
              <a:t>4 nouveaux cas en SIERRA </a:t>
            </a:r>
            <a:r>
              <a:rPr lang="fr-FR" sz="800" b="1" i="1" cap="all" dirty="0" smtClean="0">
                <a:solidFill>
                  <a:srgbClr val="036BB6"/>
                </a:solidFill>
                <a:latin typeface="Arial"/>
              </a:rPr>
              <a:t>LEONE</a:t>
            </a:r>
          </a:p>
          <a:p>
            <a:pPr algn="just"/>
            <a:r>
              <a:rPr lang="fr-FR" sz="800" dirty="0" smtClean="0">
                <a:solidFill>
                  <a:srgbClr val="A6A6A6"/>
                </a:solidFill>
                <a:latin typeface="Arial" pitchFamily="34" charset="0"/>
                <a:cs typeface="Arial" pitchFamily="34" charset="0"/>
              </a:rPr>
              <a:t>Le </a:t>
            </a:r>
            <a:r>
              <a:rPr lang="fr-FR" sz="800" dirty="0">
                <a:solidFill>
                  <a:srgbClr val="A6A6A6"/>
                </a:solidFill>
                <a:latin typeface="Arial" pitchFamily="34" charset="0"/>
                <a:cs typeface="Arial" pitchFamily="34" charset="0"/>
              </a:rPr>
              <a:t>11 septembre, la Sierra Leone a signalé un nouveau cas confirmé de maladie à virus Ebola (MVE), une fille de 16 ans du district nord de </a:t>
            </a:r>
            <a:r>
              <a:rPr lang="fr-FR" sz="800" dirty="0" err="1">
                <a:solidFill>
                  <a:srgbClr val="A6A6A6"/>
                </a:solidFill>
                <a:latin typeface="Arial" pitchFamily="34" charset="0"/>
                <a:cs typeface="Arial" pitchFamily="34" charset="0"/>
              </a:rPr>
              <a:t>Bombali</a:t>
            </a:r>
            <a:r>
              <a:rPr lang="fr-FR" sz="800" dirty="0">
                <a:solidFill>
                  <a:srgbClr val="A6A6A6"/>
                </a:solidFill>
                <a:latin typeface="Arial" pitchFamily="34" charset="0"/>
                <a:cs typeface="Arial" pitchFamily="34" charset="0"/>
              </a:rPr>
              <a:t> où aucun cas n'a été signalé depuis plus de six mois. 690 habitants ont été mis en quarantaine. Le 7 septembre, dans le district de </a:t>
            </a:r>
            <a:r>
              <a:rPr lang="fr-FR" sz="800" dirty="0" err="1">
                <a:solidFill>
                  <a:srgbClr val="A6A6A6"/>
                </a:solidFill>
                <a:latin typeface="Arial" pitchFamily="34" charset="0"/>
                <a:cs typeface="Arial" pitchFamily="34" charset="0"/>
              </a:rPr>
              <a:t>Kambia</a:t>
            </a:r>
            <a:r>
              <a:rPr lang="fr-FR" sz="800" dirty="0">
                <a:solidFill>
                  <a:srgbClr val="A6A6A6"/>
                </a:solidFill>
                <a:latin typeface="Arial" pitchFamily="34" charset="0"/>
                <a:cs typeface="Arial" pitchFamily="34" charset="0"/>
              </a:rPr>
              <a:t>, également dans le nord, trois nouveaux cas ont été signalés. Tous les trois sont des proches d'une femme qui est morte du virus Ebola, le 28 août, devenant le premier décès une semaine après que le dernier patient MVE connu en Sierra Leone soit sorti de l'hôpital. Aucun nouveau cas n’a été signalé au Libéria malgré les préoccupations concernant un plus faible signalement des cas suspects. En Guinée, pour la première fois depuis la flambée de l’épidémie, aucun nouveau cas n'a été confirmé depuis le 1er septembre.</a:t>
            </a:r>
            <a:endParaRPr lang="fr-FR" sz="80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a:t>
            </a:r>
            <a:r>
              <a:rPr lang="en-GB" dirty="0" smtClean="0"/>
              <a:t>REGIONAL </a:t>
            </a:r>
            <a:endParaRPr lang="en-GB" dirty="0"/>
          </a:p>
        </p:txBody>
      </p:sp>
      <p:sp>
        <p:nvSpPr>
          <p:cNvPr id="34" name="TextBox 44"/>
          <p:cNvSpPr txBox="1"/>
          <p:nvPr/>
        </p:nvSpPr>
        <p:spPr>
          <a:xfrm>
            <a:off x="511111" y="4510307"/>
            <a:ext cx="888797"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NVX CAS EN </a:t>
            </a:r>
            <a:r>
              <a:rPr lang="en-GB" dirty="0" smtClean="0"/>
              <a:t>SIERRA LEONE</a:t>
            </a:r>
          </a:p>
        </p:txBody>
      </p:sp>
      <p:sp>
        <p:nvSpPr>
          <p:cNvPr id="29" name="TextBox 22"/>
          <p:cNvSpPr txBox="1"/>
          <p:nvPr/>
        </p:nvSpPr>
        <p:spPr>
          <a:xfrm>
            <a:off x="262274" y="1620391"/>
            <a:ext cx="86259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SENEGAL</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3020198" y="2367519"/>
            <a:ext cx="113193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35" name="TextBox 44"/>
          <p:cNvSpPr txBox="1"/>
          <p:nvPr/>
        </p:nvSpPr>
        <p:spPr>
          <a:xfrm>
            <a:off x="3362464" y="2598796"/>
            <a:ext cx="115426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MORTS DANS UN DOUBLE ATTENTAT</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2278707" y="4229637"/>
            <a:ext cx="137561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COTE D’IVOIRE</a:t>
            </a:r>
            <a:endParaRPr lang="en-GB" dirty="0"/>
          </a:p>
        </p:txBody>
      </p:sp>
      <p:sp>
        <p:nvSpPr>
          <p:cNvPr id="40" name="TextBox 44"/>
          <p:cNvSpPr txBox="1"/>
          <p:nvPr/>
        </p:nvSpPr>
        <p:spPr>
          <a:xfrm>
            <a:off x="2630665" y="4555861"/>
            <a:ext cx="1033086"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MORT LORS DE MANIFESTATIONS ELECTORALES</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4806225" y="3539979"/>
            <a:ext cx="42756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33" name="TextBox 44"/>
          <p:cNvSpPr txBox="1"/>
          <p:nvPr/>
        </p:nvSpPr>
        <p:spPr>
          <a:xfrm>
            <a:off x="4862447" y="3821597"/>
            <a:ext cx="1250198"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TUES DANS UNE ATTAQUE À LA GRENADE</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2474340" y="4509676"/>
            <a:ext cx="13184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3167381" y="2618105"/>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3011082" y="2611572"/>
            <a:ext cx="202500" cy="236250"/>
          </a:xfrm>
          <a:prstGeom prst="rect">
            <a:avLst/>
          </a:prstGeom>
        </p:spPr>
      </p:pic>
      <p:pic>
        <p:nvPicPr>
          <p:cNvPr id="49" name="Imag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277" y="1926203"/>
            <a:ext cx="217529" cy="210513"/>
          </a:xfrm>
          <a:prstGeom prst="rect">
            <a:avLst/>
          </a:prstGeom>
        </p:spPr>
      </p:pic>
      <p:sp>
        <p:nvSpPr>
          <p:cNvPr id="47" name="TextBox 44"/>
          <p:cNvSpPr txBox="1"/>
          <p:nvPr/>
        </p:nvSpPr>
        <p:spPr>
          <a:xfrm>
            <a:off x="744460" y="1896252"/>
            <a:ext cx="928930" cy="238718"/>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CAS DE </a:t>
            </a:r>
            <a:r>
              <a:rPr lang="en-GB" sz="900" b="1" dirty="0" smtClean="0">
                <a:solidFill>
                  <a:srgbClr val="026DB6"/>
                </a:solidFill>
                <a:latin typeface="Arial" panose="020B0604020202020204" pitchFamily="34" charset="0"/>
                <a:cs typeface="Arial" panose="020B0604020202020204" pitchFamily="34" charset="0"/>
              </a:rPr>
              <a:t>CHIKUNGUNYA</a:t>
            </a:r>
            <a:endParaRPr lang="en-GB" sz="900" b="1" dirty="0">
              <a:solidFill>
                <a:srgbClr val="026DB6"/>
              </a:solidFill>
              <a:latin typeface="Arial" panose="020B0604020202020204" pitchFamily="34" charset="0"/>
              <a:cs typeface="Arial" panose="020B0604020202020204" pitchFamily="34" charset="0"/>
            </a:endParaRPr>
          </a:p>
        </p:txBody>
      </p:sp>
      <p:sp>
        <p:nvSpPr>
          <p:cNvPr id="54" name="TextBox 48"/>
          <p:cNvSpPr txBox="1"/>
          <p:nvPr/>
        </p:nvSpPr>
        <p:spPr>
          <a:xfrm>
            <a:off x="474356" y="1900753"/>
            <a:ext cx="243579"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cxnSp>
        <p:nvCxnSpPr>
          <p:cNvPr id="61" name="Connecteur en angle 60"/>
          <p:cNvCxnSpPr/>
          <p:nvPr/>
        </p:nvCxnSpPr>
        <p:spPr>
          <a:xfrm rot="5400000">
            <a:off x="329544" y="2295459"/>
            <a:ext cx="424296" cy="241792"/>
          </a:xfrm>
          <a:prstGeom prst="bentConnector3">
            <a:avLst>
              <a:gd name="adj1" fmla="val 993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flipH="1">
            <a:off x="3120062" y="2916537"/>
            <a:ext cx="997947"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4" name="Connecteur en angle 63"/>
          <p:cNvCxnSpPr/>
          <p:nvPr/>
        </p:nvCxnSpPr>
        <p:spPr>
          <a:xfrm>
            <a:off x="3555850" y="2916537"/>
            <a:ext cx="661958" cy="630075"/>
          </a:xfrm>
          <a:prstGeom prst="bentConnector3">
            <a:avLst>
              <a:gd name="adj1" fmla="val 34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2" name="TextBox 48"/>
          <p:cNvSpPr txBox="1"/>
          <p:nvPr/>
        </p:nvSpPr>
        <p:spPr>
          <a:xfrm>
            <a:off x="4650524" y="3786946"/>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a:t>
            </a:r>
            <a:endParaRPr lang="en-GB" sz="1600" b="1" dirty="0">
              <a:solidFill>
                <a:srgbClr val="026DB6"/>
              </a:solidFill>
              <a:latin typeface="Arial" panose="020B0604020202020204" pitchFamily="34" charset="0"/>
              <a:cs typeface="Arial" panose="020B0604020202020204" pitchFamily="34" charset="0"/>
            </a:endParaRPr>
          </a:p>
        </p:txBody>
      </p:sp>
      <p:cxnSp>
        <p:nvCxnSpPr>
          <p:cNvPr id="65" name="Connecteur en angle 64"/>
          <p:cNvCxnSpPr/>
          <p:nvPr/>
        </p:nvCxnSpPr>
        <p:spPr>
          <a:xfrm rot="16200000" flipV="1">
            <a:off x="1757416" y="3898276"/>
            <a:ext cx="503264" cy="403146"/>
          </a:xfrm>
          <a:prstGeom prst="bentConnector3">
            <a:avLst>
              <a:gd name="adj1" fmla="val -225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68" name="Image 67"/>
          <p:cNvPicPr>
            <a:picLocks noChangeAspect="1"/>
          </p:cNvPicPr>
          <p:nvPr/>
        </p:nvPicPr>
        <p:blipFill>
          <a:blip r:embed="rId5"/>
          <a:stretch>
            <a:fillRect/>
          </a:stretch>
        </p:blipFill>
        <p:spPr>
          <a:xfrm>
            <a:off x="2280558" y="4512508"/>
            <a:ext cx="202500" cy="236250"/>
          </a:xfrm>
          <a:prstGeom prst="rect">
            <a:avLst/>
          </a:prstGeom>
        </p:spPr>
      </p:pic>
      <p:pic>
        <p:nvPicPr>
          <p:cNvPr id="69" name="Image 68"/>
          <p:cNvPicPr>
            <a:picLocks noChangeAspect="1"/>
          </p:cNvPicPr>
          <p:nvPr/>
        </p:nvPicPr>
        <p:blipFill>
          <a:blip r:embed="rId5"/>
          <a:stretch>
            <a:fillRect/>
          </a:stretch>
        </p:blipFill>
        <p:spPr>
          <a:xfrm>
            <a:off x="4464980" y="3763207"/>
            <a:ext cx="202500" cy="236250"/>
          </a:xfrm>
          <a:prstGeom prst="rect">
            <a:avLst/>
          </a:prstGeom>
        </p:spPr>
      </p:pic>
      <p:cxnSp>
        <p:nvCxnSpPr>
          <p:cNvPr id="77" name="Connecteur droit 76"/>
          <p:cNvCxnSpPr/>
          <p:nvPr/>
        </p:nvCxnSpPr>
        <p:spPr>
          <a:xfrm flipH="1">
            <a:off x="276396" y="2204207"/>
            <a:ext cx="1296000" cy="0"/>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4" y="4857"/>
            <a:ext cx="10690505" cy="811332"/>
          </a:xfrm>
          <a:prstGeom prst="rect">
            <a:avLst/>
          </a:prstGeom>
        </p:spPr>
      </p:pic>
      <p:sp>
        <p:nvSpPr>
          <p:cNvPr id="37" name="TextBox 36"/>
          <p:cNvSpPr txBox="1"/>
          <p:nvPr/>
        </p:nvSpPr>
        <p:spPr>
          <a:xfrm>
            <a:off x="6683423" y="486433"/>
            <a:ext cx="1757747" cy="261610"/>
          </a:xfrm>
          <a:prstGeom prst="rect">
            <a:avLst/>
          </a:prstGeom>
          <a:noFill/>
        </p:spPr>
        <p:txBody>
          <a:bodyPr wrap="square" rtlCol="0">
            <a:spAutoFit/>
          </a:bodyPr>
          <a:lstStyle/>
          <a:p>
            <a:r>
              <a:rPr lang="fr-CA" sz="1100" dirty="0" smtClean="0">
                <a:solidFill>
                  <a:schemeClr val="bg2">
                    <a:lumMod val="75000"/>
                  </a:schemeClr>
                </a:solidFill>
              </a:rPr>
              <a:t>8 – 15 septembre  </a:t>
            </a:r>
            <a:r>
              <a:rPr lang="fr-CA" sz="1100" dirty="0" smtClean="0">
                <a:solidFill>
                  <a:schemeClr val="bg2">
                    <a:lumMod val="75000"/>
                  </a:schemeClr>
                </a:solidFill>
              </a:rPr>
              <a:t>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8177</TotalTime>
  <Words>592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750</cp:revision>
  <cp:lastPrinted>2015-08-26T11:08:03Z</cp:lastPrinted>
  <dcterms:created xsi:type="dcterms:W3CDTF">2014-03-10T10:37:19Z</dcterms:created>
  <dcterms:modified xsi:type="dcterms:W3CDTF">2015-09-16T11:40:05Z</dcterms:modified>
</cp:coreProperties>
</file>