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926" autoAdjust="0"/>
    <p:restoredTop sz="96453" autoAdjust="0"/>
  </p:normalViewPr>
  <p:slideViewPr>
    <p:cSldViewPr>
      <p:cViewPr>
        <p:scale>
          <a:sx n="100" d="100"/>
          <a:sy n="100" d="100"/>
        </p:scale>
        <p:origin x="-480" y="-72"/>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19/05/2015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‹N°›</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19/05/2015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‹N°›</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19/05/2015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19/05/2015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19/05/2015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19/05/2015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19/05/2015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19/05/2015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19/05/2015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19/05/2015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19/05/2015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19/05/2015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19/05/2015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19/05/2015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‹N°›</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 y="846490"/>
            <a:ext cx="6683828" cy="6019757"/>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en-GB" sz="800" dirty="0">
                <a:solidFill>
                  <a:srgbClr val="659AD2"/>
                </a:solidFill>
                <a:latin typeface="Arial" panose="020B0604020202020204" pitchFamily="34" charset="0"/>
                <a:cs typeface="Arial" panose="020B0604020202020204" pitchFamily="34" charset="0"/>
              </a:rPr>
              <a:t>Creation date: </a:t>
            </a:r>
            <a:r>
              <a:rPr lang="en-GB" sz="800" dirty="0" smtClean="0">
                <a:solidFill>
                  <a:srgbClr val="659AD2"/>
                </a:solidFill>
                <a:latin typeface="Arial" panose="020B0604020202020204" pitchFamily="34" charset="0"/>
                <a:cs typeface="Arial" panose="020B0604020202020204" pitchFamily="34" charset="0"/>
              </a:rPr>
              <a:t>19 May 2014</a:t>
            </a:r>
            <a:endParaRPr lang="en-GB" sz="800" dirty="0">
              <a:solidFill>
                <a:srgbClr val="659AD2"/>
              </a:solidFill>
              <a:latin typeface="Arial" panose="020B0604020202020204" pitchFamily="34" charset="0"/>
              <a:cs typeface="Arial" panose="020B0604020202020204" pitchFamily="34" charset="0"/>
            </a:endParaRPr>
          </a:p>
          <a:p>
            <a:r>
              <a:rPr lang="fr-FR" sz="800" dirty="0" err="1">
                <a:solidFill>
                  <a:srgbClr val="659AD2"/>
                </a:solidFill>
                <a:latin typeface="Arial" panose="020B0604020202020204" pitchFamily="34" charset="0"/>
                <a:cs typeface="Arial" panose="020B0604020202020204" pitchFamily="34" charset="0"/>
              </a:rPr>
              <a:t>Map</a:t>
            </a:r>
            <a:r>
              <a:rPr lang="fr-FR" sz="800" dirty="0">
                <a:solidFill>
                  <a:srgbClr val="659AD2"/>
                </a:solidFill>
                <a:latin typeface="Arial" panose="020B0604020202020204" pitchFamily="34" charset="0"/>
                <a:cs typeface="Arial" panose="020B0604020202020204" pitchFamily="34" charset="0"/>
              </a:rPr>
              <a:t> data sources: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en-GB" sz="800" dirty="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800" dirty="0" smtClean="0">
                <a:solidFill>
                  <a:srgbClr val="659AD2"/>
                </a:solidFill>
                <a:latin typeface="Arial" panose="020B0604020202020204" pitchFamily="34" charset="0"/>
                <a:cs typeface="Arial" panose="020B0604020202020204" pitchFamily="34" charset="0"/>
              </a:rPr>
              <a:t>Nations</a:t>
            </a:r>
            <a:endParaRPr lang="en-GB" sz="15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12 - 18 May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721523" y="828303"/>
            <a:ext cx="3953770" cy="6192688"/>
          </a:xfrm>
          <a:prstGeom prst="rect">
            <a:avLst/>
          </a:prstGeom>
          <a:noFill/>
        </p:spPr>
        <p:txBody>
          <a:bodyPr wrap="square" lIns="99569" tIns="49785" rIns="99569" bIns="49785" rtlCol="0">
            <a:noAutofit/>
          </a:bodyPr>
          <a:lstStyle/>
          <a:p>
            <a:r>
              <a:rPr lang="fr-FR" sz="900" b="1" dirty="0" smtClean="0">
                <a:solidFill>
                  <a:srgbClr val="FF721E"/>
                </a:solidFill>
                <a:latin typeface="Arial"/>
              </a:rPr>
              <a:t>CENTRAL AFRICAN REPUBLIC</a:t>
            </a:r>
            <a:endParaRPr lang="fr-FR" sz="900" b="1" dirty="0">
              <a:solidFill>
                <a:srgbClr val="FF721E"/>
              </a:solidFill>
              <a:latin typeface="Arial"/>
            </a:endParaRPr>
          </a:p>
          <a:p>
            <a:r>
              <a:rPr lang="en-GB" sz="700" b="1" i="1" cap="all" dirty="0">
                <a:solidFill>
                  <a:srgbClr val="036BB6"/>
                </a:solidFill>
                <a:latin typeface="Arial"/>
              </a:rPr>
              <a:t>357 CHILDREN RELEASED BY ARMED GROUPS</a:t>
            </a:r>
            <a:endParaRPr lang="fr-FR" sz="7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Armed groups on 15 May released </a:t>
            </a:r>
            <a:r>
              <a:rPr lang="en-GB" sz="700" dirty="0" smtClean="0">
                <a:solidFill>
                  <a:srgbClr val="A6A6A6"/>
                </a:solidFill>
                <a:latin typeface="Arial" pitchFamily="34" charset="0"/>
                <a:cs typeface="Arial" pitchFamily="34" charset="0"/>
              </a:rPr>
              <a:t>357 children</a:t>
            </a:r>
            <a:r>
              <a:rPr lang="en-GB" sz="700" dirty="0">
                <a:solidFill>
                  <a:srgbClr val="A6A6A6"/>
                </a:solidFill>
                <a:latin typeface="Arial" pitchFamily="34" charset="0"/>
                <a:cs typeface="Arial" pitchFamily="34" charset="0"/>
              </a:rPr>
              <a:t>, many younger than 12 years following a UNICEF-facilitated agreement with the leaders of anti-</a:t>
            </a:r>
            <a:r>
              <a:rPr lang="en-GB" sz="700" dirty="0" err="1">
                <a:solidFill>
                  <a:srgbClr val="A6A6A6"/>
                </a:solidFill>
                <a:latin typeface="Arial" pitchFamily="34" charset="0"/>
                <a:cs typeface="Arial" pitchFamily="34" charset="0"/>
              </a:rPr>
              <a:t>Balaka</a:t>
            </a:r>
            <a:r>
              <a:rPr lang="en-GB" sz="700" dirty="0">
                <a:solidFill>
                  <a:srgbClr val="A6A6A6"/>
                </a:solidFill>
                <a:latin typeface="Arial" pitchFamily="34" charset="0"/>
                <a:cs typeface="Arial" pitchFamily="34" charset="0"/>
              </a:rPr>
              <a:t> and ex-</a:t>
            </a:r>
            <a:r>
              <a:rPr lang="en-GB" sz="700" dirty="0" err="1">
                <a:solidFill>
                  <a:srgbClr val="A6A6A6"/>
                </a:solidFill>
                <a:latin typeface="Arial" pitchFamily="34" charset="0"/>
                <a:cs typeface="Arial" pitchFamily="34" charset="0"/>
              </a:rPr>
              <a:t>Seleka</a:t>
            </a:r>
            <a:r>
              <a:rPr lang="en-GB" sz="700" dirty="0">
                <a:solidFill>
                  <a:srgbClr val="A6A6A6"/>
                </a:solidFill>
                <a:latin typeface="Arial" pitchFamily="34" charset="0"/>
                <a:cs typeface="Arial" pitchFamily="34" charset="0"/>
              </a:rPr>
              <a:t> militants. UNICEF and partners have begun providing psychosocial support and </a:t>
            </a:r>
            <a:r>
              <a:rPr lang="en-GB" sz="700" dirty="0" smtClean="0">
                <a:solidFill>
                  <a:srgbClr val="A6A6A6"/>
                </a:solidFill>
                <a:latin typeface="Arial" pitchFamily="34" charset="0"/>
                <a:cs typeface="Arial" pitchFamily="34" charset="0"/>
              </a:rPr>
              <a:t>working to reunite </a:t>
            </a:r>
            <a:r>
              <a:rPr lang="en-GB" sz="700" dirty="0">
                <a:solidFill>
                  <a:srgbClr val="A6A6A6"/>
                </a:solidFill>
                <a:latin typeface="Arial" pitchFamily="34" charset="0"/>
                <a:cs typeface="Arial" pitchFamily="34" charset="0"/>
              </a:rPr>
              <a:t>the children with their families and will be supporting their reintegration into the community. This is the single largest release of children associated with armed groups in the Central African Republic since violence erupted in 2012.</a:t>
            </a:r>
            <a:endParaRPr lang="fr-FR" sz="700" dirty="0">
              <a:solidFill>
                <a:srgbClr val="A6A6A6"/>
              </a:solidFill>
              <a:latin typeface="Arial" pitchFamily="34" charset="0"/>
              <a:cs typeface="Arial" pitchFamily="34" charset="0"/>
            </a:endParaRPr>
          </a:p>
          <a:p>
            <a:pPr algn="just"/>
            <a:endParaRPr lang="fr-FR" sz="500" dirty="0">
              <a:solidFill>
                <a:srgbClr val="A6A6A6"/>
              </a:solidFill>
              <a:latin typeface="Arial" pitchFamily="34" charset="0"/>
              <a:cs typeface="Arial" pitchFamily="34" charset="0"/>
            </a:endParaRPr>
          </a:p>
          <a:p>
            <a:r>
              <a:rPr lang="en-GB" sz="900" b="1" dirty="0">
                <a:solidFill>
                  <a:srgbClr val="FF721E"/>
                </a:solidFill>
                <a:latin typeface="Arial"/>
              </a:rPr>
              <a:t>GUINEA</a:t>
            </a:r>
            <a:endParaRPr lang="fr-FR" sz="900" b="1" dirty="0">
              <a:solidFill>
                <a:srgbClr val="FF721E"/>
              </a:solidFill>
              <a:latin typeface="Arial"/>
            </a:endParaRPr>
          </a:p>
          <a:p>
            <a:r>
              <a:rPr lang="en-GB" sz="700" b="1" i="1" cap="all" dirty="0">
                <a:solidFill>
                  <a:srgbClr val="036BB6"/>
                </a:solidFill>
                <a:latin typeface="Arial"/>
              </a:rPr>
              <a:t>NEW EVD HOTSPOTS IDENTIFIED</a:t>
            </a:r>
            <a:endParaRPr lang="fr-FR" sz="7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Following the identification of two new hotspots - in the western </a:t>
            </a:r>
            <a:r>
              <a:rPr lang="en-GB" sz="700" dirty="0" err="1">
                <a:solidFill>
                  <a:srgbClr val="A6A6A6"/>
                </a:solidFill>
                <a:latin typeface="Arial" pitchFamily="34" charset="0"/>
                <a:cs typeface="Arial" pitchFamily="34" charset="0"/>
              </a:rPr>
              <a:t>Boké</a:t>
            </a:r>
            <a:r>
              <a:rPr lang="en-GB" sz="700" dirty="0">
                <a:solidFill>
                  <a:srgbClr val="A6A6A6"/>
                </a:solidFill>
                <a:latin typeface="Arial" pitchFamily="34" charset="0"/>
                <a:cs typeface="Arial" pitchFamily="34" charset="0"/>
              </a:rPr>
              <a:t> Prefecture near the border with Guinea-Bissau and </a:t>
            </a:r>
            <a:r>
              <a:rPr lang="en-GB" sz="700" dirty="0" err="1">
                <a:solidFill>
                  <a:srgbClr val="A6A6A6"/>
                </a:solidFill>
                <a:latin typeface="Arial" pitchFamily="34" charset="0"/>
                <a:cs typeface="Arial" pitchFamily="34" charset="0"/>
              </a:rPr>
              <a:t>Dubréka</a:t>
            </a:r>
            <a:r>
              <a:rPr lang="en-GB" sz="700" dirty="0">
                <a:solidFill>
                  <a:srgbClr val="A6A6A6"/>
                </a:solidFill>
                <a:latin typeface="Arial" pitchFamily="34" charset="0"/>
                <a:cs typeface="Arial" pitchFamily="34" charset="0"/>
              </a:rPr>
              <a:t> Prefecture near the capital Conakry - the National Coordination (on Ebola) on 15 May announced measures to strengthen surveillance and contact tracing. These include alerting all the prefectures whenever a contact is reported missing; action against contacts that intentionally move to other regions; setting up a rapid intervention team to be deployed to new hotspots; and renewing the contracts of personnel tasked with surveillance in some districts.</a:t>
            </a:r>
            <a:endParaRPr lang="fr-FR" sz="700" dirty="0">
              <a:solidFill>
                <a:srgbClr val="A6A6A6"/>
              </a:solidFill>
              <a:latin typeface="Arial" pitchFamily="34" charset="0"/>
              <a:cs typeface="Arial" pitchFamily="34" charset="0"/>
            </a:endParaRPr>
          </a:p>
          <a:p>
            <a:pPr algn="just"/>
            <a:endParaRPr lang="fr-FR" sz="500" dirty="0">
              <a:solidFill>
                <a:srgbClr val="A6A6A6"/>
              </a:solidFill>
              <a:latin typeface="Arial" pitchFamily="34" charset="0"/>
              <a:cs typeface="Arial" pitchFamily="34" charset="0"/>
            </a:endParaRPr>
          </a:p>
          <a:p>
            <a:r>
              <a:rPr lang="en-GB" sz="900" b="1" dirty="0">
                <a:solidFill>
                  <a:srgbClr val="FF721E"/>
                </a:solidFill>
                <a:latin typeface="Arial"/>
              </a:rPr>
              <a:t>NIGER</a:t>
            </a:r>
            <a:endParaRPr lang="fr-FR" sz="900" b="1" dirty="0">
              <a:solidFill>
                <a:srgbClr val="FF721E"/>
              </a:solidFill>
              <a:latin typeface="Arial"/>
            </a:endParaRPr>
          </a:p>
          <a:p>
            <a:r>
              <a:rPr lang="en-GB" sz="700" b="1" i="1" cap="all" dirty="0">
                <a:solidFill>
                  <a:srgbClr val="036BB6"/>
                </a:solidFill>
                <a:latin typeface="Arial"/>
              </a:rPr>
              <a:t>ANTI-IMMIGRANT SMUGGLING LAW PASSED </a:t>
            </a:r>
            <a:endParaRPr lang="fr-FR" sz="7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The Nigerien parliament on 11 May unanimously approved a law against the smuggling of migrants, becoming the first country in the region to pass legislation specifically against migrant smuggling. The country’s central town of </a:t>
            </a:r>
            <a:r>
              <a:rPr lang="en-GB" sz="700" dirty="0" err="1">
                <a:solidFill>
                  <a:srgbClr val="A6A6A6"/>
                </a:solidFill>
                <a:latin typeface="Arial" pitchFamily="34" charset="0"/>
                <a:cs typeface="Arial" pitchFamily="34" charset="0"/>
              </a:rPr>
              <a:t>Agadez</a:t>
            </a:r>
            <a:r>
              <a:rPr lang="en-GB" sz="700" dirty="0">
                <a:solidFill>
                  <a:srgbClr val="A6A6A6"/>
                </a:solidFill>
                <a:latin typeface="Arial" pitchFamily="34" charset="0"/>
                <a:cs typeface="Arial" pitchFamily="34" charset="0"/>
              </a:rPr>
              <a:t> is one of the main transit points in the Sahara for migrants leaving West Africa towards Libya with Europe as the final destination. In late April, more than 400 illegal migrants were detained in </a:t>
            </a:r>
            <a:r>
              <a:rPr lang="en-GB" sz="700" dirty="0" err="1">
                <a:solidFill>
                  <a:srgbClr val="A6A6A6"/>
                </a:solidFill>
                <a:latin typeface="Arial" pitchFamily="34" charset="0"/>
                <a:cs typeface="Arial" pitchFamily="34" charset="0"/>
              </a:rPr>
              <a:t>Agadez</a:t>
            </a:r>
            <a:r>
              <a:rPr lang="en-GB" sz="700" dirty="0">
                <a:solidFill>
                  <a:srgbClr val="A6A6A6"/>
                </a:solidFill>
                <a:latin typeface="Arial" pitchFamily="34" charset="0"/>
                <a:cs typeface="Arial" pitchFamily="34" charset="0"/>
              </a:rPr>
              <a:t> and repatriated to their countries of origin.</a:t>
            </a:r>
            <a:endParaRPr lang="fr-FR" sz="700" dirty="0">
              <a:solidFill>
                <a:srgbClr val="A6A6A6"/>
              </a:solidFill>
              <a:latin typeface="Arial" pitchFamily="34" charset="0"/>
              <a:cs typeface="Arial" pitchFamily="34" charset="0"/>
            </a:endParaRPr>
          </a:p>
          <a:p>
            <a:endParaRPr lang="en-US" sz="500" b="1" dirty="0" smtClean="0">
              <a:solidFill>
                <a:srgbClr val="FF721E"/>
              </a:solidFill>
              <a:latin typeface="Arial"/>
            </a:endParaRPr>
          </a:p>
          <a:p>
            <a:r>
              <a:rPr lang="en-US" sz="900" b="1" dirty="0" smtClean="0">
                <a:solidFill>
                  <a:srgbClr val="FF721E"/>
                </a:solidFill>
                <a:latin typeface="Arial"/>
              </a:rPr>
              <a:t>NIGERIA</a:t>
            </a:r>
            <a:endParaRPr lang="en-US" sz="900" b="1" dirty="0">
              <a:solidFill>
                <a:srgbClr val="FF721E"/>
              </a:solidFill>
              <a:latin typeface="Arial"/>
            </a:endParaRPr>
          </a:p>
          <a:p>
            <a:r>
              <a:rPr lang="en-GB" sz="700" b="1" i="1" cap="all" dirty="0">
                <a:solidFill>
                  <a:srgbClr val="036BB6"/>
                </a:solidFill>
                <a:latin typeface="Arial"/>
              </a:rPr>
              <a:t>ARMY SAYS </a:t>
            </a:r>
            <a:r>
              <a:rPr lang="en-GB" sz="700" b="1" i="1" cap="all" dirty="0" smtClean="0">
                <a:solidFill>
                  <a:srgbClr val="036BB6"/>
                </a:solidFill>
                <a:latin typeface="Arial"/>
              </a:rPr>
              <a:t>DESTROYED </a:t>
            </a:r>
            <a:r>
              <a:rPr lang="en-GB" sz="700" b="1" i="1" cap="all" dirty="0">
                <a:solidFill>
                  <a:srgbClr val="036BB6"/>
                </a:solidFill>
                <a:latin typeface="Arial"/>
              </a:rPr>
              <a:t>BOKO HARAM CAMPS</a:t>
            </a:r>
            <a:endParaRPr lang="fr-FR" sz="7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The Nigerian Military said it demolished 10 Boko Haram camps and seized several armoured vehicles and weapons in the insurgents’ north-eastern </a:t>
            </a:r>
            <a:r>
              <a:rPr lang="en-GB" sz="700" dirty="0" err="1">
                <a:solidFill>
                  <a:srgbClr val="A6A6A6"/>
                </a:solidFill>
                <a:latin typeface="Arial" pitchFamily="34" charset="0"/>
                <a:cs typeface="Arial" pitchFamily="34" charset="0"/>
              </a:rPr>
              <a:t>Sambisa</a:t>
            </a:r>
            <a:r>
              <a:rPr lang="en-GB" sz="700" dirty="0">
                <a:solidFill>
                  <a:srgbClr val="A6A6A6"/>
                </a:solidFill>
                <a:latin typeface="Arial" pitchFamily="34" charset="0"/>
                <a:cs typeface="Arial" pitchFamily="34" charset="0"/>
              </a:rPr>
              <a:t> Forest hideout on 16 May. An offensive by Nigeria and neighbouring countries have dealt a blow to the militants whose insurgency has triggered </a:t>
            </a:r>
            <a:r>
              <a:rPr lang="en-GB" sz="700" dirty="0" smtClean="0">
                <a:solidFill>
                  <a:srgbClr val="A6A6A6"/>
                </a:solidFill>
                <a:latin typeface="Arial" pitchFamily="34" charset="0"/>
                <a:cs typeface="Arial" pitchFamily="34" charset="0"/>
              </a:rPr>
              <a:t>massive displacement </a:t>
            </a:r>
            <a:r>
              <a:rPr lang="en-GB" sz="700" dirty="0">
                <a:solidFill>
                  <a:srgbClr val="A6A6A6"/>
                </a:solidFill>
                <a:latin typeface="Arial" pitchFamily="34" charset="0"/>
                <a:cs typeface="Arial" pitchFamily="34" charset="0"/>
              </a:rPr>
              <a:t>and humanitarian crisis in the region.</a:t>
            </a:r>
            <a:endParaRPr lang="fr-FR" sz="500" dirty="0">
              <a:solidFill>
                <a:srgbClr val="A6A6A6"/>
              </a:solidFill>
              <a:latin typeface="Arial" pitchFamily="34" charset="0"/>
              <a:cs typeface="Arial" pitchFamily="34" charset="0"/>
            </a:endParaRPr>
          </a:p>
          <a:p>
            <a:r>
              <a:rPr lang="en-GB" sz="500" dirty="0">
                <a:latin typeface="Arial" panose="020B0604020202020204" pitchFamily="34" charset="0"/>
                <a:cs typeface="Arial" panose="020B0604020202020204" pitchFamily="34" charset="0"/>
              </a:rPr>
              <a:t> </a:t>
            </a:r>
            <a:endParaRPr lang="fr-FR" sz="500" dirty="0" smtClean="0">
              <a:solidFill>
                <a:srgbClr val="A6A6A6"/>
              </a:solidFill>
              <a:latin typeface="Arial" pitchFamily="34" charset="0"/>
              <a:cs typeface="Arial" pitchFamily="34" charset="0"/>
            </a:endParaRPr>
          </a:p>
          <a:p>
            <a:r>
              <a:rPr lang="en-GB" sz="900" b="1" dirty="0">
                <a:solidFill>
                  <a:srgbClr val="FF721E"/>
                </a:solidFill>
                <a:latin typeface="Arial"/>
              </a:rPr>
              <a:t>MALI</a:t>
            </a:r>
            <a:endParaRPr lang="fr-FR" sz="900" b="1" dirty="0">
              <a:solidFill>
                <a:srgbClr val="FF721E"/>
              </a:solidFill>
              <a:latin typeface="Arial"/>
            </a:endParaRPr>
          </a:p>
          <a:p>
            <a:r>
              <a:rPr lang="en-GB" sz="700" b="1" i="1" cap="all" dirty="0">
                <a:solidFill>
                  <a:srgbClr val="036BB6"/>
                </a:solidFill>
                <a:latin typeface="Arial"/>
              </a:rPr>
              <a:t>6,200 DISPLACED </a:t>
            </a:r>
            <a:r>
              <a:rPr lang="en-GB" sz="700" b="1" i="1" cap="all">
                <a:solidFill>
                  <a:srgbClr val="036BB6"/>
                </a:solidFill>
                <a:latin typeface="Arial"/>
              </a:rPr>
              <a:t>BY </a:t>
            </a:r>
            <a:r>
              <a:rPr lang="en-GB" sz="700" b="1" i="1" cap="all" smtClean="0">
                <a:solidFill>
                  <a:srgbClr val="036BB6"/>
                </a:solidFill>
                <a:latin typeface="Arial"/>
              </a:rPr>
              <a:t>CLASHES</a:t>
            </a:r>
            <a:endParaRPr lang="fr-FR" sz="7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More than 6,200 people have been displaced in </a:t>
            </a:r>
            <a:r>
              <a:rPr lang="en-GB" sz="700" dirty="0" err="1">
                <a:solidFill>
                  <a:srgbClr val="A6A6A6"/>
                </a:solidFill>
                <a:latin typeface="Arial" pitchFamily="34" charset="0"/>
                <a:cs typeface="Arial" pitchFamily="34" charset="0"/>
              </a:rPr>
              <a:t>Gourma</a:t>
            </a:r>
            <a:r>
              <a:rPr lang="en-GB" sz="700" dirty="0">
                <a:solidFill>
                  <a:srgbClr val="A6A6A6"/>
                </a:solidFill>
                <a:latin typeface="Arial" pitchFamily="34" charset="0"/>
                <a:cs typeface="Arial" pitchFamily="34" charset="0"/>
              </a:rPr>
              <a:t> </a:t>
            </a:r>
            <a:r>
              <a:rPr lang="en-GB" sz="700" dirty="0" err="1">
                <a:solidFill>
                  <a:srgbClr val="A6A6A6"/>
                </a:solidFill>
                <a:latin typeface="Arial" pitchFamily="34" charset="0"/>
                <a:cs typeface="Arial" pitchFamily="34" charset="0"/>
              </a:rPr>
              <a:t>Raghous</a:t>
            </a:r>
            <a:r>
              <a:rPr lang="en-GB" sz="700" dirty="0">
                <a:solidFill>
                  <a:srgbClr val="A6A6A6"/>
                </a:solidFill>
                <a:latin typeface="Arial" pitchFamily="34" charset="0"/>
                <a:cs typeface="Arial" pitchFamily="34" charset="0"/>
              </a:rPr>
              <a:t> area in Timbuktu Region following attacks by armed groups on villages along River Niger between 8 - 12 May, according to local authorities. An unknown number of people have also been displaced in Timbuktu’s </a:t>
            </a:r>
            <a:r>
              <a:rPr lang="en-GB" sz="700" dirty="0" err="1">
                <a:solidFill>
                  <a:srgbClr val="A6A6A6"/>
                </a:solidFill>
                <a:latin typeface="Arial" pitchFamily="34" charset="0"/>
                <a:cs typeface="Arial" pitchFamily="34" charset="0"/>
              </a:rPr>
              <a:t>Goundam</a:t>
            </a:r>
            <a:r>
              <a:rPr lang="en-GB" sz="700" dirty="0">
                <a:solidFill>
                  <a:srgbClr val="A6A6A6"/>
                </a:solidFill>
                <a:latin typeface="Arial" pitchFamily="34" charset="0"/>
                <a:cs typeface="Arial" pitchFamily="34" charset="0"/>
              </a:rPr>
              <a:t> area following clashes between the military and fighters of the Coordination of Azawad Movements (CMA). Humanitarian access is difficult due to insecurity.</a:t>
            </a:r>
            <a:endParaRPr lang="fr-FR" sz="500" dirty="0">
              <a:solidFill>
                <a:srgbClr val="A6A6A6"/>
              </a:solidFill>
              <a:latin typeface="Arial" pitchFamily="34" charset="0"/>
              <a:cs typeface="Arial" pitchFamily="34" charset="0"/>
            </a:endParaRPr>
          </a:p>
          <a:p>
            <a:r>
              <a:rPr lang="en-GB" sz="500" dirty="0">
                <a:latin typeface="Arial" panose="020B0604020202020204" pitchFamily="34" charset="0"/>
                <a:cs typeface="Arial" panose="020B0604020202020204" pitchFamily="34" charset="0"/>
              </a:rPr>
              <a:t> </a:t>
            </a:r>
            <a:endParaRPr lang="fr-FR" sz="500" dirty="0">
              <a:latin typeface="Arial" panose="020B0604020202020204" pitchFamily="34" charset="0"/>
              <a:cs typeface="Arial" panose="020B0604020202020204" pitchFamily="34" charset="0"/>
            </a:endParaRPr>
          </a:p>
          <a:p>
            <a:r>
              <a:rPr lang="en-GB" sz="700" b="1" i="1" cap="all" dirty="0">
                <a:solidFill>
                  <a:srgbClr val="036BB6"/>
                </a:solidFill>
                <a:latin typeface="Arial"/>
              </a:rPr>
              <a:t>PEACE DEAL SIGNED WITHOUT MAIN REBELS</a:t>
            </a:r>
            <a:endParaRPr lang="fr-FR" sz="7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The Malian government on 15 May signed a peace agreement with five armed groups, but the main </a:t>
            </a:r>
            <a:r>
              <a:rPr lang="en-GB" sz="700" dirty="0" err="1">
                <a:solidFill>
                  <a:srgbClr val="A6A6A6"/>
                </a:solidFill>
                <a:latin typeface="Arial" pitchFamily="34" charset="0"/>
                <a:cs typeface="Arial" pitchFamily="34" charset="0"/>
              </a:rPr>
              <a:t>Tuareg</a:t>
            </a:r>
            <a:r>
              <a:rPr lang="en-GB" sz="700" dirty="0">
                <a:solidFill>
                  <a:srgbClr val="A6A6A6"/>
                </a:solidFill>
                <a:latin typeface="Arial" pitchFamily="34" charset="0"/>
                <a:cs typeface="Arial" pitchFamily="34" charset="0"/>
              </a:rPr>
              <a:t>-led CMA rebels did not ink the deal despite initialling it a day earlier. The CMA is reportedly demanding an amendment recognising "Azawad", the name used by the </a:t>
            </a:r>
            <a:r>
              <a:rPr lang="en-GB" sz="700" dirty="0" err="1">
                <a:solidFill>
                  <a:srgbClr val="A6A6A6"/>
                </a:solidFill>
                <a:latin typeface="Arial" pitchFamily="34" charset="0"/>
                <a:cs typeface="Arial" pitchFamily="34" charset="0"/>
              </a:rPr>
              <a:t>Tuareg</a:t>
            </a:r>
            <a:r>
              <a:rPr lang="en-GB" sz="700" dirty="0">
                <a:solidFill>
                  <a:srgbClr val="A6A6A6"/>
                </a:solidFill>
                <a:latin typeface="Arial" pitchFamily="34" charset="0"/>
                <a:cs typeface="Arial" pitchFamily="34" charset="0"/>
              </a:rPr>
              <a:t> for the northern part of Mali, as a "geographic, political and juridical entity". </a:t>
            </a:r>
            <a:endParaRPr lang="en-GB" sz="500" dirty="0">
              <a:solidFill>
                <a:srgbClr val="A6A6A6"/>
              </a:solidFill>
              <a:latin typeface="Arial" pitchFamily="34" charset="0"/>
              <a:cs typeface="Arial" pitchFamily="34" charset="0"/>
            </a:endParaRPr>
          </a:p>
          <a:p>
            <a:endParaRPr lang="en-US" sz="500" b="1" dirty="0" smtClean="0">
              <a:solidFill>
                <a:srgbClr val="FF721E"/>
              </a:solidFill>
              <a:latin typeface="Arial"/>
            </a:endParaRPr>
          </a:p>
          <a:p>
            <a:r>
              <a:rPr lang="en-US" sz="900" b="1" dirty="0" smtClean="0">
                <a:solidFill>
                  <a:srgbClr val="FF721E"/>
                </a:solidFill>
                <a:latin typeface="Arial"/>
              </a:rPr>
              <a:t>REGIONAL / EBOLA VIRUS DISEASE</a:t>
            </a:r>
          </a:p>
          <a:p>
            <a:r>
              <a:rPr lang="en-GB" sz="700" b="1" i="1" cap="all" dirty="0">
                <a:solidFill>
                  <a:srgbClr val="036BB6"/>
                </a:solidFill>
                <a:latin typeface="Arial"/>
              </a:rPr>
              <a:t>INFECTIONS </a:t>
            </a:r>
            <a:r>
              <a:rPr lang="en-GB" sz="700" b="1" i="1" cap="all" dirty="0" smtClean="0">
                <a:solidFill>
                  <a:srgbClr val="036BB6"/>
                </a:solidFill>
                <a:latin typeface="Arial"/>
              </a:rPr>
              <a:t>INCREASE</a:t>
            </a:r>
            <a:endParaRPr lang="fr-FR" sz="7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A total of 23 newly confirmed cases were reported in Guinea in the seven days to 15 May, compared to nine in the previous week. In Sierra Leone, six new cases have been reported since the country went for eight consecutive days (6 - 13 May) without recording any confirmed infections. Meanwhile, in Liberia, where Ebola was declared over on 9 May, 13 suspected cases were reported in </a:t>
            </a:r>
            <a:r>
              <a:rPr lang="en-GB" sz="700" dirty="0" err="1">
                <a:solidFill>
                  <a:srgbClr val="A6A6A6"/>
                </a:solidFill>
                <a:latin typeface="Arial" pitchFamily="34" charset="0"/>
                <a:cs typeface="Arial" pitchFamily="34" charset="0"/>
              </a:rPr>
              <a:t>Montserrado</a:t>
            </a:r>
            <a:r>
              <a:rPr lang="en-GB" sz="700" dirty="0">
                <a:solidFill>
                  <a:srgbClr val="A6A6A6"/>
                </a:solidFill>
                <a:latin typeface="Arial" pitchFamily="34" charset="0"/>
                <a:cs typeface="Arial" pitchFamily="34" charset="0"/>
              </a:rPr>
              <a:t> and </a:t>
            </a:r>
            <a:r>
              <a:rPr lang="en-GB" sz="700" dirty="0" err="1">
                <a:solidFill>
                  <a:srgbClr val="A6A6A6"/>
                </a:solidFill>
                <a:latin typeface="Arial" pitchFamily="34" charset="0"/>
                <a:cs typeface="Arial" pitchFamily="34" charset="0"/>
              </a:rPr>
              <a:t>Bomi</a:t>
            </a:r>
            <a:r>
              <a:rPr lang="en-GB" sz="700" dirty="0">
                <a:solidFill>
                  <a:srgbClr val="A6A6A6"/>
                </a:solidFill>
                <a:latin typeface="Arial" pitchFamily="34" charset="0"/>
                <a:cs typeface="Arial" pitchFamily="34" charset="0"/>
              </a:rPr>
              <a:t> counties in the past week, but none tested positive.</a:t>
            </a:r>
            <a:endParaRPr lang="fr-FR" sz="700" dirty="0">
              <a:solidFill>
                <a:srgbClr val="A6A6A6"/>
              </a:solidFill>
              <a:latin typeface="Arial" pitchFamily="34" charset="0"/>
              <a:cs typeface="Arial" pitchFamily="34" charset="0"/>
            </a:endParaRPr>
          </a:p>
          <a:p>
            <a:endParaRPr lang="fr-FR" sz="700" dirty="0">
              <a:solidFill>
                <a:srgbClr val="A6A6A6"/>
              </a:solidFill>
              <a:latin typeface="Arial" pitchFamily="34" charset="0"/>
              <a:cs typeface="Arial" pitchFamily="34" charset="0"/>
            </a:endParaRPr>
          </a:p>
          <a:p>
            <a:pPr algn="just"/>
            <a:r>
              <a:rPr lang="fr-FR" sz="700" dirty="0">
                <a:solidFill>
                  <a:srgbClr val="A6A6A6"/>
                </a:solidFill>
                <a:latin typeface="Arial" pitchFamily="34" charset="0"/>
                <a:cs typeface="Arial" pitchFamily="34" charset="0"/>
              </a:rPr>
              <a:t> </a:t>
            </a:r>
          </a:p>
        </p:txBody>
      </p:sp>
      <p:sp>
        <p:nvSpPr>
          <p:cNvPr id="66" name="TextBox 22"/>
          <p:cNvSpPr txBox="1"/>
          <p:nvPr/>
        </p:nvSpPr>
        <p:spPr>
          <a:xfrm>
            <a:off x="5045194" y="3465218"/>
            <a:ext cx="432048"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CAR</a:t>
            </a:r>
            <a:endParaRPr lang="en-GB" dirty="0"/>
          </a:p>
        </p:txBody>
      </p:sp>
      <p:sp>
        <p:nvSpPr>
          <p:cNvPr id="68" name="TextBox 44"/>
          <p:cNvSpPr txBox="1"/>
          <p:nvPr/>
        </p:nvSpPr>
        <p:spPr>
          <a:xfrm>
            <a:off x="5119467" y="3731881"/>
            <a:ext cx="1093970"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CHILDREN FREED BY MILITANTS</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9" name="TextBox 22"/>
          <p:cNvSpPr txBox="1"/>
          <p:nvPr/>
        </p:nvSpPr>
        <p:spPr>
          <a:xfrm>
            <a:off x="3162301" y="1986643"/>
            <a:ext cx="600223"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63" name="TextBox 22"/>
          <p:cNvSpPr txBox="1"/>
          <p:nvPr/>
        </p:nvSpPr>
        <p:spPr>
          <a:xfrm>
            <a:off x="18108" y="4294756"/>
            <a:ext cx="1697820"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REGIONAL / EVD</a:t>
            </a:r>
            <a:endParaRPr lang="en-GB" dirty="0"/>
          </a:p>
        </p:txBody>
      </p:sp>
      <p:pic>
        <p:nvPicPr>
          <p:cNvPr id="64" name="Imag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961" y="4589527"/>
            <a:ext cx="217529" cy="210513"/>
          </a:xfrm>
          <a:prstGeom prst="rect">
            <a:avLst/>
          </a:prstGeom>
        </p:spPr>
      </p:pic>
      <p:cxnSp>
        <p:nvCxnSpPr>
          <p:cNvPr id="74" name="Connecteur en angle 73"/>
          <p:cNvCxnSpPr/>
          <p:nvPr/>
        </p:nvCxnSpPr>
        <p:spPr>
          <a:xfrm rot="16200000" flipV="1">
            <a:off x="398531" y="3588676"/>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5" name="Connecteur en angle 74"/>
          <p:cNvCxnSpPr/>
          <p:nvPr/>
        </p:nvCxnSpPr>
        <p:spPr>
          <a:xfrm rot="16200000" flipV="1">
            <a:off x="649251" y="3836042"/>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9" name="Connecteur en angle 78"/>
          <p:cNvCxnSpPr/>
          <p:nvPr/>
        </p:nvCxnSpPr>
        <p:spPr>
          <a:xfrm rot="5400000" flipH="1" flipV="1">
            <a:off x="871273" y="3829693"/>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85" name="Connecteur droit 84"/>
          <p:cNvCxnSpPr/>
          <p:nvPr/>
        </p:nvCxnSpPr>
        <p:spPr>
          <a:xfrm flipH="1">
            <a:off x="882202" y="4088768"/>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5" name="TextBox 44"/>
          <p:cNvSpPr txBox="1"/>
          <p:nvPr/>
        </p:nvSpPr>
        <p:spPr>
          <a:xfrm>
            <a:off x="3425510" y="2193475"/>
            <a:ext cx="1679067"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ANTI-IMMIGRANT SMUGGLING LAW PASSED</a:t>
            </a:r>
            <a:endParaRPr lang="en-GB" sz="900" b="1" dirty="0">
              <a:solidFill>
                <a:srgbClr val="026DB6"/>
              </a:solidFill>
              <a:latin typeface="Arial" panose="020B0604020202020204" pitchFamily="34" charset="0"/>
              <a:cs typeface="Arial" panose="020B0604020202020204" pitchFamily="34" charset="0"/>
            </a:endParaRPr>
          </a:p>
        </p:txBody>
      </p:sp>
      <p:sp>
        <p:nvSpPr>
          <p:cNvPr id="37" name="TextBox 44"/>
          <p:cNvSpPr txBox="1"/>
          <p:nvPr/>
        </p:nvSpPr>
        <p:spPr>
          <a:xfrm>
            <a:off x="378149" y="4519145"/>
            <a:ext cx="1080120" cy="351277"/>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INFECTIONS INCREASE</a:t>
            </a:r>
            <a:endParaRPr lang="en-GB" dirty="0"/>
          </a:p>
        </p:txBody>
      </p:sp>
      <p:sp>
        <p:nvSpPr>
          <p:cNvPr id="52" name="TextBox 22"/>
          <p:cNvSpPr txBox="1"/>
          <p:nvPr/>
        </p:nvSpPr>
        <p:spPr>
          <a:xfrm>
            <a:off x="1953299" y="4330195"/>
            <a:ext cx="704549"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GUINEA</a:t>
            </a:r>
            <a:endParaRPr lang="en-GB" dirty="0"/>
          </a:p>
        </p:txBody>
      </p:sp>
      <p:sp>
        <p:nvSpPr>
          <p:cNvPr id="54" name="TextBox 44"/>
          <p:cNvSpPr txBox="1"/>
          <p:nvPr/>
        </p:nvSpPr>
        <p:spPr>
          <a:xfrm>
            <a:off x="2204460" y="4584014"/>
            <a:ext cx="1267313"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NEW EVD HOTSPOTS IDENTIFIED</a:t>
            </a:r>
            <a:endParaRPr lang="en-GB" dirty="0"/>
          </a:p>
        </p:txBody>
      </p:sp>
      <p:cxnSp>
        <p:nvCxnSpPr>
          <p:cNvPr id="50" name="Connecteur en angle 49"/>
          <p:cNvCxnSpPr/>
          <p:nvPr/>
        </p:nvCxnSpPr>
        <p:spPr>
          <a:xfrm rot="10800000">
            <a:off x="1201536" y="3394964"/>
            <a:ext cx="989277" cy="923176"/>
          </a:xfrm>
          <a:prstGeom prst="bentConnector3">
            <a:avLst>
              <a:gd name="adj1" fmla="val 335"/>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46" name="TextBox 22"/>
          <p:cNvSpPr txBox="1"/>
          <p:nvPr/>
        </p:nvSpPr>
        <p:spPr>
          <a:xfrm>
            <a:off x="1646426" y="1711095"/>
            <a:ext cx="449573"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MALI</a:t>
            </a:r>
            <a:endParaRPr lang="en-GB" dirty="0"/>
          </a:p>
        </p:txBody>
      </p:sp>
      <p:sp>
        <p:nvSpPr>
          <p:cNvPr id="55" name="TextBox 44"/>
          <p:cNvSpPr txBox="1"/>
          <p:nvPr/>
        </p:nvSpPr>
        <p:spPr>
          <a:xfrm>
            <a:off x="2180854" y="1984992"/>
            <a:ext cx="789582"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a:t>DISPLACED BY </a:t>
            </a:r>
            <a:r>
              <a:rPr lang="en-GB" dirty="0" smtClean="0"/>
              <a:t>FIGHTING</a:t>
            </a:r>
            <a:endParaRPr lang="en-GB" dirty="0"/>
          </a:p>
        </p:txBody>
      </p:sp>
      <p:sp>
        <p:nvSpPr>
          <p:cNvPr id="59" name="TextBox 48"/>
          <p:cNvSpPr txBox="1"/>
          <p:nvPr/>
        </p:nvSpPr>
        <p:spPr>
          <a:xfrm>
            <a:off x="1904863" y="1944150"/>
            <a:ext cx="227420"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6k</a:t>
            </a:r>
            <a:endParaRPr lang="en-GB" sz="1600" b="1" dirty="0">
              <a:solidFill>
                <a:srgbClr val="026DB6"/>
              </a:solidFill>
              <a:latin typeface="Arial" panose="020B0604020202020204" pitchFamily="34" charset="0"/>
              <a:cs typeface="Arial" panose="020B0604020202020204" pitchFamily="34" charset="0"/>
            </a:endParaRPr>
          </a:p>
        </p:txBody>
      </p:sp>
      <p:sp>
        <p:nvSpPr>
          <p:cNvPr id="44" name="TextBox 48"/>
          <p:cNvSpPr txBox="1"/>
          <p:nvPr/>
        </p:nvSpPr>
        <p:spPr>
          <a:xfrm>
            <a:off x="4690677" y="3727792"/>
            <a:ext cx="344533"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357</a:t>
            </a:r>
            <a:endParaRPr lang="en-GB" sz="1600" b="1" dirty="0">
              <a:solidFill>
                <a:srgbClr val="026DB6"/>
              </a:solidFill>
              <a:latin typeface="Arial" panose="020B0604020202020204" pitchFamily="34" charset="0"/>
              <a:cs typeface="Arial" panose="020B0604020202020204" pitchFamily="34" charset="0"/>
            </a:endParaRPr>
          </a:p>
        </p:txBody>
      </p:sp>
      <p:pic>
        <p:nvPicPr>
          <p:cNvPr id="45" name="Imag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7535" y="4589527"/>
            <a:ext cx="217529" cy="210513"/>
          </a:xfrm>
          <a:prstGeom prst="rect">
            <a:avLst/>
          </a:prstGeom>
        </p:spPr>
      </p:pic>
      <p:pic>
        <p:nvPicPr>
          <p:cNvPr id="47" name="Picture 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648654" y="1949793"/>
            <a:ext cx="246128" cy="24612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p:cNvPicPr>
            <a:picLocks noChangeAspect="1"/>
          </p:cNvPicPr>
          <p:nvPr/>
        </p:nvPicPr>
        <p:blipFill>
          <a:blip r:embed="rId6"/>
          <a:stretch>
            <a:fillRect/>
          </a:stretch>
        </p:blipFill>
        <p:spPr>
          <a:xfrm>
            <a:off x="3132968" y="2208144"/>
            <a:ext cx="236250" cy="225000"/>
          </a:xfrm>
          <a:prstGeom prst="rect">
            <a:avLst/>
          </a:prstGeom>
        </p:spPr>
      </p:pic>
      <p:sp>
        <p:nvSpPr>
          <p:cNvPr id="58" name="TextBox 22"/>
          <p:cNvSpPr txBox="1"/>
          <p:nvPr/>
        </p:nvSpPr>
        <p:spPr>
          <a:xfrm>
            <a:off x="2966565" y="2997525"/>
            <a:ext cx="795959"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a:t>
            </a:r>
            <a:endParaRPr lang="en-GB" dirty="0"/>
          </a:p>
        </p:txBody>
      </p:sp>
      <p:sp>
        <p:nvSpPr>
          <p:cNvPr id="60" name="TextBox 44"/>
          <p:cNvSpPr txBox="1"/>
          <p:nvPr/>
        </p:nvSpPr>
        <p:spPr>
          <a:xfrm>
            <a:off x="3229774" y="3204357"/>
            <a:ext cx="1468855"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ARMY SAYS DESTROYED BOKO HARAM CAMPS</a:t>
            </a:r>
            <a:endParaRPr lang="en-GB" sz="900" b="1" dirty="0">
              <a:solidFill>
                <a:srgbClr val="026DB6"/>
              </a:solidFill>
              <a:latin typeface="Arial" panose="020B0604020202020204" pitchFamily="34" charset="0"/>
              <a:cs typeface="Arial" panose="020B0604020202020204" pitchFamily="34" charset="0"/>
            </a:endParaRPr>
          </a:p>
        </p:txBody>
      </p:sp>
      <p:pic>
        <p:nvPicPr>
          <p:cNvPr id="10" name="Image 9"/>
          <p:cNvPicPr>
            <a:picLocks noChangeAspect="1"/>
          </p:cNvPicPr>
          <p:nvPr/>
        </p:nvPicPr>
        <p:blipFill>
          <a:blip r:embed="rId7"/>
          <a:stretch>
            <a:fillRect/>
          </a:stretch>
        </p:blipFill>
        <p:spPr>
          <a:xfrm>
            <a:off x="2928878" y="3232532"/>
            <a:ext cx="236250" cy="225000"/>
          </a:xfrm>
          <a:prstGeom prst="rect">
            <a:avLst/>
          </a:prstGeom>
        </p:spPr>
      </p:pic>
      <p:pic>
        <p:nvPicPr>
          <p:cNvPr id="11" name="Image 10"/>
          <p:cNvPicPr>
            <a:picLocks noChangeAspect="1"/>
          </p:cNvPicPr>
          <p:nvPr/>
        </p:nvPicPr>
        <p:blipFill>
          <a:blip r:embed="rId8"/>
          <a:stretch>
            <a:fillRect/>
          </a:stretch>
        </p:blipFill>
        <p:spPr>
          <a:xfrm>
            <a:off x="4439537" y="3724525"/>
            <a:ext cx="236250" cy="236250"/>
          </a:xfrm>
          <a:prstGeom prst="rect">
            <a:avLst/>
          </a:prstGeom>
        </p:spPr>
      </p:pic>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5448</TotalTime>
  <Words>412</Words>
  <Application>Microsoft Office PowerPoint</Application>
  <PresentationFormat>Personnalisé</PresentationFormat>
  <Paragraphs>47</Paragraphs>
  <Slides>1</Slides>
  <Notes>1</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Office Theme</vt:lpstr>
      <vt:lpstr>Présentation PowerPoint</vt:lpstr>
    </vt:vector>
  </TitlesOfParts>
  <Company>OCHA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cp:lastModifiedBy>
  <cp:revision>622</cp:revision>
  <cp:lastPrinted>2014-12-11T10:27:48Z</cp:lastPrinted>
  <dcterms:created xsi:type="dcterms:W3CDTF">2014-03-10T10:37:19Z</dcterms:created>
  <dcterms:modified xsi:type="dcterms:W3CDTF">2015-05-19T18:10:10Z</dcterms:modified>
</cp:coreProperties>
</file>