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90" y="-7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09/06/2015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09/06/2015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09/06/2015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09/06/2015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09/06/2015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09/06/2015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09/06/2015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09/06/2015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09/06/2015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09/06/2015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09/06/2015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09/06/2015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09/06/2015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09/06/2015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6" cy="6019756"/>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8 </a:t>
            </a:r>
            <a:r>
              <a:rPr lang="en-GB" sz="800" dirty="0">
                <a:solidFill>
                  <a:srgbClr val="659AD2"/>
                </a:solidFill>
                <a:latin typeface="Arial" panose="020B0604020202020204" pitchFamily="34" charset="0"/>
                <a:cs typeface="Arial" panose="020B0604020202020204" pitchFamily="34" charset="0"/>
              </a:rPr>
              <a:t>J</a:t>
            </a:r>
            <a:r>
              <a:rPr lang="en-GB" sz="800" dirty="0" smtClean="0">
                <a:solidFill>
                  <a:srgbClr val="659AD2"/>
                </a:solidFill>
                <a:latin typeface="Arial" panose="020B0604020202020204" pitchFamily="34" charset="0"/>
                <a:cs typeface="Arial" panose="020B0604020202020204" pitchFamily="34" charset="0"/>
              </a:rPr>
              <a:t>une 2014</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 – 8 June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192688"/>
          </a:xfrm>
          <a:prstGeom prst="rect">
            <a:avLst/>
          </a:prstGeom>
          <a:noFill/>
        </p:spPr>
        <p:txBody>
          <a:bodyPr wrap="square" lIns="99569" tIns="49785" rIns="99569" bIns="49785" rtlCol="0">
            <a:noAutofit/>
          </a:bodyPr>
          <a:lstStyle/>
          <a:p>
            <a:r>
              <a:rPr lang="fr-FR" sz="1000" b="1" dirty="0">
                <a:solidFill>
                  <a:srgbClr val="FF721E"/>
                </a:solidFill>
                <a:latin typeface="Arial"/>
              </a:rPr>
              <a:t>CENTRAL AFRICAN REPUBLIC</a:t>
            </a:r>
          </a:p>
          <a:p>
            <a:r>
              <a:rPr lang="en-GB" sz="800" b="1" i="1" cap="all" dirty="0">
                <a:solidFill>
                  <a:srgbClr val="036BB6"/>
                </a:solidFill>
                <a:latin typeface="Arial"/>
              </a:rPr>
              <a:t>NGO</a:t>
            </a:r>
            <a:r>
              <a:rPr lang="en-GB" sz="800" b="1" i="1" cap="small" dirty="0">
                <a:solidFill>
                  <a:srgbClr val="036BB6"/>
                </a:solidFill>
                <a:latin typeface="Arial"/>
              </a:rPr>
              <a:t>s</a:t>
            </a:r>
            <a:r>
              <a:rPr lang="en-GB" sz="800" b="1" i="1" cap="all" dirty="0">
                <a:solidFill>
                  <a:srgbClr val="036BB6"/>
                </a:solidFill>
                <a:latin typeface="Arial"/>
              </a:rPr>
              <a:t> SUSPEND OPERATIONS OVER INSECURITY</a:t>
            </a:r>
            <a:endParaRPr lang="fr-FR" sz="800" b="1" i="1" cap="all" dirty="0">
              <a:solidFill>
                <a:srgbClr val="036BB6"/>
              </a:solidFill>
              <a:latin typeface="Arial"/>
            </a:endParaRPr>
          </a:p>
          <a:p>
            <a:pPr algn="just"/>
            <a:r>
              <a:rPr lang="en-US" sz="700" dirty="0">
                <a:solidFill>
                  <a:srgbClr val="A6A6A6"/>
                </a:solidFill>
                <a:latin typeface="Arial" pitchFamily="34" charset="0"/>
                <a:cs typeface="Arial" pitchFamily="34" charset="0"/>
              </a:rPr>
              <a:t>Several NGOs have temporarily suspended operations in the areas along </a:t>
            </a:r>
            <a:r>
              <a:rPr lang="en-US" sz="700" dirty="0" err="1">
                <a:solidFill>
                  <a:srgbClr val="A6A6A6"/>
                </a:solidFill>
                <a:latin typeface="Arial" pitchFamily="34" charset="0"/>
                <a:cs typeface="Arial" pitchFamily="34" charset="0"/>
              </a:rPr>
              <a:t>Baboua-Besson</a:t>
            </a:r>
            <a:r>
              <a:rPr lang="en-US" sz="700" dirty="0">
                <a:solidFill>
                  <a:srgbClr val="A6A6A6"/>
                </a:solidFill>
                <a:latin typeface="Arial" pitchFamily="34" charset="0"/>
                <a:cs typeface="Arial" pitchFamily="34" charset="0"/>
              </a:rPr>
              <a:t> and </a:t>
            </a:r>
            <a:r>
              <a:rPr lang="en-US" sz="700" dirty="0" err="1">
                <a:solidFill>
                  <a:srgbClr val="A6A6A6"/>
                </a:solidFill>
                <a:latin typeface="Arial" pitchFamily="34" charset="0"/>
                <a:cs typeface="Arial" pitchFamily="34" charset="0"/>
              </a:rPr>
              <a:t>Baboua-Cantonnier</a:t>
            </a:r>
            <a:r>
              <a:rPr lang="en-US" sz="700" dirty="0">
                <a:solidFill>
                  <a:srgbClr val="A6A6A6"/>
                </a:solidFill>
                <a:latin typeface="Arial" pitchFamily="34" charset="0"/>
                <a:cs typeface="Arial" pitchFamily="34" charset="0"/>
              </a:rPr>
              <a:t> roads in the western Nana </a:t>
            </a:r>
            <a:r>
              <a:rPr lang="en-US" sz="700" dirty="0" err="1">
                <a:solidFill>
                  <a:srgbClr val="A6A6A6"/>
                </a:solidFill>
                <a:latin typeface="Arial" pitchFamily="34" charset="0"/>
                <a:cs typeface="Arial" pitchFamily="34" charset="0"/>
              </a:rPr>
              <a:t>Mambéré</a:t>
            </a:r>
            <a:r>
              <a:rPr lang="en-US" sz="700" dirty="0">
                <a:solidFill>
                  <a:srgbClr val="A6A6A6"/>
                </a:solidFill>
                <a:latin typeface="Arial" pitchFamily="34" charset="0"/>
                <a:cs typeface="Arial" pitchFamily="34" charset="0"/>
              </a:rPr>
              <a:t> prefecture due to persistent insecurity posed by armed attackers. Movement on the </a:t>
            </a:r>
            <a:r>
              <a:rPr lang="en-US" sz="700" dirty="0" err="1">
                <a:solidFill>
                  <a:srgbClr val="A6A6A6"/>
                </a:solidFill>
                <a:latin typeface="Arial" pitchFamily="34" charset="0"/>
                <a:cs typeface="Arial" pitchFamily="34" charset="0"/>
              </a:rPr>
              <a:t>Bouar-Cantonnier</a:t>
            </a:r>
            <a:r>
              <a:rPr lang="en-US" sz="700" dirty="0">
                <a:solidFill>
                  <a:srgbClr val="A6A6A6"/>
                </a:solidFill>
                <a:latin typeface="Arial" pitchFamily="34" charset="0"/>
                <a:cs typeface="Arial" pitchFamily="34" charset="0"/>
              </a:rPr>
              <a:t> axis remains restricted. As a result of the insecurity, much of Nana </a:t>
            </a:r>
            <a:r>
              <a:rPr lang="en-US" sz="700" dirty="0" err="1">
                <a:solidFill>
                  <a:srgbClr val="A6A6A6"/>
                </a:solidFill>
                <a:latin typeface="Arial" pitchFamily="34" charset="0"/>
                <a:cs typeface="Arial" pitchFamily="34" charset="0"/>
              </a:rPr>
              <a:t>Mambéré</a:t>
            </a:r>
            <a:r>
              <a:rPr lang="en-US" sz="700" dirty="0">
                <a:solidFill>
                  <a:srgbClr val="A6A6A6"/>
                </a:solidFill>
                <a:latin typeface="Arial" pitchFamily="34" charset="0"/>
                <a:cs typeface="Arial" pitchFamily="34" charset="0"/>
              </a:rPr>
              <a:t> risks becoming inaccessible to humanitarian actors. </a:t>
            </a:r>
            <a:endParaRPr lang="fr-FR" sz="700" dirty="0">
              <a:solidFill>
                <a:srgbClr val="A6A6A6"/>
              </a:solidFill>
              <a:latin typeface="Arial" pitchFamily="34" charset="0"/>
              <a:cs typeface="Arial" pitchFamily="34" charset="0"/>
            </a:endParaRPr>
          </a:p>
          <a:p>
            <a:pPr algn="just"/>
            <a:endParaRPr lang="fr-FR" sz="436" dirty="0">
              <a:solidFill>
                <a:srgbClr val="A6A6A6"/>
              </a:solidFill>
              <a:latin typeface="Arial" pitchFamily="34" charset="0"/>
              <a:cs typeface="Arial" pitchFamily="34" charset="0"/>
            </a:endParaRPr>
          </a:p>
          <a:p>
            <a:r>
              <a:rPr lang="en-GB" sz="1000" b="1" dirty="0">
                <a:solidFill>
                  <a:srgbClr val="FF721E"/>
                </a:solidFill>
                <a:latin typeface="Arial"/>
              </a:rPr>
              <a:t>GHANA</a:t>
            </a:r>
            <a:endParaRPr lang="fr-FR" sz="1000" b="1" dirty="0">
              <a:solidFill>
                <a:srgbClr val="FF721E"/>
              </a:solidFill>
              <a:latin typeface="Arial"/>
            </a:endParaRPr>
          </a:p>
          <a:p>
            <a:r>
              <a:rPr lang="en-GB" sz="800" b="1" i="1" cap="all" dirty="0">
                <a:solidFill>
                  <a:srgbClr val="036BB6"/>
                </a:solidFill>
                <a:latin typeface="Arial"/>
              </a:rPr>
              <a:t>150 KILLED BY BLAST, </a:t>
            </a:r>
            <a:r>
              <a:rPr lang="en-GB" sz="800" b="1" i="1" cap="all" dirty="0" smtClean="0">
                <a:solidFill>
                  <a:srgbClr val="036BB6"/>
                </a:solidFill>
                <a:latin typeface="Arial"/>
              </a:rPr>
              <a:t>FLOODING</a:t>
            </a:r>
            <a:endParaRPr lang="fr-FR" sz="800" b="1" i="1" cap="all" dirty="0">
              <a:solidFill>
                <a:srgbClr val="036BB6"/>
              </a:solidFill>
              <a:latin typeface="Arial"/>
            </a:endParaRPr>
          </a:p>
          <a:p>
            <a:pPr algn="just"/>
            <a:r>
              <a:rPr lang="en-US" sz="700" dirty="0">
                <a:solidFill>
                  <a:srgbClr val="A6A6A6"/>
                </a:solidFill>
                <a:latin typeface="Arial" pitchFamily="34" charset="0"/>
                <a:cs typeface="Arial" pitchFamily="34" charset="0"/>
              </a:rPr>
              <a:t>On 3 June, around 150 people were killed by an explosion at a petrol station in the capital Accra during torrential rains and heavy flooding that also caused deaths. The exact cause of the blast is yet to be ascertained, although some reports indicate that a fuel leak from the station mixed with flood waters and was ignited by fire in nearby houses. The flooding has affected a total of 9,255 people in the wider Accra region. The government announced that it would release US$ 14 million to help the victims.</a:t>
            </a:r>
            <a:endParaRPr lang="fr-FR" sz="700" dirty="0">
              <a:solidFill>
                <a:srgbClr val="A6A6A6"/>
              </a:solidFill>
              <a:latin typeface="Arial" pitchFamily="34" charset="0"/>
              <a:cs typeface="Arial" pitchFamily="34" charset="0"/>
            </a:endParaRPr>
          </a:p>
          <a:p>
            <a:endParaRPr lang="en-US" sz="436" b="1" dirty="0" smtClean="0">
              <a:solidFill>
                <a:srgbClr val="FF721E"/>
              </a:solidFill>
              <a:latin typeface="Arial"/>
            </a:endParaRPr>
          </a:p>
          <a:p>
            <a:r>
              <a:rPr lang="fr-FR" sz="1000" b="1" dirty="0" smtClean="0">
                <a:solidFill>
                  <a:srgbClr val="FF721E"/>
                </a:solidFill>
                <a:latin typeface="Arial"/>
              </a:rPr>
              <a:t>MALI</a:t>
            </a:r>
            <a:endParaRPr lang="fr-FR" sz="1000" b="1" dirty="0">
              <a:solidFill>
                <a:srgbClr val="FF721E"/>
              </a:solidFill>
              <a:latin typeface="Arial"/>
            </a:endParaRPr>
          </a:p>
          <a:p>
            <a:r>
              <a:rPr lang="en-GB" sz="800" b="1" i="1" cap="all" dirty="0">
                <a:solidFill>
                  <a:srgbClr val="036BB6"/>
                </a:solidFill>
                <a:latin typeface="Arial"/>
              </a:rPr>
              <a:t>20,500 CHILDREN OUT OF SCHOOL DUE TO VIOLENCE</a:t>
            </a:r>
            <a:endParaRPr lang="fr-FR" sz="8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The recent outbreak of violence in northern Mali has forced the closure of over 100 more schools, bringing to a total of 430 schools closed since January and 20,500 children deprived of education. The organisation of final examinations has also been disrupted for more than 1,300 students in Gao, Timbuktu, and </a:t>
            </a:r>
            <a:r>
              <a:rPr lang="en-GB" sz="700" dirty="0" err="1">
                <a:solidFill>
                  <a:srgbClr val="A6A6A6"/>
                </a:solidFill>
                <a:latin typeface="Arial" pitchFamily="34" charset="0"/>
                <a:cs typeface="Arial" pitchFamily="34" charset="0"/>
              </a:rPr>
              <a:t>Mopti</a:t>
            </a:r>
            <a:r>
              <a:rPr lang="en-GB" sz="700" dirty="0">
                <a:solidFill>
                  <a:srgbClr val="A6A6A6"/>
                </a:solidFill>
                <a:latin typeface="Arial" pitchFamily="34" charset="0"/>
                <a:cs typeface="Arial" pitchFamily="34" charset="0"/>
              </a:rPr>
              <a:t> regions as many examination centres are in insecure areas, posing protection concerns. Some 59,000 people have been displaced by the fighting involving government forces and armed groups. The total number of IDPs in Mali now stands at just over 100,000, mainly in the restive north.</a:t>
            </a:r>
            <a:endParaRPr lang="fr-FR" sz="700" dirty="0">
              <a:solidFill>
                <a:srgbClr val="A6A6A6"/>
              </a:solidFill>
              <a:latin typeface="Arial" pitchFamily="34" charset="0"/>
              <a:cs typeface="Arial" pitchFamily="34" charset="0"/>
            </a:endParaRPr>
          </a:p>
          <a:p>
            <a:endParaRPr lang="en-US" sz="436" b="1" dirty="0" smtClean="0">
              <a:solidFill>
                <a:srgbClr val="FF721E"/>
              </a:solidFill>
              <a:latin typeface="Arial"/>
            </a:endParaRPr>
          </a:p>
          <a:p>
            <a:r>
              <a:rPr lang="en-US" sz="1000" b="1" dirty="0" smtClean="0">
                <a:solidFill>
                  <a:srgbClr val="FF721E"/>
                </a:solidFill>
                <a:latin typeface="Arial"/>
              </a:rPr>
              <a:t>MAURITANIA</a:t>
            </a:r>
            <a:endParaRPr lang="en-US" sz="1000" b="1" dirty="0">
              <a:solidFill>
                <a:srgbClr val="FF721E"/>
              </a:solidFill>
              <a:latin typeface="Arial"/>
            </a:endParaRPr>
          </a:p>
          <a:p>
            <a:r>
              <a:rPr lang="en-GB" sz="800" b="1" i="1" cap="all" dirty="0">
                <a:solidFill>
                  <a:srgbClr val="036BB6"/>
                </a:solidFill>
                <a:latin typeface="Arial"/>
              </a:rPr>
              <a:t>AID GROUPS APPEAL FOR FUNDING</a:t>
            </a:r>
            <a:endParaRPr lang="fr-FR" sz="8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On 4 June, UNHCR and World Food programme warned that lack of funding is threatening assistance to Malian refugees in Mauritania. UNHCR and WFP have this year respectively received US$ 3.2 million and US$ 5.9 million, but still need US$ five million and US$ 3.9 million respectively to continue assisting the refugees over the next six months. Funding shortfalls prompted WFP to temporarily suspend distributions in March. It has now reduced rations for June - September and without additional funds, the distributions may come to a halt in October. Nearly 300 new arrivals from Mali have been registered in Mauritania since late April due to a flare up of fighting in northern Mali. </a:t>
            </a:r>
            <a:endParaRPr lang="fr-FR" sz="700" dirty="0">
              <a:solidFill>
                <a:srgbClr val="A6A6A6"/>
              </a:solidFill>
              <a:latin typeface="Arial" pitchFamily="34" charset="0"/>
              <a:cs typeface="Arial" pitchFamily="34" charset="0"/>
            </a:endParaRPr>
          </a:p>
          <a:p>
            <a:pPr algn="just"/>
            <a:endParaRPr lang="en-GB" sz="436" dirty="0" smtClean="0">
              <a:solidFill>
                <a:srgbClr val="A6A6A6"/>
              </a:solidFill>
              <a:latin typeface="Arial" pitchFamily="34" charset="0"/>
              <a:cs typeface="Arial" pitchFamily="34" charset="0"/>
            </a:endParaRPr>
          </a:p>
          <a:p>
            <a:r>
              <a:rPr lang="en-US" sz="1000" b="1" dirty="0" smtClean="0">
                <a:solidFill>
                  <a:srgbClr val="FF721E"/>
                </a:solidFill>
                <a:latin typeface="Arial"/>
              </a:rPr>
              <a:t>NIGER</a:t>
            </a:r>
            <a:endParaRPr lang="en-US" sz="1000" b="1" dirty="0">
              <a:solidFill>
                <a:srgbClr val="FF721E"/>
              </a:solidFill>
              <a:latin typeface="Arial"/>
            </a:endParaRPr>
          </a:p>
          <a:p>
            <a:r>
              <a:rPr lang="en-GB" sz="800" b="1" i="1" cap="all" dirty="0">
                <a:solidFill>
                  <a:srgbClr val="036BB6"/>
                </a:solidFill>
                <a:latin typeface="Arial"/>
              </a:rPr>
              <a:t>MENINGITIS OUTBREAK EBBS</a:t>
            </a:r>
            <a:endParaRPr lang="fr-FR" sz="8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The meningitis outbreak that has killed 546 people and infected 8,259 others since January has peaked, the government and World Health Organization announced on 1 June. The outbreak peaked in the first week of May with 2,189 cases and 132 deaths reported. It began declining in the week of 11 - 17 May and continued to the last week of the month when 264 cases and eight deaths were recorded. </a:t>
            </a:r>
            <a:endParaRPr lang="fr-FR" sz="700" dirty="0">
              <a:solidFill>
                <a:srgbClr val="A6A6A6"/>
              </a:solidFill>
              <a:latin typeface="Arial" pitchFamily="34" charset="0"/>
              <a:cs typeface="Arial" pitchFamily="34" charset="0"/>
            </a:endParaRPr>
          </a:p>
          <a:p>
            <a:pPr algn="just"/>
            <a:endParaRPr lang="en-GB" sz="436" dirty="0" smtClean="0">
              <a:solidFill>
                <a:srgbClr val="A6A6A6"/>
              </a:solidFill>
              <a:latin typeface="Arial" pitchFamily="34" charset="0"/>
              <a:cs typeface="Arial" pitchFamily="34" charset="0"/>
            </a:endParaRPr>
          </a:p>
          <a:p>
            <a:r>
              <a:rPr lang="en-GB" sz="1000" b="1" dirty="0">
                <a:solidFill>
                  <a:srgbClr val="FF721E"/>
                </a:solidFill>
                <a:latin typeface="Arial"/>
              </a:rPr>
              <a:t>EVD GUINEA/SIERRA LEONE </a:t>
            </a:r>
            <a:endParaRPr lang="fr-FR" sz="1000" b="1" dirty="0">
              <a:solidFill>
                <a:srgbClr val="FF721E"/>
              </a:solidFill>
              <a:latin typeface="Arial"/>
            </a:endParaRPr>
          </a:p>
          <a:p>
            <a:r>
              <a:rPr lang="en-GB" sz="800" b="1" i="1" cap="all" dirty="0">
                <a:solidFill>
                  <a:srgbClr val="036BB6"/>
                </a:solidFill>
                <a:latin typeface="Arial"/>
              </a:rPr>
              <a:t>19 NEW CASES REPORTED</a:t>
            </a:r>
            <a:endParaRPr lang="fr-FR" sz="8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From 4 - 7 June, Guinea reported seven new cases in the hotspot prefectures of </a:t>
            </a:r>
            <a:r>
              <a:rPr lang="en-GB" sz="700" dirty="0" err="1">
                <a:solidFill>
                  <a:srgbClr val="A6A6A6"/>
                </a:solidFill>
                <a:latin typeface="Arial" pitchFamily="34" charset="0"/>
                <a:cs typeface="Arial" pitchFamily="34" charset="0"/>
              </a:rPr>
              <a:t>Boké</a:t>
            </a:r>
            <a:r>
              <a:rPr lang="en-GB" sz="700" dirty="0">
                <a:solidFill>
                  <a:srgbClr val="A6A6A6"/>
                </a:solidFill>
                <a:latin typeface="Arial" pitchFamily="34" charset="0"/>
                <a:cs typeface="Arial" pitchFamily="34" charset="0"/>
              </a:rPr>
              <a:t>, </a:t>
            </a:r>
            <a:r>
              <a:rPr lang="en-GB" sz="700" dirty="0" err="1">
                <a:solidFill>
                  <a:srgbClr val="A6A6A6"/>
                </a:solidFill>
                <a:latin typeface="Arial" pitchFamily="34" charset="0"/>
                <a:cs typeface="Arial" pitchFamily="34" charset="0"/>
              </a:rPr>
              <a:t>Dubréka</a:t>
            </a:r>
            <a:r>
              <a:rPr lang="en-GB" sz="700" dirty="0">
                <a:solidFill>
                  <a:srgbClr val="A6A6A6"/>
                </a:solidFill>
                <a:latin typeface="Arial" pitchFamily="34" charset="0"/>
                <a:cs typeface="Arial" pitchFamily="34" charset="0"/>
              </a:rPr>
              <a:t> and </a:t>
            </a:r>
            <a:r>
              <a:rPr lang="en-GB" sz="700" dirty="0" err="1">
                <a:solidFill>
                  <a:srgbClr val="A6A6A6"/>
                </a:solidFill>
                <a:latin typeface="Arial" pitchFamily="34" charset="0"/>
                <a:cs typeface="Arial" pitchFamily="34" charset="0"/>
              </a:rPr>
              <a:t>Forécariah</a:t>
            </a:r>
            <a:r>
              <a:rPr lang="en-GB" sz="700" dirty="0">
                <a:solidFill>
                  <a:srgbClr val="A6A6A6"/>
                </a:solidFill>
                <a:latin typeface="Arial" pitchFamily="34" charset="0"/>
                <a:cs typeface="Arial" pitchFamily="34" charset="0"/>
              </a:rPr>
              <a:t>. Sierra Leone, meanwhile, recorded 12 cases in the five days to 7 June. </a:t>
            </a:r>
            <a:r>
              <a:rPr lang="en-GB" sz="700" dirty="0" err="1">
                <a:solidFill>
                  <a:srgbClr val="A6A6A6"/>
                </a:solidFill>
                <a:latin typeface="Arial" pitchFamily="34" charset="0"/>
                <a:cs typeface="Arial" pitchFamily="34" charset="0"/>
              </a:rPr>
              <a:t>Boké</a:t>
            </a:r>
            <a:r>
              <a:rPr lang="en-GB" sz="700" dirty="0">
                <a:solidFill>
                  <a:srgbClr val="A6A6A6"/>
                </a:solidFill>
                <a:latin typeface="Arial" pitchFamily="34" charset="0"/>
                <a:cs typeface="Arial" pitchFamily="34" charset="0"/>
              </a:rPr>
              <a:t>, </a:t>
            </a:r>
            <a:r>
              <a:rPr lang="en-GB" sz="700" dirty="0" err="1">
                <a:solidFill>
                  <a:srgbClr val="A6A6A6"/>
                </a:solidFill>
                <a:latin typeface="Arial" pitchFamily="34" charset="0"/>
                <a:cs typeface="Arial" pitchFamily="34" charset="0"/>
              </a:rPr>
              <a:t>Dubréka</a:t>
            </a:r>
            <a:r>
              <a:rPr lang="en-GB" sz="700" dirty="0">
                <a:solidFill>
                  <a:srgbClr val="A6A6A6"/>
                </a:solidFill>
                <a:latin typeface="Arial" pitchFamily="34" charset="0"/>
                <a:cs typeface="Arial" pitchFamily="34" charset="0"/>
              </a:rPr>
              <a:t>, </a:t>
            </a:r>
            <a:r>
              <a:rPr lang="en-GB" sz="700" dirty="0" err="1">
                <a:solidFill>
                  <a:srgbClr val="A6A6A6"/>
                </a:solidFill>
                <a:latin typeface="Arial" pitchFamily="34" charset="0"/>
                <a:cs typeface="Arial" pitchFamily="34" charset="0"/>
              </a:rPr>
              <a:t>Forécariah</a:t>
            </a:r>
            <a:r>
              <a:rPr lang="en-GB" sz="700" dirty="0">
                <a:solidFill>
                  <a:srgbClr val="A6A6A6"/>
                </a:solidFill>
                <a:latin typeface="Arial" pitchFamily="34" charset="0"/>
                <a:cs typeface="Arial" pitchFamily="34" charset="0"/>
              </a:rPr>
              <a:t> and Fria prefectures are currently the four EVD-active areas in Guinea, while in Sierra Leone, Ebola is now down to just three districts: in the capital, (Western Area Urban), </a:t>
            </a:r>
            <a:r>
              <a:rPr lang="en-GB" sz="700" dirty="0" err="1">
                <a:solidFill>
                  <a:srgbClr val="A6A6A6"/>
                </a:solidFill>
                <a:latin typeface="Arial" pitchFamily="34" charset="0"/>
                <a:cs typeface="Arial" pitchFamily="34" charset="0"/>
              </a:rPr>
              <a:t>Kambia</a:t>
            </a:r>
            <a:r>
              <a:rPr lang="en-GB" sz="700" dirty="0">
                <a:solidFill>
                  <a:srgbClr val="A6A6A6"/>
                </a:solidFill>
                <a:latin typeface="Arial" pitchFamily="34" charset="0"/>
                <a:cs typeface="Arial" pitchFamily="34" charset="0"/>
              </a:rPr>
              <a:t>, (near the border with Guinea) and in Port </a:t>
            </a:r>
            <a:r>
              <a:rPr lang="en-GB" sz="700" dirty="0" err="1">
                <a:solidFill>
                  <a:srgbClr val="A6A6A6"/>
                </a:solidFill>
                <a:latin typeface="Arial" pitchFamily="34" charset="0"/>
                <a:cs typeface="Arial" pitchFamily="34" charset="0"/>
              </a:rPr>
              <a:t>Loko</a:t>
            </a:r>
            <a:r>
              <a:rPr lang="en-GB" sz="700" dirty="0">
                <a:solidFill>
                  <a:srgbClr val="A6A6A6"/>
                </a:solidFill>
                <a:latin typeface="Arial" pitchFamily="34" charset="0"/>
                <a:cs typeface="Arial" pitchFamily="34" charset="0"/>
              </a:rPr>
              <a:t>.</a:t>
            </a:r>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5045194" y="3420591"/>
            <a:ext cx="432048"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68" name="TextBox 44"/>
          <p:cNvSpPr txBox="1"/>
          <p:nvPr/>
        </p:nvSpPr>
        <p:spPr>
          <a:xfrm>
            <a:off x="4646174" y="3676937"/>
            <a:ext cx="1388856"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NGOs SUSPEND WORK OVER INSECURITY</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GUINEA/ SIERRA LEONE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266" y="4579856"/>
            <a:ext cx="217529" cy="210513"/>
          </a:xfrm>
          <a:prstGeom prst="rect">
            <a:avLst/>
          </a:prstGeom>
        </p:spPr>
      </p:pic>
      <p:cxnSp>
        <p:nvCxnSpPr>
          <p:cNvPr id="74" name="Connecteur en angle 73"/>
          <p:cNvCxnSpPr/>
          <p:nvPr/>
        </p:nvCxnSpPr>
        <p:spPr>
          <a:xfrm rot="16200000" flipV="1">
            <a:off x="206119" y="3622345"/>
            <a:ext cx="899941" cy="111817"/>
          </a:xfrm>
          <a:prstGeom prst="bentConnector3">
            <a:avLst>
              <a:gd name="adj1" fmla="val 3129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7" name="TextBox 44"/>
          <p:cNvSpPr txBox="1"/>
          <p:nvPr/>
        </p:nvSpPr>
        <p:spPr>
          <a:xfrm>
            <a:off x="649297" y="4509474"/>
            <a:ext cx="1024995"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INFECTIONS</a:t>
            </a:r>
            <a:endParaRPr lang="en-GB" dirty="0"/>
          </a:p>
        </p:txBody>
      </p:sp>
      <p:sp>
        <p:nvSpPr>
          <p:cNvPr id="52" name="TextBox 22"/>
          <p:cNvSpPr txBox="1"/>
          <p:nvPr/>
        </p:nvSpPr>
        <p:spPr>
          <a:xfrm>
            <a:off x="1854614" y="4140671"/>
            <a:ext cx="714733"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GHANA</a:t>
            </a:r>
            <a:endParaRPr lang="en-GB" dirty="0"/>
          </a:p>
        </p:txBody>
      </p:sp>
      <p:sp>
        <p:nvSpPr>
          <p:cNvPr id="54" name="TextBox 44"/>
          <p:cNvSpPr txBox="1"/>
          <p:nvPr/>
        </p:nvSpPr>
        <p:spPr>
          <a:xfrm>
            <a:off x="2461603" y="4394490"/>
            <a:ext cx="1228913"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KILLED BY EXPLOSION, FLOODS</a:t>
            </a:r>
            <a:endParaRPr lang="en-GB" dirty="0"/>
          </a:p>
        </p:txBody>
      </p:sp>
      <p:cxnSp>
        <p:nvCxnSpPr>
          <p:cNvPr id="50" name="Connecteur en angle 49"/>
          <p:cNvCxnSpPr/>
          <p:nvPr/>
        </p:nvCxnSpPr>
        <p:spPr>
          <a:xfrm rot="5400000" flipH="1" flipV="1">
            <a:off x="2094850" y="3985165"/>
            <a:ext cx="309765" cy="1247"/>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46" name="TextBox 22"/>
          <p:cNvSpPr txBox="1"/>
          <p:nvPr/>
        </p:nvSpPr>
        <p:spPr>
          <a:xfrm>
            <a:off x="1678803" y="1476375"/>
            <a:ext cx="449573"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55" name="TextBox 44"/>
          <p:cNvSpPr txBox="1"/>
          <p:nvPr/>
        </p:nvSpPr>
        <p:spPr>
          <a:xfrm>
            <a:off x="1678803" y="2028553"/>
            <a:ext cx="1080120"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OUT OF SCHOOL DUE TO VIOLENCE</a:t>
            </a:r>
            <a:endParaRPr lang="en-GB" dirty="0"/>
          </a:p>
        </p:txBody>
      </p:sp>
      <p:sp>
        <p:nvSpPr>
          <p:cNvPr id="59" name="TextBox 48"/>
          <p:cNvSpPr txBox="1"/>
          <p:nvPr/>
        </p:nvSpPr>
        <p:spPr>
          <a:xfrm>
            <a:off x="1858811" y="1725762"/>
            <a:ext cx="570297"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20.5k</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8"/>
          <p:cNvSpPr txBox="1"/>
          <p:nvPr/>
        </p:nvSpPr>
        <p:spPr>
          <a:xfrm>
            <a:off x="371767" y="4570254"/>
            <a:ext cx="246271"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19</a:t>
            </a:r>
            <a:endParaRPr lang="en-GB" sz="1600" b="1" dirty="0">
              <a:solidFill>
                <a:srgbClr val="026DB6"/>
              </a:solidFill>
              <a:latin typeface="Arial" panose="020B0604020202020204" pitchFamily="34" charset="0"/>
              <a:cs typeface="Arial" panose="020B0604020202020204" pitchFamily="34" charset="0"/>
            </a:endParaRPr>
          </a:p>
        </p:txBody>
      </p:sp>
      <p:sp>
        <p:nvSpPr>
          <p:cNvPr id="33" name="TextBox 22"/>
          <p:cNvSpPr txBox="1"/>
          <p:nvPr/>
        </p:nvSpPr>
        <p:spPr>
          <a:xfrm>
            <a:off x="3017101" y="2010887"/>
            <a:ext cx="57606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2" name="TextBox 44"/>
          <p:cNvSpPr txBox="1"/>
          <p:nvPr/>
        </p:nvSpPr>
        <p:spPr>
          <a:xfrm>
            <a:off x="3573923" y="2262169"/>
            <a:ext cx="1162805"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MENINGITIS OUTBREAKS DECLINES</a:t>
            </a:r>
            <a:endParaRPr lang="en-GB" sz="900" b="1" dirty="0">
              <a:solidFill>
                <a:srgbClr val="026DB6"/>
              </a:solidFill>
              <a:latin typeface="Arial" panose="020B0604020202020204" pitchFamily="34" charset="0"/>
              <a:cs typeface="Arial" panose="020B0604020202020204" pitchFamily="34" charset="0"/>
            </a:endParaRPr>
          </a:p>
        </p:txBody>
      </p:sp>
      <p:cxnSp>
        <p:nvCxnSpPr>
          <p:cNvPr id="49" name="Connecteur en angle 48"/>
          <p:cNvCxnSpPr/>
          <p:nvPr/>
        </p:nvCxnSpPr>
        <p:spPr>
          <a:xfrm rot="5400000" flipH="1" flipV="1">
            <a:off x="586293" y="3621720"/>
            <a:ext cx="349609" cy="98199"/>
          </a:xfrm>
          <a:prstGeom prst="bentConnector3">
            <a:avLst>
              <a:gd name="adj1" fmla="val -18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1" name="TextBox 48"/>
          <p:cNvSpPr txBox="1"/>
          <p:nvPr/>
        </p:nvSpPr>
        <p:spPr>
          <a:xfrm>
            <a:off x="2098999" y="4366292"/>
            <a:ext cx="33982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150</a:t>
            </a:r>
            <a:endParaRPr lang="en-GB" sz="1600" b="1" dirty="0">
              <a:solidFill>
                <a:srgbClr val="026DB6"/>
              </a:solidFill>
              <a:latin typeface="Arial" panose="020B0604020202020204" pitchFamily="34" charset="0"/>
              <a:cs typeface="Arial" panose="020B0604020202020204" pitchFamily="34" charset="0"/>
            </a:endParaRPr>
          </a:p>
        </p:txBody>
      </p:sp>
      <p:sp>
        <p:nvSpPr>
          <p:cNvPr id="35" name="TextBox 22"/>
          <p:cNvSpPr txBox="1"/>
          <p:nvPr/>
        </p:nvSpPr>
        <p:spPr>
          <a:xfrm>
            <a:off x="306140" y="1744159"/>
            <a:ext cx="113647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MAURITANIA</a:t>
            </a:r>
            <a:endParaRPr lang="en-GB" dirty="0"/>
          </a:p>
        </p:txBody>
      </p:sp>
      <p:sp>
        <p:nvSpPr>
          <p:cNvPr id="38" name="TextBox 44"/>
          <p:cNvSpPr txBox="1"/>
          <p:nvPr/>
        </p:nvSpPr>
        <p:spPr>
          <a:xfrm>
            <a:off x="547106" y="2046636"/>
            <a:ext cx="1061631"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AID GROUPS APPEAL FOR FUNDS</a:t>
            </a:r>
            <a:endParaRPr lang="en-GB" sz="900" b="1" dirty="0">
              <a:solidFill>
                <a:srgbClr val="026DB6"/>
              </a:solidFill>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5"/>
          <a:stretch>
            <a:fillRect/>
          </a:stretch>
        </p:blipFill>
        <p:spPr>
          <a:xfrm>
            <a:off x="4394735" y="3684633"/>
            <a:ext cx="213750" cy="236250"/>
          </a:xfrm>
          <a:prstGeom prst="rect">
            <a:avLst/>
          </a:prstGeom>
        </p:spPr>
      </p:pic>
      <p:pic>
        <p:nvPicPr>
          <p:cNvPr id="44" name="Imag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7586" y="2316530"/>
            <a:ext cx="217529" cy="210513"/>
          </a:xfrm>
          <a:prstGeom prst="rect">
            <a:avLst/>
          </a:prstGeom>
        </p:spPr>
      </p:pic>
      <p:pic>
        <p:nvPicPr>
          <p:cNvPr id="3" name="Image 2"/>
          <p:cNvPicPr>
            <a:picLocks noChangeAspect="1"/>
          </p:cNvPicPr>
          <p:nvPr/>
        </p:nvPicPr>
        <p:blipFill>
          <a:blip r:embed="rId6"/>
          <a:stretch>
            <a:fillRect/>
          </a:stretch>
        </p:blipFill>
        <p:spPr>
          <a:xfrm>
            <a:off x="1657284" y="1773998"/>
            <a:ext cx="236250" cy="168750"/>
          </a:xfrm>
          <a:prstGeom prst="rect">
            <a:avLst/>
          </a:prstGeom>
        </p:spPr>
      </p:pic>
      <p:pic>
        <p:nvPicPr>
          <p:cNvPr id="4" name="Image 3"/>
          <p:cNvPicPr>
            <a:picLocks noChangeAspect="1"/>
          </p:cNvPicPr>
          <p:nvPr/>
        </p:nvPicPr>
        <p:blipFill>
          <a:blip r:embed="rId7"/>
          <a:stretch>
            <a:fillRect/>
          </a:stretch>
        </p:blipFill>
        <p:spPr>
          <a:xfrm>
            <a:off x="293107" y="2046636"/>
            <a:ext cx="225000" cy="236250"/>
          </a:xfrm>
          <a:prstGeom prst="rect">
            <a:avLst/>
          </a:prstGeom>
        </p:spPr>
      </p:pic>
      <p:pic>
        <p:nvPicPr>
          <p:cNvPr id="6" name="Image 5"/>
          <p:cNvPicPr>
            <a:picLocks noChangeAspect="1"/>
          </p:cNvPicPr>
          <p:nvPr/>
        </p:nvPicPr>
        <p:blipFill>
          <a:blip r:embed="rId8"/>
          <a:stretch>
            <a:fillRect/>
          </a:stretch>
        </p:blipFill>
        <p:spPr>
          <a:xfrm>
            <a:off x="1847304" y="4385780"/>
            <a:ext cx="236250" cy="22500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5527</TotalTime>
  <Words>674</Words>
  <Application>Microsoft Office PowerPoint</Application>
  <PresentationFormat>Personnalisé</PresentationFormat>
  <Paragraphs>44</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635</cp:revision>
  <cp:lastPrinted>2014-12-11T10:27:48Z</cp:lastPrinted>
  <dcterms:created xsi:type="dcterms:W3CDTF">2014-03-10T10:37:19Z</dcterms:created>
  <dcterms:modified xsi:type="dcterms:W3CDTF">2015-06-09T09:12:50Z</dcterms:modified>
</cp:coreProperties>
</file>