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106" d="100"/>
          <a:sy n="106" d="100"/>
        </p:scale>
        <p:origin x="270" y="0"/>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2982119"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98103" y="0"/>
            <a:ext cx="2982119"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08-Nov-16</a:t>
            </a:fld>
            <a:endParaRPr lang="en-US"/>
          </a:p>
        </p:txBody>
      </p:sp>
      <p:sp>
        <p:nvSpPr>
          <p:cNvPr id="4" name="Espace réservé de l'image des diapositives 3"/>
          <p:cNvSpPr>
            <a:spLocks noGrp="1" noRot="1" noChangeAspect="1"/>
          </p:cNvSpPr>
          <p:nvPr>
            <p:ph type="sldImg" idx="2"/>
          </p:nvPr>
        </p:nvSpPr>
        <p:spPr>
          <a:xfrm>
            <a:off x="1223963" y="1162050"/>
            <a:ext cx="4433887"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88182" y="4473894"/>
            <a:ext cx="550545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1" y="8829970"/>
            <a:ext cx="2982119"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98103" y="8829970"/>
            <a:ext cx="2982119"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08-Nov-16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08-Nov-16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08-Nov-16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08-Nov-16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08-Nov-16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08-Nov-16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08-Nov-16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08-Nov-16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08-Nov-16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08-Nov-16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08-Nov-16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08-Nov-16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(1 - 7 November 2016</a:t>
            </a:r>
            <a:r>
              <a:rPr lang="en-GB" sz="1000" dirty="0">
                <a:solidFill>
                  <a:schemeClr val="bg1"/>
                </a:solidFill>
                <a:latin typeface="Arial" panose="020B0604020202020204" pitchFamily="34" charset="0"/>
                <a:cs typeface="Arial" panose="020B0604020202020204" pitchFamily="34" charset="0"/>
              </a:rPr>
              <a:t>)</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75796" y="6812097"/>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08 Nov 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a:t>
            </a:r>
            <a:r>
              <a:rPr lang="fr-FR" sz="800" dirty="0"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smtClean="0">
              <a:solidFill>
                <a:prstClr val="white">
                  <a:lumMod val="50000"/>
                </a:prstClr>
              </a:solidFill>
              <a:latin typeface="Arial" panose="020B0604020202020204" pitchFamily="34" charset="0"/>
              <a:cs typeface="Arial" panose="020B0604020202020204" pitchFamily="34" charset="0"/>
            </a:endParaRPr>
          </a:p>
          <a:p>
            <a:pPr lvl="0"/>
            <a:r>
              <a:rPr lang="en-GB" sz="700" i="1" dirty="0" smtClean="0">
                <a:solidFill>
                  <a:schemeClr val="bg1">
                    <a:lumMod val="50000"/>
                  </a:schemeClr>
                </a:solidFill>
                <a:latin typeface="Arial" panose="020B0604020202020204" pitchFamily="34" charset="0"/>
                <a:cs typeface="Arial" panose="020B0604020202020204" pitchFamily="34" charset="0"/>
              </a:rPr>
              <a:t>The </a:t>
            </a:r>
            <a:r>
              <a:rPr lang="en-GB" sz="700" i="1" dirty="0">
                <a:solidFill>
                  <a:schemeClr val="bg1">
                    <a:lumMod val="50000"/>
                  </a:schemeClr>
                </a:solidFill>
                <a:latin typeface="Arial" panose="020B0604020202020204" pitchFamily="34" charset="0"/>
                <a:cs typeface="Arial" panose="020B0604020202020204" pitchFamily="34" charset="0"/>
              </a:rPr>
              <a:t>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58779"/>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CENTRAL AFRICAN REPUBLIC</a:t>
            </a:r>
          </a:p>
          <a:p>
            <a:endParaRPr lang="en-GB" sz="800" dirty="0" smtClean="0">
              <a:latin typeface="Arial"/>
            </a:endParaRPr>
          </a:p>
          <a:p>
            <a:endParaRPr lang="en-GB" sz="800" dirty="0" smtClean="0">
              <a:latin typeface="Arial"/>
            </a:endParaRPr>
          </a:p>
          <a:p>
            <a:endParaRPr lang="en-GB" sz="800" dirty="0" smtClean="0"/>
          </a:p>
          <a:p>
            <a:r>
              <a:rPr lang="en-US" sz="800" dirty="0">
                <a:latin typeface="Arial"/>
              </a:rPr>
              <a:t>Some 145 villages in </a:t>
            </a:r>
            <a:r>
              <a:rPr lang="en-US" sz="800" dirty="0" err="1">
                <a:latin typeface="Arial"/>
              </a:rPr>
              <a:t>Koui</a:t>
            </a:r>
            <a:r>
              <a:rPr lang="en-US" sz="800" dirty="0">
                <a:latin typeface="Arial"/>
              </a:rPr>
              <a:t> locality in the western </a:t>
            </a:r>
            <a:r>
              <a:rPr lang="en-US" sz="800" dirty="0" err="1">
                <a:latin typeface="Arial"/>
              </a:rPr>
              <a:t>Bocaranga</a:t>
            </a:r>
            <a:r>
              <a:rPr lang="en-US" sz="800" dirty="0">
                <a:latin typeface="Arial"/>
              </a:rPr>
              <a:t> prefecture </a:t>
            </a:r>
            <a:r>
              <a:rPr lang="en-US" sz="800" dirty="0" smtClean="0">
                <a:latin typeface="Arial"/>
              </a:rPr>
              <a:t>remain </a:t>
            </a:r>
            <a:r>
              <a:rPr lang="en-US" sz="800" dirty="0">
                <a:latin typeface="Arial"/>
              </a:rPr>
              <a:t>deserted since an invasion in late September by armed militants</a:t>
            </a:r>
            <a:r>
              <a:rPr lang="en-US" sz="800" dirty="0" smtClean="0">
                <a:latin typeface="Arial"/>
              </a:rPr>
              <a:t>. </a:t>
            </a:r>
            <a:r>
              <a:rPr lang="en-US" sz="800" dirty="0">
                <a:latin typeface="Arial"/>
              </a:rPr>
              <a:t>All schools and health facilities are closed and more than 3,000 displaced families are living along the main roads in </a:t>
            </a:r>
            <a:r>
              <a:rPr lang="en-US" sz="800" dirty="0" err="1">
                <a:latin typeface="Arial"/>
              </a:rPr>
              <a:t>Bocaranga</a:t>
            </a:r>
            <a:r>
              <a:rPr lang="en-US" sz="800" dirty="0">
                <a:latin typeface="Arial"/>
              </a:rPr>
              <a:t>. Around 440 people have sought refuge at a site near the local Catholic Church. Others are staying with host families. </a:t>
            </a:r>
            <a:r>
              <a:rPr lang="en-US" sz="800" dirty="0" smtClean="0">
                <a:latin typeface="Arial"/>
              </a:rPr>
              <a:t>Additional health</a:t>
            </a:r>
            <a:r>
              <a:rPr lang="en-US" sz="800" dirty="0">
                <a:latin typeface="Arial"/>
              </a:rPr>
              <a:t>, food, education and sanitation </a:t>
            </a:r>
            <a:r>
              <a:rPr lang="en-US" sz="800" dirty="0" smtClean="0">
                <a:latin typeface="Arial"/>
              </a:rPr>
              <a:t>assistance is required. The UN Humanitarian Coordinator led a mission to </a:t>
            </a:r>
            <a:r>
              <a:rPr lang="en-US" sz="800" dirty="0" err="1" smtClean="0">
                <a:latin typeface="Arial"/>
              </a:rPr>
              <a:t>Bocaranga</a:t>
            </a:r>
            <a:r>
              <a:rPr lang="en-US" sz="800" dirty="0" smtClean="0">
                <a:latin typeface="Arial"/>
              </a:rPr>
              <a:t> to seek ways of enabling aid workers deliver assistance to those in need.</a:t>
            </a:r>
          </a:p>
          <a:p>
            <a:pPr lvl="0"/>
            <a:endParaRPr lang="en-GB" sz="800" dirty="0" smtClean="0">
              <a:latin typeface="Arial"/>
            </a:endParaRPr>
          </a:p>
          <a:p>
            <a:pPr lvl="0"/>
            <a:r>
              <a:rPr lang="en-GB" sz="1000" dirty="0" smtClean="0">
                <a:latin typeface="Arial"/>
              </a:rPr>
              <a:t>GHANA</a:t>
            </a:r>
          </a:p>
          <a:p>
            <a:endParaRPr lang="en-GB" sz="800" dirty="0" smtClean="0">
              <a:latin typeface="Arial"/>
            </a:endParaRPr>
          </a:p>
          <a:p>
            <a:endParaRPr lang="en-GB" sz="800" dirty="0" smtClean="0">
              <a:latin typeface="Arial"/>
            </a:endParaRPr>
          </a:p>
          <a:p>
            <a:endParaRPr lang="en-GB" sz="800" dirty="0" smtClean="0">
              <a:latin typeface="Arial"/>
            </a:endParaRPr>
          </a:p>
          <a:p>
            <a:r>
              <a:rPr lang="en-US" sz="800" dirty="0" smtClean="0">
                <a:latin typeface="Arial"/>
              </a:rPr>
              <a:t>As </a:t>
            </a:r>
            <a:r>
              <a:rPr lang="en-US" sz="800" dirty="0">
                <a:latin typeface="Arial"/>
              </a:rPr>
              <a:t>of 3 November, there were 175 cholera cases and no deaths in the </a:t>
            </a:r>
            <a:r>
              <a:rPr lang="en-US" sz="800" dirty="0" smtClean="0">
                <a:latin typeface="Arial"/>
              </a:rPr>
              <a:t>ongoing outbreak  </a:t>
            </a:r>
            <a:r>
              <a:rPr lang="en-US" sz="800" dirty="0">
                <a:latin typeface="Arial"/>
              </a:rPr>
              <a:t>in the southern Cape Coast district. After a sudden upsurge in cases, the outbreak is showing a downward trend owing to control and preventive measures being undertaken by the authorities, humanitarian organizations and the affected communities. Case detection, recording and reporting at the health facility level is also ongoing. </a:t>
            </a:r>
            <a:endParaRPr lang="en-US" sz="800" dirty="0" smtClean="0">
              <a:latin typeface="Arial"/>
            </a:endParaRPr>
          </a:p>
          <a:p>
            <a:endParaRPr lang="en-US" sz="800" dirty="0" smtClean="0">
              <a:latin typeface="Arial"/>
            </a:endParaRPr>
          </a:p>
          <a:p>
            <a:r>
              <a:rPr lang="en-GB" sz="1000" dirty="0" smtClean="0">
                <a:latin typeface="Arial"/>
              </a:rPr>
              <a:t>MAURITANIA</a:t>
            </a:r>
            <a:endParaRPr lang="en-GB" sz="1000" dirty="0">
              <a:latin typeface="Arial"/>
            </a:endParaRPr>
          </a:p>
          <a:p>
            <a:endParaRPr lang="en-US" sz="800" dirty="0" smtClean="0">
              <a:latin typeface="Arial"/>
            </a:endParaRPr>
          </a:p>
          <a:p>
            <a:endParaRPr lang="en-US" sz="800" dirty="0" smtClean="0">
              <a:latin typeface="Arial"/>
            </a:endParaRPr>
          </a:p>
          <a:p>
            <a:r>
              <a:rPr lang="en-US" sz="800" dirty="0" smtClean="0">
                <a:latin typeface="Arial"/>
              </a:rPr>
              <a:t> </a:t>
            </a:r>
            <a:endParaRPr lang="en-US" sz="800" dirty="0">
              <a:latin typeface="Arial"/>
            </a:endParaRPr>
          </a:p>
          <a:p>
            <a:r>
              <a:rPr lang="en-US" sz="800" dirty="0">
                <a:latin typeface="Arial"/>
              </a:rPr>
              <a:t>Locust control has so far covered nearly 8,500 hectares since the operations began in late September, FAO reported on 3 November. The outbreak is currently confined to the western part of the country where widespread breeding by scattered adults, groups and a few swarms in </a:t>
            </a:r>
            <a:r>
              <a:rPr lang="en-US" sz="800" dirty="0" smtClean="0">
                <a:latin typeface="Arial"/>
              </a:rPr>
              <a:t>October </a:t>
            </a:r>
            <a:r>
              <a:rPr lang="en-US" sz="800" dirty="0">
                <a:latin typeface="Arial"/>
              </a:rPr>
              <a:t>resulted in the formation </a:t>
            </a:r>
            <a:r>
              <a:rPr lang="en-US" sz="800" dirty="0" smtClean="0">
                <a:latin typeface="Arial"/>
              </a:rPr>
              <a:t>of hopper </a:t>
            </a:r>
            <a:r>
              <a:rPr lang="en-US" sz="800" dirty="0">
                <a:latin typeface="Arial"/>
              </a:rPr>
              <a:t>groups and bands. It is likely that the outbreak will extend into </a:t>
            </a:r>
            <a:r>
              <a:rPr lang="en-US" sz="800" dirty="0" smtClean="0">
                <a:latin typeface="Arial"/>
              </a:rPr>
              <a:t>areas </a:t>
            </a:r>
            <a:r>
              <a:rPr lang="en-US" sz="800" dirty="0">
                <a:latin typeface="Arial"/>
              </a:rPr>
              <a:t>that received heavy rains in the north of the country.</a:t>
            </a:r>
          </a:p>
        </p:txBody>
      </p:sp>
      <p:cxnSp>
        <p:nvCxnSpPr>
          <p:cNvPr id="77" name="Connecteur droit 76"/>
          <p:cNvCxnSpPr/>
          <p:nvPr/>
        </p:nvCxnSpPr>
        <p:spPr>
          <a:xfrm flipV="1">
            <a:off x="225784" y="3202477"/>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238134" y="844143"/>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561425" y="852846"/>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ARMED ATTACK EMPTIES 145  VILLAGES </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806042"/>
            <a:ext cx="5740924" cy="5890075"/>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497156" y="807934"/>
            <a:ext cx="5750655" cy="5898493"/>
            <a:chOff x="2534864" y="837663"/>
            <a:chExt cx="5750655" cy="5898493"/>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45630"/>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DEMOCRATIC REPUBLIC OF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9" name="ZoneTexte 348"/>
            <p:cNvSpPr txBox="1"/>
            <p:nvPr/>
          </p:nvSpPr>
          <p:spPr>
            <a:xfrm>
              <a:off x="6001867" y="4092042"/>
              <a:ext cx="5968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385512"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3" y="2186144"/>
              <a:ext cx="866939" cy="215444"/>
            </a:xfrm>
            <a:prstGeom prst="rect">
              <a:avLst/>
            </a:prstGeom>
            <a:noFill/>
          </p:spPr>
          <p:txBody>
            <a:bodyPr wrap="square" rtlCol="0">
              <a:spAutoFit/>
            </a:bodyPr>
            <a:lstStyle/>
            <a:p>
              <a:pPr algn="ctr"/>
              <a:r>
                <a:rPr lang="fr-FR" sz="800" dirty="0">
                  <a:latin typeface="Bookman Old Style" panose="02050604050505020204" pitchFamily="18" charset="0"/>
                </a:rPr>
                <a:t>MAURITANIA</a:t>
              </a:r>
              <a:endParaRPr lang="en-US" sz="800" dirty="0">
                <a:latin typeface="Bookman Old Style" panose="02050604050505020204" pitchFamily="18" charset="0"/>
              </a:endParaRPr>
            </a:p>
          </p:txBody>
        </p:sp>
        <p:sp>
          <p:nvSpPr>
            <p:cNvPr id="353" name="ZoneTexte 352"/>
            <p:cNvSpPr txBox="1"/>
            <p:nvPr/>
          </p:nvSpPr>
          <p:spPr>
            <a:xfrm>
              <a:off x="5164950" y="3224142"/>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569027" y="4197809"/>
              <a:ext cx="66256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23168" y="2686900"/>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CHAD</a:t>
              </a:r>
              <a:endParaRPr lang="en-US" sz="700" dirty="0">
                <a:solidFill>
                  <a:schemeClr val="bg1">
                    <a:lumMod val="50000"/>
                  </a:schemeClr>
                </a:solidFill>
                <a:latin typeface="Bookman Old Style" panose="02050604050505020204" pitchFamily="18" charset="0"/>
              </a:endParaRPr>
            </a:p>
          </p:txBody>
        </p:sp>
        <p:sp>
          <p:nvSpPr>
            <p:cNvPr id="357" name="ZoneTexte 356"/>
            <p:cNvSpPr txBox="1"/>
            <p:nvPr/>
          </p:nvSpPr>
          <p:spPr>
            <a:xfrm>
              <a:off x="4192354" y="2832032"/>
              <a:ext cx="685212"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11252" y="3447854"/>
              <a:ext cx="577119" cy="215444"/>
            </a:xfrm>
            <a:prstGeom prst="rect">
              <a:avLst/>
            </a:prstGeom>
            <a:noFill/>
          </p:spPr>
          <p:txBody>
            <a:bodyPr wrap="square" rtlCol="0">
              <a:spAutoFit/>
            </a:bodyPr>
            <a:lstStyle/>
            <a:p>
              <a:pPr algn="ctr"/>
              <a:r>
                <a:rPr lang="fr-FR" sz="800" dirty="0">
                  <a:latin typeface="Bookman Old Style" panose="02050604050505020204" pitchFamily="18" charset="0"/>
                </a:rPr>
                <a:t>GHANA</a:t>
              </a:r>
              <a:endParaRPr lang="en-US" sz="800" dirty="0">
                <a:latin typeface="Bookman Old Style" panose="02050604050505020204" pitchFamily="18" charset="0"/>
              </a:endParaRPr>
            </a:p>
          </p:txBody>
        </p:sp>
        <p:sp>
          <p:nvSpPr>
            <p:cNvPr id="360" name="ZoneTexte 359"/>
            <p:cNvSpPr txBox="1"/>
            <p:nvPr/>
          </p:nvSpPr>
          <p:spPr>
            <a:xfrm>
              <a:off x="4678161"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AND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258763" y="3053808"/>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76" name="ZoneTexte 2175"/>
          <p:cNvSpPr txBox="1"/>
          <p:nvPr/>
        </p:nvSpPr>
        <p:spPr>
          <a:xfrm>
            <a:off x="557308" y="3218164"/>
            <a:ext cx="1665426"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CHOLERA INFECTIONS IN CAPE COAST REACH 175</a:t>
            </a:r>
            <a:endParaRPr lang="en-US" sz="800" i="1" dirty="0">
              <a:solidFill>
                <a:srgbClr val="026CB6"/>
              </a:solidFill>
              <a:latin typeface="Arial" panose="020B0604020202020204" pitchFamily="34" charset="0"/>
              <a:cs typeface="Arial" panose="020B0604020202020204" pitchFamily="34" charset="0"/>
            </a:endParaRPr>
          </a:p>
        </p:txBody>
      </p:sp>
      <p:sp>
        <p:nvSpPr>
          <p:cNvPr id="9" name="TextBox 52"/>
          <p:cNvSpPr txBox="1"/>
          <p:nvPr/>
        </p:nvSpPr>
        <p:spPr>
          <a:xfrm>
            <a:off x="8430029" y="687354"/>
            <a:ext cx="2039235" cy="6681399"/>
          </a:xfrm>
          <a:prstGeom prst="rect">
            <a:avLst/>
          </a:prstGeom>
          <a:noFill/>
        </p:spPr>
        <p:txBody>
          <a:bodyPr wrap="square" lIns="0" tIns="49785" rIns="0" bIns="49785" rtlCol="0">
            <a:noAutofit/>
          </a:bodyPr>
          <a:lstStyle/>
          <a:p>
            <a:r>
              <a:rPr lang="en-GB" sz="1000" dirty="0" smtClean="0">
                <a:latin typeface="Arial"/>
              </a:rPr>
              <a:t>NIGER</a:t>
            </a:r>
          </a:p>
          <a:p>
            <a:endParaRPr lang="en-GB" sz="800" dirty="0" smtClean="0">
              <a:latin typeface="Arial"/>
            </a:endParaRPr>
          </a:p>
          <a:p>
            <a:r>
              <a:rPr lang="en-GB" sz="800" i="1" dirty="0" smtClean="0">
                <a:solidFill>
                  <a:schemeClr val="bg1">
                    <a:lumMod val="50000"/>
                  </a:schemeClr>
                </a:solidFill>
                <a:latin typeface="Arial" panose="020B0604020202020204" pitchFamily="34" charset="0"/>
                <a:cs typeface="Arial" panose="020B0604020202020204" pitchFamily="34" charset="0"/>
              </a:rPr>
              <a:t>       </a:t>
            </a:r>
          </a:p>
          <a:p>
            <a:endParaRPr lang="en-GB" sz="800" dirty="0" smtClean="0">
              <a:solidFill>
                <a:schemeClr val="bg1">
                  <a:lumMod val="50000"/>
                </a:schemeClr>
              </a:solidFill>
              <a:latin typeface="Arial" panose="020B0604020202020204" pitchFamily="34" charset="0"/>
              <a:cs typeface="Arial" panose="020B0604020202020204" pitchFamily="34" charset="0"/>
            </a:endParaRPr>
          </a:p>
          <a:p>
            <a:r>
              <a:rPr lang="en-US" sz="800" dirty="0">
                <a:latin typeface="Arial"/>
              </a:rPr>
              <a:t>Violent clashes erupted on 1 November between farmers and herders in Bangui town in the western </a:t>
            </a:r>
            <a:r>
              <a:rPr lang="en-US" sz="800" dirty="0" err="1">
                <a:latin typeface="Arial"/>
              </a:rPr>
              <a:t>Tahoua</a:t>
            </a:r>
            <a:r>
              <a:rPr lang="en-US" sz="800" dirty="0">
                <a:latin typeface="Arial"/>
              </a:rPr>
              <a:t> region, killing 20 and wounding 40 others, according to security sources. Fifteen houses were also burned down in the incident triggered after a herd of cattle wandered into a farm and destroyed crops. The authorities </a:t>
            </a:r>
            <a:r>
              <a:rPr lang="en-US" sz="800" dirty="0" smtClean="0">
                <a:latin typeface="Arial"/>
              </a:rPr>
              <a:t>have deployed </a:t>
            </a:r>
            <a:r>
              <a:rPr lang="en-US" sz="800" dirty="0">
                <a:latin typeface="Arial"/>
              </a:rPr>
              <a:t>security forces to the rural town and investigations are underway. Administrative authorities and traditional leaders are mediating a peaceful solution</a:t>
            </a:r>
            <a:r>
              <a:rPr lang="en-US" sz="800" dirty="0" smtClean="0">
                <a:latin typeface="Arial"/>
              </a:rPr>
              <a:t>.</a:t>
            </a:r>
          </a:p>
          <a:p>
            <a:endParaRPr lang="en-GB" sz="800" dirty="0" smtClean="0">
              <a:latin typeface="Arial"/>
            </a:endParaRPr>
          </a:p>
          <a:p>
            <a:r>
              <a:rPr lang="en-GB" sz="1000" dirty="0" smtClean="0">
                <a:latin typeface="Arial"/>
              </a:rPr>
              <a:t>NIGERIA</a:t>
            </a:r>
          </a:p>
          <a:p>
            <a:endParaRPr lang="en-GB" sz="800" dirty="0" smtClean="0">
              <a:latin typeface="Arial"/>
            </a:endParaRPr>
          </a:p>
          <a:p>
            <a:endParaRPr lang="en-GB" sz="800" dirty="0" smtClean="0">
              <a:latin typeface="Arial"/>
            </a:endParaRPr>
          </a:p>
          <a:p>
            <a:endParaRPr lang="en-GB" sz="800" dirty="0" smtClean="0">
              <a:latin typeface="Arial"/>
            </a:endParaRPr>
          </a:p>
          <a:p>
            <a:r>
              <a:rPr lang="en-US" sz="800" dirty="0">
                <a:latin typeface="Arial"/>
              </a:rPr>
              <a:t>More than 50 people were killed between 3 and 6 November in a </a:t>
            </a:r>
            <a:r>
              <a:rPr lang="en-US" sz="800" dirty="0" smtClean="0">
                <a:latin typeface="Arial"/>
              </a:rPr>
              <a:t>series </a:t>
            </a:r>
            <a:r>
              <a:rPr lang="en-US" sz="800" dirty="0">
                <a:latin typeface="Arial"/>
              </a:rPr>
              <a:t>of Boko Haram attacks targeting military positions in </a:t>
            </a:r>
            <a:r>
              <a:rPr lang="en-US" sz="800" dirty="0" err="1">
                <a:latin typeface="Arial"/>
              </a:rPr>
              <a:t>Abaddam</a:t>
            </a:r>
            <a:r>
              <a:rPr lang="en-US" sz="800" dirty="0">
                <a:latin typeface="Arial"/>
              </a:rPr>
              <a:t>, </a:t>
            </a:r>
            <a:r>
              <a:rPr lang="en-US" sz="800" dirty="0" err="1">
                <a:latin typeface="Arial"/>
              </a:rPr>
              <a:t>Mobbar</a:t>
            </a:r>
            <a:r>
              <a:rPr lang="en-US" sz="800" dirty="0">
                <a:latin typeface="Arial"/>
              </a:rPr>
              <a:t>, </a:t>
            </a:r>
            <a:r>
              <a:rPr lang="en-US" sz="800" dirty="0" err="1">
                <a:latin typeface="Arial"/>
              </a:rPr>
              <a:t>Marte</a:t>
            </a:r>
            <a:r>
              <a:rPr lang="en-US" sz="800" dirty="0">
                <a:latin typeface="Arial"/>
              </a:rPr>
              <a:t> and Chibok </a:t>
            </a:r>
            <a:r>
              <a:rPr lang="en-US" sz="800" dirty="0" smtClean="0">
                <a:latin typeface="Arial"/>
              </a:rPr>
              <a:t>localities in the north-east of the country. </a:t>
            </a:r>
            <a:r>
              <a:rPr lang="en-US" sz="800" dirty="0">
                <a:latin typeface="Arial"/>
              </a:rPr>
              <a:t>The onset of the dry season has eased the armed group’s movement, leading to a spike </a:t>
            </a:r>
            <a:r>
              <a:rPr lang="en-US" sz="800" dirty="0" smtClean="0">
                <a:latin typeface="Arial"/>
              </a:rPr>
              <a:t>in attacks</a:t>
            </a:r>
            <a:r>
              <a:rPr lang="en-US" sz="800" dirty="0">
                <a:latin typeface="Arial"/>
              </a:rPr>
              <a:t>. </a:t>
            </a:r>
            <a:r>
              <a:rPr lang="en-US" sz="800" dirty="0" smtClean="0">
                <a:latin typeface="Arial"/>
              </a:rPr>
              <a:t>Persistent violence in north-eastern Nigeria continues to hinder access to hundreds of thousands of people in need of humanitarian assistance.</a:t>
            </a:r>
            <a:endParaRPr lang="en-GB" sz="800" dirty="0">
              <a:latin typeface="Arial" panose="020B0604020202020204" pitchFamily="34" charset="0"/>
              <a:cs typeface="Arial" panose="020B0604020202020204" pitchFamily="34" charset="0"/>
            </a:endParaRPr>
          </a:p>
        </p:txBody>
      </p:sp>
      <p:grpSp>
        <p:nvGrpSpPr>
          <p:cNvPr id="7" name="Groupe 6"/>
          <p:cNvGrpSpPr/>
          <p:nvPr/>
        </p:nvGrpSpPr>
        <p:grpSpPr>
          <a:xfrm>
            <a:off x="8495102" y="5386154"/>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smtClean="0">
                  <a:latin typeface="Arial" panose="020B0604020202020204" pitchFamily="34" charset="0"/>
                  <a:cs typeface="Arial" panose="020B0604020202020204" pitchFamily="34" charset="0"/>
                </a:rPr>
                <a:t>Natural disaster </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Epidemic</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Conflict</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20098" y="875557"/>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807603" y="872888"/>
            <a:ext cx="1804536" cy="215444"/>
          </a:xfrm>
          <a:prstGeom prst="rect">
            <a:avLst/>
          </a:prstGeom>
          <a:noFill/>
        </p:spPr>
        <p:txBody>
          <a:bodyPr wrap="square" rtlCol="0">
            <a:spAutoFit/>
          </a:bodyPr>
          <a:lstStyle/>
          <a:p>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2525" y="2647034"/>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22" name="Image 22"/>
          <p:cNvPicPr>
            <a:picLocks noChangeAspect="1"/>
          </p:cNvPicPr>
          <p:nvPr/>
        </p:nvPicPr>
        <p:blipFill>
          <a:blip r:embed="rId12"/>
          <a:stretch>
            <a:fillRect/>
          </a:stretch>
        </p:blipFill>
        <p:spPr>
          <a:xfrm>
            <a:off x="250937" y="921292"/>
            <a:ext cx="201600" cy="172800"/>
          </a:xfrm>
          <a:prstGeom prst="rect">
            <a:avLst/>
          </a:prstGeom>
        </p:spPr>
      </p:pic>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r>
              <a:rPr lang="fr-FR" sz="800" dirty="0">
                <a:latin typeface="Bookman Old Style" panose="02050604050505020204" pitchFamily="18" charset="0"/>
              </a:rPr>
              <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62721" y="2784441"/>
            <a:ext cx="75432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19" name="ZoneTexte 80"/>
          <p:cNvSpPr txBox="1"/>
          <p:nvPr/>
        </p:nvSpPr>
        <p:spPr>
          <a:xfrm>
            <a:off x="8750855" y="889359"/>
            <a:ext cx="1737542" cy="338554"/>
          </a:xfrm>
          <a:prstGeom prst="rect">
            <a:avLst/>
          </a:prstGeom>
          <a:noFill/>
        </p:spPr>
        <p:txBody>
          <a:bodyPr wrap="square" rtlCol="0">
            <a:spAutoFit/>
          </a:bodyPr>
          <a:lstStyle/>
          <a:p>
            <a:pPr>
              <a:spcBef>
                <a:spcPts val="600"/>
              </a:spcBef>
            </a:pPr>
            <a:r>
              <a:rPr lang="fr-FR" sz="800" i="1" dirty="0" smtClean="0">
                <a:solidFill>
                  <a:srgbClr val="026CB6"/>
                </a:solidFill>
                <a:latin typeface="Arial" panose="020B0604020202020204" pitchFamily="34" charset="0"/>
                <a:cs typeface="Arial" panose="020B0604020202020204" pitchFamily="34" charset="0"/>
              </a:rPr>
              <a:t>TWENTY KILLED IN FARMER-HERDER CLASHES</a:t>
            </a:r>
            <a:endParaRPr lang="en-US" sz="800" i="1" dirty="0">
              <a:solidFill>
                <a:srgbClr val="026CB6"/>
              </a:solidFill>
              <a:latin typeface="Arial" panose="020B0604020202020204" pitchFamily="34" charset="0"/>
              <a:cs typeface="Arial" panose="020B0604020202020204" pitchFamily="34" charset="0"/>
            </a:endParaRPr>
          </a:p>
        </p:txBody>
      </p:sp>
      <p:sp>
        <p:nvSpPr>
          <p:cNvPr id="271" name="ZoneTexte 2237"/>
          <p:cNvSpPr txBox="1"/>
          <p:nvPr/>
        </p:nvSpPr>
        <p:spPr>
          <a:xfrm>
            <a:off x="8744197" y="3012498"/>
            <a:ext cx="180453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MORE THAN 50 KILLED IN SPATE OF ATTACKS</a:t>
            </a:r>
            <a:endParaRPr lang="en-US" sz="800" i="1" dirty="0">
              <a:solidFill>
                <a:srgbClr val="026CB6"/>
              </a:solidFill>
              <a:latin typeface="Arial" panose="020B0604020202020204" pitchFamily="34" charset="0"/>
              <a:cs typeface="Arial" panose="020B0604020202020204" pitchFamily="34" charset="0"/>
            </a:endParaRPr>
          </a:p>
        </p:txBody>
      </p:sp>
      <p:cxnSp>
        <p:nvCxnSpPr>
          <p:cNvPr id="199" name="Connecteur droit 90"/>
          <p:cNvCxnSpPr/>
          <p:nvPr/>
        </p:nvCxnSpPr>
        <p:spPr>
          <a:xfrm>
            <a:off x="8412248" y="2993136"/>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188" name="Group 187"/>
          <p:cNvGrpSpPr/>
          <p:nvPr/>
        </p:nvGrpSpPr>
        <p:grpSpPr>
          <a:xfrm>
            <a:off x="8452388" y="3042292"/>
            <a:ext cx="225000" cy="328204"/>
            <a:chOff x="4499508" y="1144203"/>
            <a:chExt cx="225000" cy="328204"/>
          </a:xfrm>
        </p:grpSpPr>
        <p:pic>
          <p:nvPicPr>
            <p:cNvPr id="189" name="Image 377"/>
            <p:cNvPicPr>
              <a:picLocks noChangeAspect="1"/>
            </p:cNvPicPr>
            <p:nvPr/>
          </p:nvPicPr>
          <p:blipFill>
            <a:blip r:embed="rId13"/>
            <a:stretch>
              <a:fillRect/>
            </a:stretch>
          </p:blipFill>
          <p:spPr>
            <a:xfrm>
              <a:off x="4499508" y="1146157"/>
              <a:ext cx="225000" cy="326250"/>
            </a:xfrm>
            <a:prstGeom prst="rect">
              <a:avLst/>
            </a:prstGeom>
          </p:spPr>
        </p:pic>
        <p:pic>
          <p:nvPicPr>
            <p:cNvPr id="190" name="Image 19"/>
            <p:cNvPicPr>
              <a:picLocks noChangeAspect="1"/>
            </p:cNvPicPr>
            <p:nvPr/>
          </p:nvPicPr>
          <p:blipFill>
            <a:blip r:embed="rId14"/>
            <a:stretch>
              <a:fillRect/>
            </a:stretch>
          </p:blipFill>
          <p:spPr>
            <a:xfrm>
              <a:off x="4502719" y="1144203"/>
              <a:ext cx="201600" cy="201600"/>
            </a:xfrm>
            <a:prstGeom prst="rect">
              <a:avLst/>
            </a:prstGeom>
          </p:spPr>
        </p:pic>
      </p:grpSp>
      <p:grpSp>
        <p:nvGrpSpPr>
          <p:cNvPr id="191" name="Groupe 20"/>
          <p:cNvGrpSpPr/>
          <p:nvPr/>
        </p:nvGrpSpPr>
        <p:grpSpPr>
          <a:xfrm>
            <a:off x="4466911" y="3051043"/>
            <a:ext cx="225000" cy="326250"/>
            <a:chOff x="8607920" y="3083161"/>
            <a:chExt cx="225000" cy="326250"/>
          </a:xfrm>
        </p:grpSpPr>
        <p:pic>
          <p:nvPicPr>
            <p:cNvPr id="195" name="Image 371"/>
            <p:cNvPicPr>
              <a:picLocks noChangeAspect="1"/>
            </p:cNvPicPr>
            <p:nvPr/>
          </p:nvPicPr>
          <p:blipFill>
            <a:blip r:embed="rId15"/>
            <a:stretch>
              <a:fillRect/>
            </a:stretch>
          </p:blipFill>
          <p:spPr>
            <a:xfrm>
              <a:off x="8607920" y="3083161"/>
              <a:ext cx="225000" cy="326250"/>
            </a:xfrm>
            <a:prstGeom prst="rect">
              <a:avLst/>
            </a:prstGeom>
          </p:spPr>
        </p:pic>
        <p:pic>
          <p:nvPicPr>
            <p:cNvPr id="196" name="Image 372"/>
            <p:cNvPicPr>
              <a:picLocks noChangeAspect="1"/>
            </p:cNvPicPr>
            <p:nvPr/>
          </p:nvPicPr>
          <p:blipFill>
            <a:blip r:embed="rId16"/>
            <a:stretch>
              <a:fillRect/>
            </a:stretch>
          </p:blipFill>
          <p:spPr>
            <a:xfrm>
              <a:off x="8622956" y="3095000"/>
              <a:ext cx="191250" cy="191250"/>
            </a:xfrm>
            <a:prstGeom prst="rect">
              <a:avLst/>
            </a:prstGeom>
          </p:spPr>
        </p:pic>
      </p:grpSp>
      <p:grpSp>
        <p:nvGrpSpPr>
          <p:cNvPr id="198" name="Groupe 20"/>
          <p:cNvGrpSpPr/>
          <p:nvPr/>
        </p:nvGrpSpPr>
        <p:grpSpPr>
          <a:xfrm>
            <a:off x="231662" y="3244915"/>
            <a:ext cx="225000" cy="326250"/>
            <a:chOff x="8607920" y="3083161"/>
            <a:chExt cx="225000" cy="326250"/>
          </a:xfrm>
        </p:grpSpPr>
        <p:pic>
          <p:nvPicPr>
            <p:cNvPr id="200" name="Image 371"/>
            <p:cNvPicPr>
              <a:picLocks noChangeAspect="1"/>
            </p:cNvPicPr>
            <p:nvPr/>
          </p:nvPicPr>
          <p:blipFill>
            <a:blip r:embed="rId15"/>
            <a:stretch>
              <a:fillRect/>
            </a:stretch>
          </p:blipFill>
          <p:spPr>
            <a:xfrm>
              <a:off x="8607920" y="3083161"/>
              <a:ext cx="225000" cy="326250"/>
            </a:xfrm>
            <a:prstGeom prst="rect">
              <a:avLst/>
            </a:prstGeom>
          </p:spPr>
        </p:pic>
        <p:pic>
          <p:nvPicPr>
            <p:cNvPr id="204" name="Image 372"/>
            <p:cNvPicPr>
              <a:picLocks noChangeAspect="1"/>
            </p:cNvPicPr>
            <p:nvPr/>
          </p:nvPicPr>
          <p:blipFill>
            <a:blip r:embed="rId16"/>
            <a:stretch>
              <a:fillRect/>
            </a:stretch>
          </p:blipFill>
          <p:spPr>
            <a:xfrm>
              <a:off x="8622956" y="3095000"/>
              <a:ext cx="191250" cy="191250"/>
            </a:xfrm>
            <a:prstGeom prst="rect">
              <a:avLst/>
            </a:prstGeom>
          </p:spPr>
        </p:pic>
      </p:grpSp>
      <p:grpSp>
        <p:nvGrpSpPr>
          <p:cNvPr id="182" name="Group 181"/>
          <p:cNvGrpSpPr/>
          <p:nvPr/>
        </p:nvGrpSpPr>
        <p:grpSpPr>
          <a:xfrm>
            <a:off x="252408" y="899264"/>
            <a:ext cx="225000" cy="326250"/>
            <a:chOff x="5176538" y="1337838"/>
            <a:chExt cx="225000" cy="326250"/>
          </a:xfrm>
        </p:grpSpPr>
        <p:pic>
          <p:nvPicPr>
            <p:cNvPr id="197" name="Image 377"/>
            <p:cNvPicPr>
              <a:picLocks noChangeAspect="1"/>
            </p:cNvPicPr>
            <p:nvPr/>
          </p:nvPicPr>
          <p:blipFill>
            <a:blip r:embed="rId13"/>
            <a:stretch>
              <a:fillRect/>
            </a:stretch>
          </p:blipFill>
          <p:spPr>
            <a:xfrm>
              <a:off x="5176538" y="1337838"/>
              <a:ext cx="225000" cy="326250"/>
            </a:xfrm>
            <a:prstGeom prst="rect">
              <a:avLst/>
            </a:prstGeom>
          </p:spPr>
        </p:pic>
        <p:pic>
          <p:nvPicPr>
            <p:cNvPr id="202" name="Image 20"/>
            <p:cNvPicPr>
              <a:picLocks noChangeAspect="1"/>
            </p:cNvPicPr>
            <p:nvPr/>
          </p:nvPicPr>
          <p:blipFill>
            <a:blip r:embed="rId17"/>
            <a:stretch>
              <a:fillRect/>
            </a:stretch>
          </p:blipFill>
          <p:spPr>
            <a:xfrm>
              <a:off x="5194232" y="1348304"/>
              <a:ext cx="201600" cy="192436"/>
            </a:xfrm>
            <a:prstGeom prst="rect">
              <a:avLst/>
            </a:prstGeom>
          </p:spPr>
        </p:pic>
      </p:grpSp>
      <p:cxnSp>
        <p:nvCxnSpPr>
          <p:cNvPr id="220" name="Connecteur droit 76"/>
          <p:cNvCxnSpPr/>
          <p:nvPr/>
        </p:nvCxnSpPr>
        <p:spPr>
          <a:xfrm flipV="1">
            <a:off x="218123" y="5069091"/>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221" name="ZoneTexte 2175"/>
          <p:cNvSpPr txBox="1"/>
          <p:nvPr/>
        </p:nvSpPr>
        <p:spPr>
          <a:xfrm>
            <a:off x="597272" y="5084778"/>
            <a:ext cx="1665426"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LOCUST CONTROL COVERS 8,500 HECTARES</a:t>
            </a:r>
            <a:endParaRPr lang="en-US" sz="800" i="1" dirty="0">
              <a:solidFill>
                <a:srgbClr val="026CB6"/>
              </a:solidFill>
              <a:latin typeface="Arial" panose="020B0604020202020204" pitchFamily="34" charset="0"/>
              <a:cs typeface="Arial" panose="020B0604020202020204" pitchFamily="34" charset="0"/>
            </a:endParaRPr>
          </a:p>
        </p:txBody>
      </p:sp>
      <p:grpSp>
        <p:nvGrpSpPr>
          <p:cNvPr id="226" name="Group 225"/>
          <p:cNvGrpSpPr/>
          <p:nvPr/>
        </p:nvGrpSpPr>
        <p:grpSpPr>
          <a:xfrm>
            <a:off x="8431298" y="927286"/>
            <a:ext cx="225000" cy="328204"/>
            <a:chOff x="4499508" y="1144203"/>
            <a:chExt cx="225000" cy="328204"/>
          </a:xfrm>
        </p:grpSpPr>
        <p:pic>
          <p:nvPicPr>
            <p:cNvPr id="227" name="Image 377"/>
            <p:cNvPicPr>
              <a:picLocks noChangeAspect="1"/>
            </p:cNvPicPr>
            <p:nvPr/>
          </p:nvPicPr>
          <p:blipFill>
            <a:blip r:embed="rId13"/>
            <a:stretch>
              <a:fillRect/>
            </a:stretch>
          </p:blipFill>
          <p:spPr>
            <a:xfrm>
              <a:off x="4499508" y="1146157"/>
              <a:ext cx="225000" cy="326250"/>
            </a:xfrm>
            <a:prstGeom prst="rect">
              <a:avLst/>
            </a:prstGeom>
          </p:spPr>
        </p:pic>
        <p:pic>
          <p:nvPicPr>
            <p:cNvPr id="228" name="Image 19"/>
            <p:cNvPicPr>
              <a:picLocks noChangeAspect="1"/>
            </p:cNvPicPr>
            <p:nvPr/>
          </p:nvPicPr>
          <p:blipFill>
            <a:blip r:embed="rId14"/>
            <a:stretch>
              <a:fillRect/>
            </a:stretch>
          </p:blipFill>
          <p:spPr>
            <a:xfrm>
              <a:off x="4502719" y="1144203"/>
              <a:ext cx="201600" cy="201600"/>
            </a:xfrm>
            <a:prstGeom prst="rect">
              <a:avLst/>
            </a:prstGeom>
          </p:spPr>
        </p:pic>
      </p:grpSp>
      <p:grpSp>
        <p:nvGrpSpPr>
          <p:cNvPr id="229" name="Group 228"/>
          <p:cNvGrpSpPr/>
          <p:nvPr/>
        </p:nvGrpSpPr>
        <p:grpSpPr>
          <a:xfrm>
            <a:off x="5626743" y="2028266"/>
            <a:ext cx="225000" cy="328204"/>
            <a:chOff x="4499508" y="1144203"/>
            <a:chExt cx="225000" cy="328204"/>
          </a:xfrm>
        </p:grpSpPr>
        <p:pic>
          <p:nvPicPr>
            <p:cNvPr id="230" name="Image 377"/>
            <p:cNvPicPr>
              <a:picLocks noChangeAspect="1"/>
            </p:cNvPicPr>
            <p:nvPr/>
          </p:nvPicPr>
          <p:blipFill>
            <a:blip r:embed="rId13"/>
            <a:stretch>
              <a:fillRect/>
            </a:stretch>
          </p:blipFill>
          <p:spPr>
            <a:xfrm>
              <a:off x="4499508" y="1146157"/>
              <a:ext cx="225000" cy="326250"/>
            </a:xfrm>
            <a:prstGeom prst="rect">
              <a:avLst/>
            </a:prstGeom>
          </p:spPr>
        </p:pic>
        <p:pic>
          <p:nvPicPr>
            <p:cNvPr id="231" name="Image 19"/>
            <p:cNvPicPr>
              <a:picLocks noChangeAspect="1"/>
            </p:cNvPicPr>
            <p:nvPr/>
          </p:nvPicPr>
          <p:blipFill>
            <a:blip r:embed="rId14"/>
            <a:stretch>
              <a:fillRect/>
            </a:stretch>
          </p:blipFill>
          <p:spPr>
            <a:xfrm>
              <a:off x="4502719" y="1144203"/>
              <a:ext cx="201600" cy="201600"/>
            </a:xfrm>
            <a:prstGeom prst="rect">
              <a:avLst/>
            </a:prstGeom>
          </p:spPr>
        </p:pic>
      </p:grpSp>
      <p:grpSp>
        <p:nvGrpSpPr>
          <p:cNvPr id="239" name="Group 238"/>
          <p:cNvGrpSpPr/>
          <p:nvPr/>
        </p:nvGrpSpPr>
        <p:grpSpPr>
          <a:xfrm>
            <a:off x="6654068" y="3356368"/>
            <a:ext cx="225000" cy="326250"/>
            <a:chOff x="5176538" y="1337838"/>
            <a:chExt cx="225000" cy="326250"/>
          </a:xfrm>
        </p:grpSpPr>
        <p:pic>
          <p:nvPicPr>
            <p:cNvPr id="240" name="Image 377"/>
            <p:cNvPicPr>
              <a:picLocks noChangeAspect="1"/>
            </p:cNvPicPr>
            <p:nvPr/>
          </p:nvPicPr>
          <p:blipFill>
            <a:blip r:embed="rId13"/>
            <a:stretch>
              <a:fillRect/>
            </a:stretch>
          </p:blipFill>
          <p:spPr>
            <a:xfrm>
              <a:off x="5176538" y="1337838"/>
              <a:ext cx="225000" cy="326250"/>
            </a:xfrm>
            <a:prstGeom prst="rect">
              <a:avLst/>
            </a:prstGeom>
          </p:spPr>
        </p:pic>
        <p:pic>
          <p:nvPicPr>
            <p:cNvPr id="241" name="Image 20"/>
            <p:cNvPicPr>
              <a:picLocks noChangeAspect="1"/>
            </p:cNvPicPr>
            <p:nvPr/>
          </p:nvPicPr>
          <p:blipFill>
            <a:blip r:embed="rId17"/>
            <a:stretch>
              <a:fillRect/>
            </a:stretch>
          </p:blipFill>
          <p:spPr>
            <a:xfrm>
              <a:off x="5194232" y="1348304"/>
              <a:ext cx="201600" cy="192436"/>
            </a:xfrm>
            <a:prstGeom prst="rect">
              <a:avLst/>
            </a:prstGeom>
          </p:spPr>
        </p:pic>
      </p:grpSp>
      <p:grpSp>
        <p:nvGrpSpPr>
          <p:cNvPr id="242" name="Group 241"/>
          <p:cNvGrpSpPr/>
          <p:nvPr/>
        </p:nvGrpSpPr>
        <p:grpSpPr>
          <a:xfrm>
            <a:off x="5142510" y="2952431"/>
            <a:ext cx="225000" cy="328204"/>
            <a:chOff x="4499508" y="1144203"/>
            <a:chExt cx="225000" cy="328204"/>
          </a:xfrm>
        </p:grpSpPr>
        <p:pic>
          <p:nvPicPr>
            <p:cNvPr id="243" name="Image 377"/>
            <p:cNvPicPr>
              <a:picLocks noChangeAspect="1"/>
            </p:cNvPicPr>
            <p:nvPr/>
          </p:nvPicPr>
          <p:blipFill>
            <a:blip r:embed="rId13"/>
            <a:stretch>
              <a:fillRect/>
            </a:stretch>
          </p:blipFill>
          <p:spPr>
            <a:xfrm>
              <a:off x="4499508" y="1146157"/>
              <a:ext cx="225000" cy="326250"/>
            </a:xfrm>
            <a:prstGeom prst="rect">
              <a:avLst/>
            </a:prstGeom>
          </p:spPr>
        </p:pic>
        <p:pic>
          <p:nvPicPr>
            <p:cNvPr id="244" name="Image 19"/>
            <p:cNvPicPr>
              <a:picLocks noChangeAspect="1"/>
            </p:cNvPicPr>
            <p:nvPr/>
          </p:nvPicPr>
          <p:blipFill>
            <a:blip r:embed="rId14"/>
            <a:stretch>
              <a:fillRect/>
            </a:stretch>
          </p:blipFill>
          <p:spPr>
            <a:xfrm>
              <a:off x="4502719" y="1144203"/>
              <a:ext cx="201600" cy="201600"/>
            </a:xfrm>
            <a:prstGeom prst="rect">
              <a:avLst/>
            </a:prstGeom>
          </p:spPr>
        </p:pic>
      </p:grpSp>
      <p:pic>
        <p:nvPicPr>
          <p:cNvPr id="248" name="Image 2226"/>
          <p:cNvPicPr>
            <a:picLocks noChangeAspect="1"/>
          </p:cNvPicPr>
          <p:nvPr/>
        </p:nvPicPr>
        <p:blipFill>
          <a:blip r:embed="rId13">
            <a:duotone>
              <a:prstClr val="black"/>
              <a:schemeClr val="tx2">
                <a:tint val="45000"/>
                <a:satMod val="400000"/>
              </a:schemeClr>
            </a:duotone>
          </a:blip>
          <a:stretch>
            <a:fillRect/>
          </a:stretch>
        </p:blipFill>
        <p:spPr>
          <a:xfrm>
            <a:off x="3609191" y="1730329"/>
            <a:ext cx="225000" cy="326250"/>
          </a:xfrm>
          <a:prstGeom prst="rect">
            <a:avLst/>
          </a:prstGeom>
        </p:spPr>
      </p:pic>
      <p:pic>
        <p:nvPicPr>
          <p:cNvPr id="249" name="Image 2226"/>
          <p:cNvPicPr>
            <a:picLocks noChangeAspect="1"/>
          </p:cNvPicPr>
          <p:nvPr/>
        </p:nvPicPr>
        <p:blipFill>
          <a:blip r:embed="rId13">
            <a:duotone>
              <a:prstClr val="black"/>
              <a:schemeClr val="tx2">
                <a:tint val="45000"/>
                <a:satMod val="400000"/>
              </a:schemeClr>
            </a:duotone>
          </a:blip>
          <a:stretch>
            <a:fillRect/>
          </a:stretch>
        </p:blipFill>
        <p:spPr>
          <a:xfrm>
            <a:off x="219084" y="5106309"/>
            <a:ext cx="225000" cy="326250"/>
          </a:xfrm>
          <a:prstGeom prst="rect">
            <a:avLst/>
          </a:prstGeom>
        </p:spPr>
      </p:pic>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7215</TotalTime>
  <Words>558</Words>
  <Application>Microsoft Office PowerPoint</Application>
  <PresentationFormat>Custom</PresentationFormat>
  <Paragraphs>69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(1 - 7 November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367</cp:revision>
  <cp:lastPrinted>2016-11-08T16:45:22Z</cp:lastPrinted>
  <dcterms:created xsi:type="dcterms:W3CDTF">2015-12-15T11:10:25Z</dcterms:created>
  <dcterms:modified xsi:type="dcterms:W3CDTF">2016-11-08T17:15:59Z</dcterms:modified>
</cp:coreProperties>
</file>