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varScale="1">
        <p:scale>
          <a:sx n="94" d="100"/>
          <a:sy n="94" d="100"/>
        </p:scale>
        <p:origin x="240" y="90"/>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18-May-16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18-May-16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18-May-16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18-May-16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18-May-16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18-May-16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18-May-16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18-May-16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18" Type="http://schemas.openxmlformats.org/officeDocument/2006/relationships/image" Target="../media/image14.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(10 - 16 May </a:t>
            </a:r>
            <a:r>
              <a:rPr lang="en-GB" sz="1000" dirty="0">
                <a:solidFill>
                  <a:schemeClr val="bg1"/>
                </a:solidFill>
                <a:latin typeface="Arial" panose="020B0604020202020204" pitchFamily="34" charset="0"/>
                <a:cs typeface="Arial" panose="020B0604020202020204" pitchFamily="34" charset="0"/>
              </a:rPr>
              <a:t>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a:solidFill>
                  <a:schemeClr val="bg1">
                    <a:lumMod val="50000"/>
                  </a:schemeClr>
                </a:solidFill>
                <a:latin typeface="Arial" panose="020B0604020202020204" pitchFamily="34" charset="0"/>
                <a:cs typeface="Arial" panose="020B0604020202020204" pitchFamily="34" charset="0"/>
              </a:rPr>
              <a:t>: </a:t>
            </a:r>
            <a:r>
              <a:rPr lang="en-GB" sz="800" smtClean="0">
                <a:solidFill>
                  <a:schemeClr val="bg1">
                    <a:lumMod val="50000"/>
                  </a:schemeClr>
                </a:solidFill>
                <a:latin typeface="Arial" panose="020B0604020202020204" pitchFamily="34" charset="0"/>
                <a:cs typeface="Arial" panose="020B0604020202020204" pitchFamily="34" charset="0"/>
              </a:rPr>
              <a:t>17 </a:t>
            </a:r>
            <a:r>
              <a:rPr lang="en-GB" sz="800" dirty="0" smtClean="0">
                <a:solidFill>
                  <a:schemeClr val="bg1">
                    <a:lumMod val="50000"/>
                  </a:schemeClr>
                </a:solidFill>
                <a:latin typeface="Arial" panose="020B0604020202020204" pitchFamily="34" charset="0"/>
                <a:cs typeface="Arial" panose="020B0604020202020204" pitchFamily="34" charset="0"/>
              </a:rPr>
              <a:t>May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992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pPr>
              <a:spcBef>
                <a:spcPts val="600"/>
              </a:spcBef>
            </a:pPr>
            <a:endParaRPr lang="en-GB" sz="1000" b="1" i="1" dirty="0">
              <a:solidFill>
                <a:schemeClr val="bg1">
                  <a:lumMod val="50000"/>
                </a:schemeClr>
              </a:solidFill>
              <a:latin typeface="Arial"/>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r>
              <a:rPr lang="en-US" sz="800" dirty="0">
                <a:latin typeface="Arial" panose="020B0604020202020204" pitchFamily="34" charset="0"/>
                <a:cs typeface="Arial" panose="020B0604020202020204" pitchFamily="34" charset="0"/>
              </a:rPr>
              <a:t>After the meningitis threshold was exceeded in March in the towns of </a:t>
            </a:r>
            <a:r>
              <a:rPr lang="en-US" sz="800" dirty="0" err="1">
                <a:latin typeface="Arial" panose="020B0604020202020204" pitchFamily="34" charset="0"/>
                <a:cs typeface="Arial" panose="020B0604020202020204" pitchFamily="34" charset="0"/>
              </a:rPr>
              <a:t>Kabo</a:t>
            </a:r>
            <a:r>
              <a:rPr lang="en-US" sz="800" dirty="0">
                <a:latin typeface="Arial" panose="020B0604020202020204" pitchFamily="34" charset="0"/>
                <a:cs typeface="Arial" panose="020B0604020202020204" pitchFamily="34" charset="0"/>
              </a:rPr>
              <a:t> and </a:t>
            </a:r>
            <a:r>
              <a:rPr lang="en-US" sz="800" dirty="0" err="1">
                <a:latin typeface="Arial" panose="020B0604020202020204" pitchFamily="34" charset="0"/>
                <a:cs typeface="Arial" panose="020B0604020202020204" pitchFamily="34" charset="0"/>
              </a:rPr>
              <a:t>Barangafo</a:t>
            </a:r>
            <a:r>
              <a:rPr lang="en-US" sz="800" dirty="0">
                <a:latin typeface="Arial" panose="020B0604020202020204" pitchFamily="34" charset="0"/>
                <a:cs typeface="Arial" panose="020B0604020202020204" pitchFamily="34" charset="0"/>
              </a:rPr>
              <a:t>, fewer cases are now being reported in the north-western </a:t>
            </a:r>
            <a:r>
              <a:rPr lang="en-US" sz="800" dirty="0" err="1">
                <a:latin typeface="Arial" panose="020B0604020202020204" pitchFamily="34" charset="0"/>
                <a:cs typeface="Arial" panose="020B0604020202020204" pitchFamily="34" charset="0"/>
              </a:rPr>
              <a:t>Ouham</a:t>
            </a:r>
            <a:r>
              <a:rPr lang="en-US" sz="800" dirty="0">
                <a:latin typeface="Arial" panose="020B0604020202020204" pitchFamily="34" charset="0"/>
                <a:cs typeface="Arial" panose="020B0604020202020204" pitchFamily="34" charset="0"/>
              </a:rPr>
              <a:t> province. WHO and health actors are curbing the outbreak by monitoring the seasonal meningitis-prone region and by strengthening social mobilization. A national campaign against the disease is planned in October as part of the preventive measure in the meningitis belt in Africa. </a:t>
            </a:r>
            <a:endParaRPr lang="en-US" sz="800" dirty="0" smtClean="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CHAD</a:t>
            </a:r>
            <a:endParaRPr lang="en-US" sz="10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6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Following </a:t>
            </a:r>
            <a:r>
              <a:rPr lang="en-US" sz="800" dirty="0">
                <a:latin typeface="Arial" panose="020B0604020202020204" pitchFamily="34" charset="0"/>
                <a:cs typeface="Arial" panose="020B0604020202020204" pitchFamily="34" charset="0"/>
              </a:rPr>
              <a:t>the rain and wind that swept over and around N'Djamena on 11 May, the </a:t>
            </a:r>
            <a:r>
              <a:rPr lang="en-US" sz="800" dirty="0" err="1">
                <a:latin typeface="Arial" panose="020B0604020202020204" pitchFamily="34" charset="0"/>
                <a:cs typeface="Arial" panose="020B0604020202020204" pitchFamily="34" charset="0"/>
              </a:rPr>
              <a:t>Gaoui</a:t>
            </a:r>
            <a:r>
              <a:rPr lang="en-US" sz="800" dirty="0">
                <a:latin typeface="Arial" panose="020B0604020202020204" pitchFamily="34" charset="0"/>
                <a:cs typeface="Arial" panose="020B0604020202020204" pitchFamily="34" charset="0"/>
              </a:rPr>
              <a:t> IDP site, north-east from the capital, where 5,200 Chadian returnees from CAR live, was severely affected. Three people were injured and nearly 300 shelters – almost half of the site – were entirely destroyed. Until a durable solution is found, urgent assistance is required to renew the shelters before the rainy season sets in</a:t>
            </a:r>
            <a:r>
              <a:rPr lang="en-US" sz="800" dirty="0" smtClean="0">
                <a:latin typeface="Arial" panose="020B0604020202020204" pitchFamily="34" charset="0"/>
                <a:cs typeface="Arial" panose="020B0604020202020204" pitchFamily="34" charset="0"/>
              </a:rPr>
              <a:t>.</a:t>
            </a: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pPr lvl="0"/>
            <a:r>
              <a:rPr lang="en-GB" sz="1000" dirty="0">
                <a:latin typeface="Arial"/>
              </a:rPr>
              <a:t>CÔTE </a:t>
            </a:r>
            <a:r>
              <a:rPr lang="en-GB" sz="1000" dirty="0" smtClean="0">
                <a:latin typeface="Arial"/>
              </a:rPr>
              <a:t>DIVOIRE</a:t>
            </a:r>
            <a:endParaRPr lang="en-GB" sz="1000" dirty="0">
              <a:latin typeface="Arial"/>
            </a:endParaRPr>
          </a:p>
          <a:p>
            <a:endParaRPr lang="en-US" sz="8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r>
              <a:rPr lang="en-US" sz="800" dirty="0">
                <a:latin typeface="Arial"/>
              </a:rPr>
              <a:t>According to the UNHCR, xxx displaced persons in Ghana have returned to Côte </a:t>
            </a:r>
            <a:r>
              <a:rPr lang="en-US" sz="800" dirty="0" smtClean="0">
                <a:latin typeface="Arial"/>
              </a:rPr>
              <a:t>d’Ivoire. </a:t>
            </a:r>
            <a:r>
              <a:rPr lang="en-US" sz="800" dirty="0">
                <a:latin typeface="Arial"/>
              </a:rPr>
              <a:t>In Burkina Faso, </a:t>
            </a:r>
            <a:r>
              <a:rPr lang="en-US" sz="800" dirty="0" smtClean="0">
                <a:latin typeface="Arial"/>
              </a:rPr>
              <a:t>while 2,004 </a:t>
            </a:r>
            <a:r>
              <a:rPr lang="en-US" sz="800" dirty="0">
                <a:latin typeface="Arial"/>
              </a:rPr>
              <a:t>returnees are still located in </a:t>
            </a:r>
            <a:r>
              <a:rPr lang="en-US" sz="800" dirty="0" err="1">
                <a:latin typeface="Arial"/>
              </a:rPr>
              <a:t>Kpuéré</a:t>
            </a:r>
            <a:r>
              <a:rPr lang="en-US" sz="800" dirty="0">
                <a:latin typeface="Arial"/>
              </a:rPr>
              <a:t> and </a:t>
            </a:r>
            <a:r>
              <a:rPr lang="en-US" sz="800" dirty="0" err="1">
                <a:latin typeface="Arial"/>
              </a:rPr>
              <a:t>Batié</a:t>
            </a:r>
            <a:r>
              <a:rPr lang="en-US" sz="800" dirty="0">
                <a:latin typeface="Arial"/>
              </a:rPr>
              <a:t> where </a:t>
            </a:r>
            <a:r>
              <a:rPr lang="en-US" sz="800" dirty="0" smtClean="0">
                <a:latin typeface="Arial"/>
              </a:rPr>
              <a:t>tension </a:t>
            </a:r>
            <a:r>
              <a:rPr lang="en-US" sz="800" dirty="0">
                <a:latin typeface="Arial"/>
              </a:rPr>
              <a:t>with the local population remains high. </a:t>
            </a:r>
            <a:r>
              <a:rPr lang="en-US" sz="800" dirty="0" smtClean="0">
                <a:latin typeface="Arial"/>
              </a:rPr>
              <a:t>2,614 people remain internally displaced, hosted </a:t>
            </a:r>
            <a:r>
              <a:rPr lang="en-US" sz="800" dirty="0">
                <a:latin typeface="Arial"/>
              </a:rPr>
              <a:t>in seven different IDP </a:t>
            </a:r>
            <a:r>
              <a:rPr lang="en-US" sz="800" dirty="0" smtClean="0">
                <a:latin typeface="Arial"/>
              </a:rPr>
              <a:t>sites. Clashes </a:t>
            </a:r>
            <a:r>
              <a:rPr lang="en-US" sz="800" dirty="0">
                <a:latin typeface="Arial"/>
              </a:rPr>
              <a:t>in the north-eastern town of </a:t>
            </a:r>
            <a:r>
              <a:rPr lang="en-US" sz="800" dirty="0" err="1">
                <a:latin typeface="Arial"/>
              </a:rPr>
              <a:t>Bouna</a:t>
            </a:r>
            <a:r>
              <a:rPr lang="en-US" sz="800" dirty="0">
                <a:latin typeface="Arial"/>
              </a:rPr>
              <a:t>, Côte d’Ivoire, between the </a:t>
            </a:r>
            <a:r>
              <a:rPr lang="en-US" sz="800" dirty="0" err="1">
                <a:latin typeface="Arial"/>
              </a:rPr>
              <a:t>Lobi</a:t>
            </a:r>
            <a:r>
              <a:rPr lang="en-US" sz="800" dirty="0">
                <a:latin typeface="Arial"/>
              </a:rPr>
              <a:t> and Fulani </a:t>
            </a:r>
            <a:r>
              <a:rPr lang="en-US" sz="800" dirty="0" smtClean="0">
                <a:latin typeface="Arial"/>
              </a:rPr>
              <a:t>communities had triggered the displacements  </a:t>
            </a:r>
            <a:r>
              <a:rPr lang="en-US" sz="800" dirty="0">
                <a:latin typeface="Arial"/>
              </a:rPr>
              <a:t>at the end of </a:t>
            </a:r>
            <a:r>
              <a:rPr lang="en-US" sz="800" dirty="0" smtClean="0">
                <a:latin typeface="Arial"/>
              </a:rPr>
              <a:t>March. Partners </a:t>
            </a:r>
            <a:r>
              <a:rPr lang="en-US" sz="800" dirty="0">
                <a:latin typeface="Arial"/>
              </a:rPr>
              <a:t>in Côte d’Ivoire, Ghana and Burkina Faso </a:t>
            </a:r>
            <a:r>
              <a:rPr lang="en-US" sz="800" dirty="0" smtClean="0">
                <a:latin typeface="Arial"/>
              </a:rPr>
              <a:t>continue to assist the affected people</a:t>
            </a:r>
            <a:r>
              <a:rPr lang="en-US" sz="800" dirty="0">
                <a:latin typeface="Arial"/>
              </a:rPr>
              <a:t>.</a:t>
            </a:r>
            <a:endParaRPr lang="en-US" sz="800" dirty="0"/>
          </a:p>
          <a:p>
            <a:pPr lvl="0"/>
            <a:endParaRPr lang="en-GB" sz="800" dirty="0"/>
          </a:p>
          <a:p>
            <a:endParaRPr lang="en-US" sz="800" dirty="0" smtClean="0">
              <a:latin typeface="Arial"/>
            </a:endParaRPr>
          </a:p>
          <a:p>
            <a:endParaRPr lang="en-US" sz="800" dirty="0">
              <a:latin typeface="Arial"/>
            </a:endParaRPr>
          </a:p>
          <a:p>
            <a:endParaRPr lang="en-US" sz="400" dirty="0" smtClean="0">
              <a:latin typeface="Arial"/>
            </a:endParaRPr>
          </a:p>
          <a:p>
            <a:r>
              <a:rPr lang="en-GB" sz="800" dirty="0" smtClean="0">
                <a:latin typeface="Arial"/>
              </a:rPr>
              <a:t>.</a:t>
            </a:r>
            <a:endParaRPr lang="en-GB" sz="800" dirty="0">
              <a:latin typeface="Arial"/>
            </a:endParaRPr>
          </a:p>
          <a:p>
            <a:endParaRPr lang="en-GB" sz="800"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p:txBody>
      </p:sp>
      <p:cxnSp>
        <p:nvCxnSpPr>
          <p:cNvPr id="77" name="Connecteur droit 76"/>
          <p:cNvCxnSpPr/>
          <p:nvPr/>
        </p:nvCxnSpPr>
        <p:spPr>
          <a:xfrm flipV="1">
            <a:off x="238134" y="4988909"/>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36105"/>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70645" y="85202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DECREASE IN MENINGITIS CASES </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6105"/>
            <a:ext cx="5751297" cy="5891268"/>
            <a:chOff x="2534864" y="836105"/>
            <a:chExt cx="5751297" cy="5891268"/>
          </a:xfrm>
        </p:grpSpPr>
        <p:sp>
          <p:nvSpPr>
            <p:cNvPr id="16" name="Rectangle 15"/>
            <p:cNvSpPr/>
            <p:nvPr/>
          </p:nvSpPr>
          <p:spPr>
            <a:xfrm>
              <a:off x="2545237" y="852417"/>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8" name="ZoneTexte 347"/>
              <p:cNvSpPr txBox="1"/>
              <p:nvPr/>
            </p:nvSpPr>
            <p:spPr>
              <a:xfrm>
                <a:off x="2923300" y="4116516"/>
                <a:ext cx="121400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EVD REGIONAL</a:t>
                </a:r>
                <a:endParaRPr lang="en-US" sz="700" dirty="0">
                  <a:solidFill>
                    <a:schemeClr val="bg1">
                      <a:lumMod val="50000"/>
                    </a:schemeClr>
                  </a:solidFill>
                  <a:latin typeface="Bookman Old Style" panose="02050604050505020204" pitchFamily="18" charset="0"/>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91521"/>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68254" y="2861107"/>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45475" y="3258643"/>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CÔTE D’IVOIRE</a:t>
                </a:r>
                <a:endParaRPr lang="en-US" dirty="0"/>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47742" y="338663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8" name="Connecteur en angle 367"/>
              <p:cNvCxnSpPr/>
              <p:nvPr/>
            </p:nvCxnSpPr>
            <p:spPr>
              <a:xfrm rot="16200000" flipV="1">
                <a:off x="3098643" y="3440268"/>
                <a:ext cx="654865" cy="189238"/>
              </a:xfrm>
              <a:prstGeom prst="bentConnector4">
                <a:avLst>
                  <a:gd name="adj1" fmla="val 314"/>
                  <a:gd name="adj2" fmla="val 9272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9" name="Connecteur en angle 368"/>
              <p:cNvCxnSpPr/>
              <p:nvPr/>
            </p:nvCxnSpPr>
            <p:spPr>
              <a:xfrm rot="16200000" flipV="1">
                <a:off x="3292081" y="3629327"/>
                <a:ext cx="472606" cy="6704"/>
              </a:xfrm>
              <a:prstGeom prst="bentConnector3">
                <a:avLst>
                  <a:gd name="adj1" fmla="val -2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1" name="Connecteur droit 370"/>
              <p:cNvCxnSpPr/>
              <p:nvPr/>
            </p:nvCxnSpPr>
            <p:spPr>
              <a:xfrm flipH="1">
                <a:off x="3526715" y="3862319"/>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DRC</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Three aid workers of the ICRC who were abducted on 3 May in the North Kivu Province were released on 13 May. The three staff members were part of a convoy heading to the town of </a:t>
            </a:r>
            <a:r>
              <a:rPr lang="en-US" sz="800" dirty="0" err="1">
                <a:latin typeface="Arial" panose="020B0604020202020204" pitchFamily="34" charset="0"/>
                <a:cs typeface="Arial" panose="020B0604020202020204" pitchFamily="34" charset="0"/>
              </a:rPr>
              <a:t>Kyaghala</a:t>
            </a:r>
            <a:r>
              <a:rPr lang="en-US" sz="800" dirty="0">
                <a:latin typeface="Arial" panose="020B0604020202020204" pitchFamily="34" charset="0"/>
                <a:cs typeface="Arial" panose="020B0604020202020204" pitchFamily="34" charset="0"/>
              </a:rPr>
              <a:t> where they were going to distribute food and essential household items to around 8,000 people affected by the conflict</a:t>
            </a:r>
            <a:r>
              <a:rPr lang="en-US" sz="800" dirty="0" smtClean="0">
                <a:latin typeface="Arial" panose="020B0604020202020204" pitchFamily="34" charset="0"/>
                <a:cs typeface="Arial" panose="020B0604020202020204" pitchFamily="34" charset="0"/>
              </a:rPr>
              <a:t>.</a:t>
            </a:r>
          </a:p>
          <a:p>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en-GB" sz="1000" dirty="0" smtClean="0">
                <a:latin typeface="Arial"/>
              </a:rPr>
              <a:t>NIGERIA </a:t>
            </a: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At </a:t>
            </a:r>
            <a:r>
              <a:rPr lang="en-US" sz="800" dirty="0">
                <a:latin typeface="Arial" panose="020B0604020202020204" pitchFamily="34" charset="0"/>
                <a:cs typeface="Arial" panose="020B0604020202020204" pitchFamily="34" charset="0"/>
              </a:rPr>
              <a:t>the eve of the Abuja Regional Security Summit held between 12 and 14 May, the United Nations Security Council on 11 May demanded that Boko Haram “immediately and unequivocally cease all violence and all abuses of human rights and violations of international humanitarian law”. Through a Presidential Statement the Council also demanded the immediate and unconditional release of all those abducted who remain in captivity, including 219 schoolgirls abducted in Chibok in April 2014.</a:t>
            </a:r>
            <a:endParaRPr lang="en-GB" sz="800" b="1" i="1" dirty="0">
              <a:solidFill>
                <a:schemeClr val="bg1">
                  <a:lumMod val="50000"/>
                </a:schemeClr>
              </a:solidFill>
              <a:latin typeface="Arial" panose="020B0604020202020204" pitchFamily="34" charset="0"/>
              <a:cs typeface="Arial" panose="020B0604020202020204" pitchFamily="34" charset="0"/>
            </a:endParaRPr>
          </a:p>
          <a:p>
            <a:endParaRPr lang="en-US" sz="800" b="1" i="1" dirty="0">
              <a:solidFill>
                <a:schemeClr val="bg1">
                  <a:lumMod val="50000"/>
                </a:schemeClr>
              </a:solidFill>
              <a:latin typeface="Arial" panose="020B0604020202020204" pitchFamily="34" charset="0"/>
              <a:cs typeface="Arial" panose="020B0604020202020204" pitchFamily="34" charset="0"/>
            </a:endParaRPr>
          </a:p>
          <a:p>
            <a:endParaRPr lang="fr-FR" sz="800" dirty="0"/>
          </a:p>
        </p:txBody>
      </p:sp>
      <p:grpSp>
        <p:nvGrpSpPr>
          <p:cNvPr id="7" name="Groupe 6"/>
          <p:cNvGrpSpPr/>
          <p:nvPr/>
        </p:nvGrpSpPr>
        <p:grpSpPr>
          <a:xfrm>
            <a:off x="8489391" y="5424783"/>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GB" sz="800" dirty="0" smtClean="0">
                  <a:latin typeface="Arial" panose="020B0604020202020204" pitchFamily="34" charset="0"/>
                  <a:cs typeface="Arial" panose="020B0604020202020204" pitchFamily="34" charset="0"/>
                </a:rPr>
                <a:t>Natural disaster </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Epidemic</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Conflict</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Other</a:t>
              </a:r>
              <a:endParaRPr lang="en-GB"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79" name="Connecteur droit 78"/>
          <p:cNvCxnSpPr/>
          <p:nvPr/>
        </p:nvCxnSpPr>
        <p:spPr>
          <a:xfrm flipV="1">
            <a:off x="8401454" y="2623026"/>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391929" y="83610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783817" y="880796"/>
            <a:ext cx="1648690"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THREE ICRC AID WORKERS RELEASED  </a:t>
            </a:r>
            <a:endParaRPr lang="en-US" sz="800" i="1" dirty="0">
              <a:solidFill>
                <a:srgbClr val="026CB6"/>
              </a:solidFill>
              <a:latin typeface="Arial" panose="020B0604020202020204" pitchFamily="34" charset="0"/>
              <a:cs typeface="Arial" panose="020B0604020202020204" pitchFamily="34" charset="0"/>
            </a:endParaRPr>
          </a:p>
        </p:txBody>
      </p:sp>
      <p:sp>
        <p:nvSpPr>
          <p:cNvPr id="2238" name="ZoneTexte 2237"/>
          <p:cNvSpPr txBox="1"/>
          <p:nvPr/>
        </p:nvSpPr>
        <p:spPr>
          <a:xfrm>
            <a:off x="8669156" y="2629054"/>
            <a:ext cx="1890622" cy="461665"/>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UNSC DEMANDS BOKO HARAM ‘IMMEDIATELY’ END ALL VIOLENCE IN LAKE CHAD BASIN</a:t>
            </a:r>
            <a:r>
              <a:rPr lang="fr-FR" sz="800" i="1" dirty="0" smtClean="0">
                <a:solidFill>
                  <a:srgbClr val="026CB6"/>
                </a:solidFill>
                <a:latin typeface="Arial" panose="020B0604020202020204" pitchFamily="34" charset="0"/>
                <a:cs typeface="Arial" panose="020B0604020202020204" pitchFamily="34" charset="0"/>
              </a:rPr>
              <a:t> </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562888" y="501268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RETURNS FROM GHANA OF XXX DISPLACED PERSONS </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3" name="Connecteur en angle 2450"/>
          <p:cNvCxnSpPr/>
          <p:nvPr/>
        </p:nvCxnSpPr>
        <p:spPr>
          <a:xfrm rot="5400000" flipH="1" flipV="1">
            <a:off x="3471081" y="3622292"/>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191" name="ZoneTexte 84"/>
          <p:cNvSpPr txBox="1"/>
          <p:nvPr/>
        </p:nvSpPr>
        <p:spPr>
          <a:xfrm>
            <a:off x="483495" y="2971138"/>
            <a:ext cx="2081184"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NEARLY 300 SHELTERS DESTROYED IN GAOUI RETURNEE SITE </a:t>
            </a:r>
            <a:endParaRPr lang="en-US" sz="800" i="1" dirty="0">
              <a:solidFill>
                <a:srgbClr val="026CB6"/>
              </a:solidFill>
              <a:latin typeface="Arial" panose="020B0604020202020204" pitchFamily="34" charset="0"/>
              <a:cs typeface="Arial" panose="020B0604020202020204" pitchFamily="34" charset="0"/>
            </a:endParaRPr>
          </a:p>
        </p:txBody>
      </p:sp>
      <p:grpSp>
        <p:nvGrpSpPr>
          <p:cNvPr id="229" name="Group 228"/>
          <p:cNvGrpSpPr/>
          <p:nvPr/>
        </p:nvGrpSpPr>
        <p:grpSpPr>
          <a:xfrm>
            <a:off x="6842503" y="3926921"/>
            <a:ext cx="225000" cy="326250"/>
            <a:chOff x="5642994" y="1247619"/>
            <a:chExt cx="225000" cy="326250"/>
          </a:xfrm>
        </p:grpSpPr>
        <p:pic>
          <p:nvPicPr>
            <p:cNvPr id="230" name="Image 377"/>
            <p:cNvPicPr>
              <a:picLocks noChangeAspect="1"/>
            </p:cNvPicPr>
            <p:nvPr/>
          </p:nvPicPr>
          <p:blipFill>
            <a:blip r:embed="rId13"/>
            <a:stretch>
              <a:fillRect/>
            </a:stretch>
          </p:blipFill>
          <p:spPr>
            <a:xfrm>
              <a:off x="5642994" y="1247619"/>
              <a:ext cx="225000" cy="326250"/>
            </a:xfrm>
            <a:prstGeom prst="rect">
              <a:avLst/>
            </a:prstGeom>
          </p:spPr>
        </p:pic>
        <p:pic>
          <p:nvPicPr>
            <p:cNvPr id="231" name="Image 23"/>
            <p:cNvPicPr>
              <a:picLocks noChangeAspect="1"/>
            </p:cNvPicPr>
            <p:nvPr/>
          </p:nvPicPr>
          <p:blipFill>
            <a:blip r:embed="rId14"/>
            <a:stretch>
              <a:fillRect/>
            </a:stretch>
          </p:blipFill>
          <p:spPr>
            <a:xfrm>
              <a:off x="5662867" y="1270929"/>
              <a:ext cx="172800" cy="201600"/>
            </a:xfrm>
            <a:prstGeom prst="rect">
              <a:avLst/>
            </a:prstGeom>
          </p:spPr>
        </p:pic>
      </p:grpSp>
      <p:grpSp>
        <p:nvGrpSpPr>
          <p:cNvPr id="4" name="Group 3"/>
          <p:cNvGrpSpPr/>
          <p:nvPr/>
        </p:nvGrpSpPr>
        <p:grpSpPr>
          <a:xfrm>
            <a:off x="6716647" y="3353917"/>
            <a:ext cx="225000" cy="326250"/>
            <a:chOff x="6863459" y="3333599"/>
            <a:chExt cx="225000" cy="326250"/>
          </a:xfrm>
        </p:grpSpPr>
        <p:pic>
          <p:nvPicPr>
            <p:cNvPr id="188" name="Image 371"/>
            <p:cNvPicPr>
              <a:picLocks noChangeAspect="1"/>
            </p:cNvPicPr>
            <p:nvPr/>
          </p:nvPicPr>
          <p:blipFill>
            <a:blip r:embed="rId15"/>
            <a:stretch>
              <a:fillRect/>
            </a:stretch>
          </p:blipFill>
          <p:spPr>
            <a:xfrm>
              <a:off x="6863459" y="3333599"/>
              <a:ext cx="225000" cy="326250"/>
            </a:xfrm>
            <a:prstGeom prst="rect">
              <a:avLst/>
            </a:prstGeom>
          </p:spPr>
        </p:pic>
        <p:pic>
          <p:nvPicPr>
            <p:cNvPr id="189" name="Image 372"/>
            <p:cNvPicPr>
              <a:picLocks noChangeAspect="1"/>
            </p:cNvPicPr>
            <p:nvPr/>
          </p:nvPicPr>
          <p:blipFill>
            <a:blip r:embed="rId16"/>
            <a:stretch>
              <a:fillRect/>
            </a:stretch>
          </p:blipFill>
          <p:spPr>
            <a:xfrm>
              <a:off x="6885778" y="3354235"/>
              <a:ext cx="191250" cy="191250"/>
            </a:xfrm>
            <a:prstGeom prst="rect">
              <a:avLst/>
            </a:prstGeom>
          </p:spPr>
        </p:pic>
      </p:grpSp>
      <p:grpSp>
        <p:nvGrpSpPr>
          <p:cNvPr id="194" name="Group 193"/>
          <p:cNvGrpSpPr/>
          <p:nvPr/>
        </p:nvGrpSpPr>
        <p:grpSpPr>
          <a:xfrm>
            <a:off x="308400" y="885401"/>
            <a:ext cx="225000" cy="326250"/>
            <a:chOff x="6863459" y="3333599"/>
            <a:chExt cx="225000" cy="326250"/>
          </a:xfrm>
        </p:grpSpPr>
        <p:pic>
          <p:nvPicPr>
            <p:cNvPr id="195" name="Image 371"/>
            <p:cNvPicPr>
              <a:picLocks noChangeAspect="1"/>
            </p:cNvPicPr>
            <p:nvPr/>
          </p:nvPicPr>
          <p:blipFill>
            <a:blip r:embed="rId15"/>
            <a:stretch>
              <a:fillRect/>
            </a:stretch>
          </p:blipFill>
          <p:spPr>
            <a:xfrm>
              <a:off x="6863459" y="3333599"/>
              <a:ext cx="225000" cy="326250"/>
            </a:xfrm>
            <a:prstGeom prst="rect">
              <a:avLst/>
            </a:prstGeom>
          </p:spPr>
        </p:pic>
        <p:pic>
          <p:nvPicPr>
            <p:cNvPr id="196" name="Image 372"/>
            <p:cNvPicPr>
              <a:picLocks noChangeAspect="1"/>
            </p:cNvPicPr>
            <p:nvPr/>
          </p:nvPicPr>
          <p:blipFill>
            <a:blip r:embed="rId16"/>
            <a:stretch>
              <a:fillRect/>
            </a:stretch>
          </p:blipFill>
          <p:spPr>
            <a:xfrm>
              <a:off x="6885778" y="3354235"/>
              <a:ext cx="191250" cy="191250"/>
            </a:xfrm>
            <a:prstGeom prst="rect">
              <a:avLst/>
            </a:prstGeom>
          </p:spPr>
        </p:pic>
      </p:grpSp>
      <p:cxnSp>
        <p:nvCxnSpPr>
          <p:cNvPr id="197" name="Connecteur droit 76"/>
          <p:cNvCxnSpPr/>
          <p:nvPr/>
        </p:nvCxnSpPr>
        <p:spPr>
          <a:xfrm flipV="1">
            <a:off x="238134" y="2921369"/>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0" name="Group 9"/>
          <p:cNvGrpSpPr/>
          <p:nvPr/>
        </p:nvGrpSpPr>
        <p:grpSpPr>
          <a:xfrm>
            <a:off x="6382760" y="2850509"/>
            <a:ext cx="216743" cy="335072"/>
            <a:chOff x="6382760" y="2850509"/>
            <a:chExt cx="216743" cy="335072"/>
          </a:xfrm>
        </p:grpSpPr>
        <p:pic>
          <p:nvPicPr>
            <p:cNvPr id="201" name="Image 33"/>
            <p:cNvPicPr>
              <a:picLocks noChangeAspect="1"/>
            </p:cNvPicPr>
            <p:nvPr/>
          </p:nvPicPr>
          <p:blipFill>
            <a:blip r:embed="rId8"/>
            <a:stretch>
              <a:fillRect/>
            </a:stretch>
          </p:blipFill>
          <p:spPr>
            <a:xfrm>
              <a:off x="6382760" y="2850509"/>
              <a:ext cx="216743" cy="335072"/>
            </a:xfrm>
            <a:prstGeom prst="rect">
              <a:avLst/>
            </a:prstGeom>
          </p:spPr>
        </p:pic>
        <p:pic>
          <p:nvPicPr>
            <p:cNvPr id="102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14931" y="2887602"/>
              <a:ext cx="159904" cy="13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3" name="Group 202"/>
          <p:cNvGrpSpPr/>
          <p:nvPr/>
        </p:nvGrpSpPr>
        <p:grpSpPr>
          <a:xfrm>
            <a:off x="276378" y="2976895"/>
            <a:ext cx="216743" cy="335072"/>
            <a:chOff x="6382760" y="2850509"/>
            <a:chExt cx="216743" cy="335072"/>
          </a:xfrm>
        </p:grpSpPr>
        <p:pic>
          <p:nvPicPr>
            <p:cNvPr id="205" name="Image 33"/>
            <p:cNvPicPr>
              <a:picLocks noChangeAspect="1"/>
            </p:cNvPicPr>
            <p:nvPr/>
          </p:nvPicPr>
          <p:blipFill>
            <a:blip r:embed="rId8"/>
            <a:stretch>
              <a:fillRect/>
            </a:stretch>
          </p:blipFill>
          <p:spPr>
            <a:xfrm>
              <a:off x="6382760" y="2850509"/>
              <a:ext cx="216743" cy="335072"/>
            </a:xfrm>
            <a:prstGeom prst="rect">
              <a:avLst/>
            </a:prstGeom>
          </p:spPr>
        </p:pic>
        <p:pic>
          <p:nvPicPr>
            <p:cNvPr id="20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14931" y="2887602"/>
              <a:ext cx="159904" cy="13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2" name="Groupe 16"/>
          <p:cNvGrpSpPr/>
          <p:nvPr/>
        </p:nvGrpSpPr>
        <p:grpSpPr>
          <a:xfrm>
            <a:off x="4043383" y="3600187"/>
            <a:ext cx="225000" cy="326250"/>
            <a:chOff x="375829" y="5179212"/>
            <a:chExt cx="225000" cy="326250"/>
          </a:xfrm>
        </p:grpSpPr>
        <p:pic>
          <p:nvPicPr>
            <p:cNvPr id="213" name="Image 377"/>
            <p:cNvPicPr>
              <a:picLocks noChangeAspect="1"/>
            </p:cNvPicPr>
            <p:nvPr/>
          </p:nvPicPr>
          <p:blipFill>
            <a:blip r:embed="rId13"/>
            <a:stretch>
              <a:fillRect/>
            </a:stretch>
          </p:blipFill>
          <p:spPr>
            <a:xfrm>
              <a:off x="375829" y="5179212"/>
              <a:ext cx="225000" cy="326250"/>
            </a:xfrm>
            <a:prstGeom prst="rect">
              <a:avLst/>
            </a:prstGeom>
          </p:spPr>
        </p:pic>
        <p:pic>
          <p:nvPicPr>
            <p:cNvPr id="239" name="Image 21"/>
            <p:cNvPicPr>
              <a:picLocks noChangeAspect="1"/>
            </p:cNvPicPr>
            <p:nvPr/>
          </p:nvPicPr>
          <p:blipFill>
            <a:blip r:embed="rId3"/>
            <a:stretch>
              <a:fillRect/>
            </a:stretch>
          </p:blipFill>
          <p:spPr>
            <a:xfrm>
              <a:off x="390237" y="5197423"/>
              <a:ext cx="201600" cy="192436"/>
            </a:xfrm>
            <a:prstGeom prst="rect">
              <a:avLst/>
            </a:prstGeom>
          </p:spPr>
        </p:pic>
      </p:grpSp>
      <p:grpSp>
        <p:nvGrpSpPr>
          <p:cNvPr id="240" name="Groupe 16"/>
          <p:cNvGrpSpPr/>
          <p:nvPr/>
        </p:nvGrpSpPr>
        <p:grpSpPr>
          <a:xfrm>
            <a:off x="308549" y="5063597"/>
            <a:ext cx="225000" cy="326250"/>
            <a:chOff x="375829" y="5179212"/>
            <a:chExt cx="225000" cy="326250"/>
          </a:xfrm>
        </p:grpSpPr>
        <p:pic>
          <p:nvPicPr>
            <p:cNvPr id="241" name="Image 377"/>
            <p:cNvPicPr>
              <a:picLocks noChangeAspect="1"/>
            </p:cNvPicPr>
            <p:nvPr/>
          </p:nvPicPr>
          <p:blipFill>
            <a:blip r:embed="rId13"/>
            <a:stretch>
              <a:fillRect/>
            </a:stretch>
          </p:blipFill>
          <p:spPr>
            <a:xfrm>
              <a:off x="375829" y="5179212"/>
              <a:ext cx="225000" cy="326250"/>
            </a:xfrm>
            <a:prstGeom prst="rect">
              <a:avLst/>
            </a:prstGeom>
          </p:spPr>
        </p:pic>
        <p:pic>
          <p:nvPicPr>
            <p:cNvPr id="242" name="Image 21"/>
            <p:cNvPicPr>
              <a:picLocks noChangeAspect="1"/>
            </p:cNvPicPr>
            <p:nvPr/>
          </p:nvPicPr>
          <p:blipFill>
            <a:blip r:embed="rId3"/>
            <a:stretch>
              <a:fillRect/>
            </a:stretch>
          </p:blipFill>
          <p:spPr>
            <a:xfrm>
              <a:off x="390237" y="5197423"/>
              <a:ext cx="201600" cy="192436"/>
            </a:xfrm>
            <a:prstGeom prst="rect">
              <a:avLst/>
            </a:prstGeom>
          </p:spPr>
        </p:pic>
      </p:grpSp>
      <p:grpSp>
        <p:nvGrpSpPr>
          <p:cNvPr id="243" name="Group 242"/>
          <p:cNvGrpSpPr/>
          <p:nvPr/>
        </p:nvGrpSpPr>
        <p:grpSpPr>
          <a:xfrm>
            <a:off x="8497215" y="898100"/>
            <a:ext cx="225000" cy="326250"/>
            <a:chOff x="5642994" y="1247619"/>
            <a:chExt cx="225000" cy="326250"/>
          </a:xfrm>
        </p:grpSpPr>
        <p:pic>
          <p:nvPicPr>
            <p:cNvPr id="244" name="Image 377"/>
            <p:cNvPicPr>
              <a:picLocks noChangeAspect="1"/>
            </p:cNvPicPr>
            <p:nvPr/>
          </p:nvPicPr>
          <p:blipFill>
            <a:blip r:embed="rId13"/>
            <a:stretch>
              <a:fillRect/>
            </a:stretch>
          </p:blipFill>
          <p:spPr>
            <a:xfrm>
              <a:off x="5642994" y="1247619"/>
              <a:ext cx="225000" cy="326250"/>
            </a:xfrm>
            <a:prstGeom prst="rect">
              <a:avLst/>
            </a:prstGeom>
          </p:spPr>
        </p:pic>
        <p:pic>
          <p:nvPicPr>
            <p:cNvPr id="245" name="Image 23"/>
            <p:cNvPicPr>
              <a:picLocks noChangeAspect="1"/>
            </p:cNvPicPr>
            <p:nvPr/>
          </p:nvPicPr>
          <p:blipFill>
            <a:blip r:embed="rId14"/>
            <a:stretch>
              <a:fillRect/>
            </a:stretch>
          </p:blipFill>
          <p:spPr>
            <a:xfrm>
              <a:off x="5662867" y="1270929"/>
              <a:ext cx="172800" cy="201600"/>
            </a:xfrm>
            <a:prstGeom prst="rect">
              <a:avLst/>
            </a:prstGeom>
          </p:spPr>
        </p:pic>
      </p:grpSp>
      <p:grpSp>
        <p:nvGrpSpPr>
          <p:cNvPr id="20" name="Group 19"/>
          <p:cNvGrpSpPr/>
          <p:nvPr/>
        </p:nvGrpSpPr>
        <p:grpSpPr>
          <a:xfrm>
            <a:off x="8439294" y="2672963"/>
            <a:ext cx="247397" cy="340420"/>
            <a:chOff x="8496444" y="2701538"/>
            <a:chExt cx="247397" cy="340420"/>
          </a:xfrm>
        </p:grpSpPr>
        <p:pic>
          <p:nvPicPr>
            <p:cNvPr id="248" name="Image 377"/>
            <p:cNvPicPr>
              <a:picLocks noChangeAspect="1"/>
            </p:cNvPicPr>
            <p:nvPr/>
          </p:nvPicPr>
          <p:blipFill>
            <a:blip r:embed="rId13"/>
            <a:stretch>
              <a:fillRect/>
            </a:stretch>
          </p:blipFill>
          <p:spPr>
            <a:xfrm>
              <a:off x="8518841" y="2715708"/>
              <a:ext cx="225000" cy="326250"/>
            </a:xfrm>
            <a:prstGeom prst="rect">
              <a:avLst/>
            </a:prstGeom>
          </p:spPr>
        </p:pic>
        <p:pic>
          <p:nvPicPr>
            <p:cNvPr id="250" name="Image 19"/>
            <p:cNvPicPr>
              <a:picLocks noChangeAspect="1"/>
            </p:cNvPicPr>
            <p:nvPr/>
          </p:nvPicPr>
          <p:blipFill>
            <a:blip r:embed="rId18"/>
            <a:stretch>
              <a:fillRect/>
            </a:stretch>
          </p:blipFill>
          <p:spPr>
            <a:xfrm>
              <a:off x="8496444" y="2701538"/>
              <a:ext cx="236250" cy="236250"/>
            </a:xfrm>
            <a:prstGeom prst="rect">
              <a:avLst/>
            </a:prstGeom>
          </p:spPr>
        </p:pic>
      </p:grpSp>
      <p:grpSp>
        <p:nvGrpSpPr>
          <p:cNvPr id="251" name="Group 250"/>
          <p:cNvGrpSpPr/>
          <p:nvPr/>
        </p:nvGrpSpPr>
        <p:grpSpPr>
          <a:xfrm>
            <a:off x="5183966" y="2968134"/>
            <a:ext cx="247397" cy="340420"/>
            <a:chOff x="8496444" y="2701538"/>
            <a:chExt cx="247397" cy="340420"/>
          </a:xfrm>
        </p:grpSpPr>
        <p:pic>
          <p:nvPicPr>
            <p:cNvPr id="252" name="Image 377"/>
            <p:cNvPicPr>
              <a:picLocks noChangeAspect="1"/>
            </p:cNvPicPr>
            <p:nvPr/>
          </p:nvPicPr>
          <p:blipFill>
            <a:blip r:embed="rId13"/>
            <a:stretch>
              <a:fillRect/>
            </a:stretch>
          </p:blipFill>
          <p:spPr>
            <a:xfrm>
              <a:off x="8518841" y="2715708"/>
              <a:ext cx="225000" cy="326250"/>
            </a:xfrm>
            <a:prstGeom prst="rect">
              <a:avLst/>
            </a:prstGeom>
          </p:spPr>
        </p:pic>
        <p:pic>
          <p:nvPicPr>
            <p:cNvPr id="253" name="Image 19"/>
            <p:cNvPicPr>
              <a:picLocks noChangeAspect="1"/>
            </p:cNvPicPr>
            <p:nvPr/>
          </p:nvPicPr>
          <p:blipFill>
            <a:blip r:embed="rId18"/>
            <a:stretch>
              <a:fillRect/>
            </a:stretch>
          </p:blipFill>
          <p:spPr>
            <a:xfrm>
              <a:off x="8496444" y="2701538"/>
              <a:ext cx="236250" cy="23625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1372</TotalTime>
  <Words>541</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(10 - 16 May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131</cp:revision>
  <cp:lastPrinted>2016-05-18T14:52:21Z</cp:lastPrinted>
  <dcterms:created xsi:type="dcterms:W3CDTF">2015-12-15T11:10:25Z</dcterms:created>
  <dcterms:modified xsi:type="dcterms:W3CDTF">2016-05-18T15:18:16Z</dcterms:modified>
</cp:coreProperties>
</file>