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89" d="100"/>
          <a:sy n="89" d="100"/>
        </p:scale>
        <p:origin x="66" y="-35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18-Oct-16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18-Oct-16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18-Oct-16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18-Oct-16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18-Oct-16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18-Oct-16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18-Oct-16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18-Oct-16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18-Oct-16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(11 - 17 October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18 Oct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1000" dirty="0" smtClean="0">
              <a:latin typeface="Arial"/>
            </a:endParaRPr>
          </a:p>
          <a:p>
            <a:endParaRPr lang="en-GB" sz="1000" dirty="0">
              <a:latin typeface="Arial"/>
            </a:endParaRPr>
          </a:p>
          <a:p>
            <a:endParaRPr lang="en-GB" sz="800" dirty="0" smtClean="0"/>
          </a:p>
          <a:p>
            <a:r>
              <a:rPr lang="en-GB" sz="800" dirty="0">
                <a:latin typeface="Arial"/>
              </a:rPr>
              <a:t>A recent wave of violent attacks, as well as robberies against humanitarian organizations, and civilians has heightened concerns over worsening insecurity. In the most recent attack on 15 October, 11 people were killed and 10 others wounded in a shoot-out at a camp for the displaced in </a:t>
            </a:r>
            <a:r>
              <a:rPr lang="en-GB" sz="800" dirty="0" err="1">
                <a:latin typeface="Arial"/>
              </a:rPr>
              <a:t>Ngakobo</a:t>
            </a:r>
            <a:r>
              <a:rPr lang="en-GB" sz="800" dirty="0">
                <a:latin typeface="Arial"/>
              </a:rPr>
              <a:t> in the central </a:t>
            </a:r>
            <a:r>
              <a:rPr lang="en-GB" sz="800" dirty="0" err="1">
                <a:latin typeface="Arial"/>
              </a:rPr>
              <a:t>Ouaka</a:t>
            </a:r>
            <a:r>
              <a:rPr lang="en-GB" sz="800" dirty="0">
                <a:latin typeface="Arial"/>
              </a:rPr>
              <a:t> prefecture. The UN peacekeeping force MINUSCA has intensified patrols around the camp. Three days earlier, armed assailants robbed civilians and the premises of several aid groups in the northern </a:t>
            </a:r>
            <a:r>
              <a:rPr lang="en-GB" sz="800" dirty="0" err="1">
                <a:latin typeface="Arial"/>
              </a:rPr>
              <a:t>Kaga</a:t>
            </a:r>
            <a:r>
              <a:rPr lang="en-GB" sz="800" dirty="0">
                <a:latin typeface="Arial"/>
              </a:rPr>
              <a:t> </a:t>
            </a:r>
            <a:r>
              <a:rPr lang="en-GB" sz="800" dirty="0" err="1">
                <a:latin typeface="Arial"/>
              </a:rPr>
              <a:t>Bandoro</a:t>
            </a:r>
            <a:r>
              <a:rPr lang="en-GB" sz="800" dirty="0">
                <a:latin typeface="Arial"/>
              </a:rPr>
              <a:t> area which has witnessed a rise in attacks in recent weeks. The attackers also ransacked and torched the homes of aid workers, government representatives and the local parish. Several shelters for the internally displaced were set ablaze, and thousands of displaced have sought refuge around the MINUSCA base. MINUSCA, the UN humanitarian coordinator and the Minister of Social Affairs and National Reconciliation have strongly denounced the violence and urged for calm. </a:t>
            </a:r>
          </a:p>
          <a:p>
            <a:endParaRPr lang="en-GB" sz="800" dirty="0" smtClean="0">
              <a:latin typeface="Arial"/>
            </a:endParaRPr>
          </a:p>
          <a:p>
            <a:pPr lvl="0"/>
            <a:r>
              <a:rPr lang="en-GB" sz="1000" dirty="0" smtClean="0">
                <a:latin typeface="Arial"/>
              </a:rPr>
              <a:t>CHAD</a:t>
            </a:r>
            <a:endParaRPr lang="en-GB" sz="1000" dirty="0">
              <a:latin typeface="Arial"/>
            </a:endParaRPr>
          </a:p>
          <a:p>
            <a:endParaRPr lang="en-US" sz="800" dirty="0" smtClean="0">
              <a:latin typeface="Arial"/>
            </a:endParaRPr>
          </a:p>
          <a:p>
            <a:endParaRPr lang="en-US" sz="800" dirty="0">
              <a:latin typeface="Arial"/>
            </a:endParaRPr>
          </a:p>
          <a:p>
            <a:endParaRPr lang="en-US" sz="800" dirty="0" smtClean="0">
              <a:latin typeface="Arial"/>
            </a:endParaRPr>
          </a:p>
          <a:p>
            <a:endParaRPr lang="en-US" sz="800" dirty="0" smtClean="0">
              <a:latin typeface="Arial"/>
            </a:endParaRPr>
          </a:p>
          <a:p>
            <a:r>
              <a:rPr lang="en-US" sz="800" dirty="0">
                <a:latin typeface="Arial"/>
              </a:rPr>
              <a:t>The economic burden associated with under-nutrition costs Chad more than </a:t>
            </a:r>
            <a:r>
              <a:rPr lang="en-US" sz="800" dirty="0" smtClean="0">
                <a:latin typeface="Arial"/>
              </a:rPr>
              <a:t>US$ 1.2 </a:t>
            </a:r>
            <a:r>
              <a:rPr lang="en-US" sz="800" dirty="0">
                <a:latin typeface="Arial"/>
              </a:rPr>
              <a:t>billion every year, or 9.5 per cent of the GDP, according to a study by </a:t>
            </a:r>
            <a:r>
              <a:rPr lang="en-US" sz="800" dirty="0" smtClean="0">
                <a:latin typeface="Arial"/>
              </a:rPr>
              <a:t>Cost </a:t>
            </a:r>
            <a:r>
              <a:rPr lang="en-US" sz="800" dirty="0">
                <a:latin typeface="Arial"/>
              </a:rPr>
              <a:t>of Hunger in </a:t>
            </a:r>
            <a:r>
              <a:rPr lang="en-US" sz="800" dirty="0" smtClean="0">
                <a:latin typeface="Arial"/>
              </a:rPr>
              <a:t>Africa, an African Union-led project. </a:t>
            </a:r>
            <a:r>
              <a:rPr lang="en-US" sz="800" dirty="0">
                <a:latin typeface="Arial"/>
              </a:rPr>
              <a:t>While decreasing over the past decade, the level of stunting in Chad still affects almost 40 per cent of under 5 children. In the last five years, more than 183,000 children in Chad died from causes directly related to under-nutrition - 43 per cent of all child deaths. Those who survive show lower educational achievements and lower productivity. </a:t>
            </a:r>
            <a:r>
              <a:rPr lang="en-US" sz="800" dirty="0" smtClean="0">
                <a:latin typeface="Arial"/>
              </a:rPr>
              <a:t> </a:t>
            </a:r>
            <a:endParaRPr lang="en-GB" sz="1000" dirty="0">
              <a:solidFill>
                <a:prstClr val="black"/>
              </a:solidFill>
              <a:latin typeface="Arial"/>
            </a:endParaRPr>
          </a:p>
        </p:txBody>
      </p:sp>
      <p:cxnSp>
        <p:nvCxnSpPr>
          <p:cNvPr id="77" name="Connecteur droit 76"/>
          <p:cNvCxnSpPr/>
          <p:nvPr/>
        </p:nvCxnSpPr>
        <p:spPr>
          <a:xfrm flipV="1">
            <a:off x="206734" y="448445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WAVE OF ATTACKS WORSENS INSECURITY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6042"/>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7934"/>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57308" y="4513564"/>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CHILD UNDER-NUTRITION HURTING ECONOMY</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fr-FR" sz="1000" dirty="0" smtClean="0">
                <a:latin typeface="Arial"/>
              </a:rPr>
              <a:t>MALI</a:t>
            </a:r>
          </a:p>
          <a:p>
            <a:endParaRPr lang="fr-FR"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US" sz="800" dirty="0" smtClean="0">
                <a:latin typeface="Arial"/>
              </a:rPr>
              <a:t>At </a:t>
            </a:r>
            <a:r>
              <a:rPr lang="en-US" sz="800" dirty="0">
                <a:latin typeface="Arial"/>
              </a:rPr>
              <a:t>least 115 out of 665 schools in the central Mopti region have not re-opened in the current academic year owing to insecurity. Some 13,000 children are affected. </a:t>
            </a:r>
            <a:r>
              <a:rPr lang="en-US" sz="800" dirty="0" err="1">
                <a:latin typeface="Arial"/>
              </a:rPr>
              <a:t>Ténenkou</a:t>
            </a:r>
            <a:r>
              <a:rPr lang="en-US" sz="800" dirty="0">
                <a:latin typeface="Arial"/>
              </a:rPr>
              <a:t> is the worst affected of four districts in Mopti, with 80 per cent of its 74 schools closed.  School directors have been threatened and some education advisors killed for their efforts in re-opening schools for the new academic year. As a result, some teachers have fled to more secure areas in their districts. </a:t>
            </a:r>
            <a:r>
              <a:rPr lang="en-US" sz="800" dirty="0" smtClean="0">
                <a:latin typeface="Arial"/>
              </a:rPr>
              <a:t> </a:t>
            </a:r>
            <a:endParaRPr lang="en-US" sz="800" dirty="0">
              <a:latin typeface="Arial"/>
            </a:endParaRPr>
          </a:p>
          <a:p>
            <a:endParaRPr lang="en-US" sz="800" dirty="0">
              <a:latin typeface="Arial"/>
            </a:endParaRPr>
          </a:p>
          <a:p>
            <a:r>
              <a:rPr lang="en-US" sz="1000" dirty="0" smtClean="0">
                <a:latin typeface="Arial"/>
              </a:rPr>
              <a:t>NIGER</a:t>
            </a:r>
          </a:p>
          <a:p>
            <a:endParaRPr lang="en-US" sz="1000" dirty="0">
              <a:latin typeface="Arial"/>
            </a:endParaRPr>
          </a:p>
          <a:p>
            <a:endParaRPr lang="en-US" sz="1000" dirty="0">
              <a:latin typeface="Arial"/>
            </a:endParaRPr>
          </a:p>
          <a:p>
            <a:endParaRPr lang="en-US" sz="800" dirty="0" smtClean="0">
              <a:latin typeface="Arial"/>
            </a:endParaRPr>
          </a:p>
          <a:p>
            <a:r>
              <a:rPr lang="en-US" sz="800" dirty="0">
                <a:latin typeface="Arial"/>
              </a:rPr>
              <a:t>On 14 October, a US citizen working with Youth With A Mission NGO was kidnapped by armed men in </a:t>
            </a:r>
            <a:r>
              <a:rPr lang="en-US" sz="800" dirty="0" err="1">
                <a:latin typeface="Arial"/>
              </a:rPr>
              <a:t>Abalak</a:t>
            </a:r>
            <a:r>
              <a:rPr lang="en-US" sz="800" dirty="0">
                <a:latin typeface="Arial"/>
              </a:rPr>
              <a:t> area in the western </a:t>
            </a:r>
            <a:r>
              <a:rPr lang="en-US" sz="800" dirty="0" err="1">
                <a:latin typeface="Arial"/>
              </a:rPr>
              <a:t>Tahoua</a:t>
            </a:r>
            <a:r>
              <a:rPr lang="en-US" sz="800" dirty="0">
                <a:latin typeface="Arial"/>
              </a:rPr>
              <a:t> region. </a:t>
            </a:r>
            <a:r>
              <a:rPr lang="en-US" sz="800" dirty="0" err="1">
                <a:latin typeface="Arial"/>
              </a:rPr>
              <a:t>Abalak</a:t>
            </a:r>
            <a:r>
              <a:rPr lang="en-US" sz="800" dirty="0">
                <a:latin typeface="Arial"/>
              </a:rPr>
              <a:t> is around 250 km from the Malian border. The aid worker had been living in the region since 1992. It is the first such abduction in the area. No one has so far claimed responsibility. The kidnapping occurred in the same region where gunmen last week attacked a site hosting Malian refugees and killed 22 soldiers. There are two refugee sites in the region hosting 22,228 people</a:t>
            </a:r>
            <a:r>
              <a:rPr lang="en-US" sz="800" dirty="0" smtClean="0">
                <a:latin typeface="Arial"/>
              </a:rPr>
              <a:t>. </a:t>
            </a:r>
            <a:endParaRPr lang="en-US" sz="800" dirty="0">
              <a:latin typeface="Arial"/>
            </a:endParaRPr>
          </a:p>
          <a:p>
            <a:endParaRPr lang="en-US"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8495102" y="53861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INSECURITY HAMPERS EDUCATION IN MOPTI</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34672" y="303154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GUNMEN ABDUCT AMERICAN AID WORKER</a:t>
            </a:r>
            <a:endParaRPr lang="en-US" sz="800" i="1" dirty="0">
              <a:solidFill>
                <a:srgbClr val="026CB6"/>
              </a:solidFill>
              <a:latin typeface="Arial" panose="020B0604020202020204" pitchFamily="34" charset="0"/>
              <a:cs typeface="Arial" panose="020B0604020202020204" pitchFamily="34" charset="0"/>
            </a:endParaRPr>
          </a:p>
        </p:txBody>
      </p:sp>
      <p:grpSp>
        <p:nvGrpSpPr>
          <p:cNvPr id="192" name="Group 191"/>
          <p:cNvGrpSpPr/>
          <p:nvPr/>
        </p:nvGrpSpPr>
        <p:grpSpPr>
          <a:xfrm>
            <a:off x="6608547" y="3368728"/>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9" name="Connecteur droit 90"/>
          <p:cNvCxnSpPr/>
          <p:nvPr/>
        </p:nvCxnSpPr>
        <p:spPr>
          <a:xfrm>
            <a:off x="8412248" y="301218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31" name="Group 230"/>
          <p:cNvGrpSpPr/>
          <p:nvPr/>
        </p:nvGrpSpPr>
        <p:grpSpPr>
          <a:xfrm>
            <a:off x="8429623" y="917171"/>
            <a:ext cx="225000" cy="328204"/>
            <a:chOff x="4499508" y="1144203"/>
            <a:chExt cx="225000" cy="328204"/>
          </a:xfrm>
        </p:grpSpPr>
        <p:pic>
          <p:nvPicPr>
            <p:cNvPr id="239" name="Image 377"/>
            <p:cNvPicPr>
              <a:picLocks noChangeAspect="1"/>
            </p:cNvPicPr>
            <p:nvPr/>
          </p:nvPicPr>
          <p:blipFill>
            <a:blip r:embed="rId13"/>
            <a:stretch>
              <a:fillRect/>
            </a:stretch>
          </p:blipFill>
          <p:spPr>
            <a:xfrm>
              <a:off x="4499508" y="1146157"/>
              <a:ext cx="225000" cy="326250"/>
            </a:xfrm>
            <a:prstGeom prst="rect">
              <a:avLst/>
            </a:prstGeom>
          </p:spPr>
        </p:pic>
        <p:pic>
          <p:nvPicPr>
            <p:cNvPr id="24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88" name="Group 187"/>
          <p:cNvGrpSpPr/>
          <p:nvPr/>
        </p:nvGrpSpPr>
        <p:grpSpPr>
          <a:xfrm>
            <a:off x="229712" y="909823"/>
            <a:ext cx="225000" cy="328204"/>
            <a:chOff x="4499508" y="1144203"/>
            <a:chExt cx="225000" cy="328204"/>
          </a:xfrm>
        </p:grpSpPr>
        <p:pic>
          <p:nvPicPr>
            <p:cNvPr id="189" name="Image 377"/>
            <p:cNvPicPr>
              <a:picLocks noChangeAspect="1"/>
            </p:cNvPicPr>
            <p:nvPr/>
          </p:nvPicPr>
          <p:blipFill>
            <a:blip r:embed="rId13"/>
            <a:stretch>
              <a:fillRect/>
            </a:stretch>
          </p:blipFill>
          <p:spPr>
            <a:xfrm>
              <a:off x="4499508" y="1146157"/>
              <a:ext cx="225000" cy="326250"/>
            </a:xfrm>
            <a:prstGeom prst="rect">
              <a:avLst/>
            </a:prstGeom>
          </p:spPr>
        </p:pic>
        <p:pic>
          <p:nvPicPr>
            <p:cNvPr id="19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01" name="Group 200"/>
          <p:cNvGrpSpPr/>
          <p:nvPr/>
        </p:nvGrpSpPr>
        <p:grpSpPr>
          <a:xfrm>
            <a:off x="220187" y="4511625"/>
            <a:ext cx="228747" cy="360304"/>
            <a:chOff x="4974690" y="1291231"/>
            <a:chExt cx="228747" cy="360304"/>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4978437" y="1325285"/>
              <a:ext cx="225000" cy="326250"/>
            </a:xfrm>
            <a:prstGeom prst="rect">
              <a:avLst/>
            </a:prstGeom>
          </p:spPr>
        </p:pic>
        <p:pic>
          <p:nvPicPr>
            <p:cNvPr id="203" name="Image 16"/>
            <p:cNvPicPr>
              <a:picLocks noChangeAspect="1"/>
            </p:cNvPicPr>
            <p:nvPr/>
          </p:nvPicPr>
          <p:blipFill>
            <a:blip r:embed="rId15"/>
            <a:stretch>
              <a:fillRect/>
            </a:stretch>
          </p:blipFill>
          <p:spPr>
            <a:xfrm>
              <a:off x="4974690" y="1291231"/>
              <a:ext cx="208800" cy="208800"/>
            </a:xfrm>
            <a:prstGeom prst="rect">
              <a:avLst/>
            </a:prstGeom>
          </p:spPr>
        </p:pic>
      </p:grpSp>
      <p:grpSp>
        <p:nvGrpSpPr>
          <p:cNvPr id="212" name="Group 211"/>
          <p:cNvGrpSpPr/>
          <p:nvPr/>
        </p:nvGrpSpPr>
        <p:grpSpPr>
          <a:xfrm>
            <a:off x="6370756" y="2286730"/>
            <a:ext cx="228747" cy="360304"/>
            <a:chOff x="4974690" y="1291231"/>
            <a:chExt cx="228747" cy="360304"/>
          </a:xfrm>
        </p:grpSpPr>
        <p:pic>
          <p:nvPicPr>
            <p:cNvPr id="213" name="Image 2226"/>
            <p:cNvPicPr>
              <a:picLocks noChangeAspect="1"/>
            </p:cNvPicPr>
            <p:nvPr/>
          </p:nvPicPr>
          <p:blipFill>
            <a:blip r:embed="rId13">
              <a:duotone>
                <a:prstClr val="black"/>
                <a:schemeClr val="tx2">
                  <a:tint val="45000"/>
                  <a:satMod val="400000"/>
                </a:schemeClr>
              </a:duotone>
            </a:blip>
            <a:stretch>
              <a:fillRect/>
            </a:stretch>
          </p:blipFill>
          <p:spPr>
            <a:xfrm>
              <a:off x="4978437" y="1325285"/>
              <a:ext cx="225000" cy="326250"/>
            </a:xfrm>
            <a:prstGeom prst="rect">
              <a:avLst/>
            </a:prstGeom>
          </p:spPr>
        </p:pic>
        <p:pic>
          <p:nvPicPr>
            <p:cNvPr id="214" name="Image 16"/>
            <p:cNvPicPr>
              <a:picLocks noChangeAspect="1"/>
            </p:cNvPicPr>
            <p:nvPr/>
          </p:nvPicPr>
          <p:blipFill>
            <a:blip r:embed="rId15"/>
            <a:stretch>
              <a:fillRect/>
            </a:stretch>
          </p:blipFill>
          <p:spPr>
            <a:xfrm>
              <a:off x="4974690" y="1291231"/>
              <a:ext cx="208800" cy="208800"/>
            </a:xfrm>
            <a:prstGeom prst="rect">
              <a:avLst/>
            </a:prstGeom>
          </p:spPr>
        </p:pic>
      </p:grpSp>
      <p:grpSp>
        <p:nvGrpSpPr>
          <p:cNvPr id="225" name="Group 224"/>
          <p:cNvGrpSpPr/>
          <p:nvPr/>
        </p:nvGrpSpPr>
        <p:grpSpPr>
          <a:xfrm>
            <a:off x="5750100" y="2109953"/>
            <a:ext cx="225000" cy="326250"/>
            <a:chOff x="260782" y="4280588"/>
            <a:chExt cx="225000" cy="326250"/>
          </a:xfrm>
        </p:grpSpPr>
        <p:pic>
          <p:nvPicPr>
            <p:cNvPr id="226" name="Image 377"/>
            <p:cNvPicPr>
              <a:picLocks noChangeAspect="1"/>
            </p:cNvPicPr>
            <p:nvPr/>
          </p:nvPicPr>
          <p:blipFill>
            <a:blip r:embed="rId13"/>
            <a:stretch>
              <a:fillRect/>
            </a:stretch>
          </p:blipFill>
          <p:spPr>
            <a:xfrm>
              <a:off x="260782" y="4280588"/>
              <a:ext cx="225000" cy="326250"/>
            </a:xfrm>
            <a:prstGeom prst="rect">
              <a:avLst/>
            </a:prstGeom>
          </p:spPr>
        </p:pic>
        <p:pic>
          <p:nvPicPr>
            <p:cNvPr id="227" name="Image 23"/>
            <p:cNvPicPr>
              <a:picLocks noChangeAspect="1"/>
            </p:cNvPicPr>
            <p:nvPr/>
          </p:nvPicPr>
          <p:blipFill>
            <a:blip r:embed="rId16"/>
            <a:stretch>
              <a:fillRect/>
            </a:stretch>
          </p:blipFill>
          <p:spPr>
            <a:xfrm>
              <a:off x="280655" y="4303898"/>
              <a:ext cx="172800" cy="201600"/>
            </a:xfrm>
            <a:prstGeom prst="rect">
              <a:avLst/>
            </a:prstGeom>
          </p:spPr>
        </p:pic>
      </p:grpSp>
      <p:grpSp>
        <p:nvGrpSpPr>
          <p:cNvPr id="228" name="Group 227"/>
          <p:cNvGrpSpPr/>
          <p:nvPr/>
        </p:nvGrpSpPr>
        <p:grpSpPr>
          <a:xfrm>
            <a:off x="8429623" y="3085728"/>
            <a:ext cx="225000" cy="326250"/>
            <a:chOff x="260782" y="4280588"/>
            <a:chExt cx="225000" cy="326250"/>
          </a:xfrm>
        </p:grpSpPr>
        <p:pic>
          <p:nvPicPr>
            <p:cNvPr id="229" name="Image 377"/>
            <p:cNvPicPr>
              <a:picLocks noChangeAspect="1"/>
            </p:cNvPicPr>
            <p:nvPr/>
          </p:nvPicPr>
          <p:blipFill>
            <a:blip r:embed="rId13"/>
            <a:stretch>
              <a:fillRect/>
            </a:stretch>
          </p:blipFill>
          <p:spPr>
            <a:xfrm>
              <a:off x="260782" y="4280588"/>
              <a:ext cx="225000" cy="326250"/>
            </a:xfrm>
            <a:prstGeom prst="rect">
              <a:avLst/>
            </a:prstGeom>
          </p:spPr>
        </p:pic>
        <p:pic>
          <p:nvPicPr>
            <p:cNvPr id="230" name="Image 23"/>
            <p:cNvPicPr>
              <a:picLocks noChangeAspect="1"/>
            </p:cNvPicPr>
            <p:nvPr/>
          </p:nvPicPr>
          <p:blipFill>
            <a:blip r:embed="rId16"/>
            <a:stretch>
              <a:fillRect/>
            </a:stretch>
          </p:blipFill>
          <p:spPr>
            <a:xfrm>
              <a:off x="280655" y="4303898"/>
              <a:ext cx="172800" cy="201600"/>
            </a:xfrm>
            <a:prstGeom prst="rect">
              <a:avLst/>
            </a:prstGeom>
          </p:spPr>
        </p:pic>
      </p:grpSp>
      <p:grpSp>
        <p:nvGrpSpPr>
          <p:cNvPr id="242" name="Group 241"/>
          <p:cNvGrpSpPr/>
          <p:nvPr/>
        </p:nvGrpSpPr>
        <p:grpSpPr>
          <a:xfrm>
            <a:off x="4198897" y="2115694"/>
            <a:ext cx="225000" cy="328204"/>
            <a:chOff x="4499508" y="1144203"/>
            <a:chExt cx="225000" cy="328204"/>
          </a:xfrm>
        </p:grpSpPr>
        <p:pic>
          <p:nvPicPr>
            <p:cNvPr id="243" name="Image 377"/>
            <p:cNvPicPr>
              <a:picLocks noChangeAspect="1"/>
            </p:cNvPicPr>
            <p:nvPr/>
          </p:nvPicPr>
          <p:blipFill>
            <a:blip r:embed="rId13"/>
            <a:stretch>
              <a:fillRect/>
            </a:stretch>
          </p:blipFill>
          <p:spPr>
            <a:xfrm>
              <a:off x="4499508" y="1146157"/>
              <a:ext cx="225000" cy="326250"/>
            </a:xfrm>
            <a:prstGeom prst="rect">
              <a:avLst/>
            </a:prstGeom>
          </p:spPr>
        </p:pic>
        <p:pic>
          <p:nvPicPr>
            <p:cNvPr id="244" name="Image 19"/>
            <p:cNvPicPr>
              <a:picLocks noChangeAspect="1"/>
            </p:cNvPicPr>
            <p:nvPr/>
          </p:nvPicPr>
          <p:blipFill>
            <a:blip r:embed="rId14"/>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6106</TotalTime>
  <Words>596</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(11 - 17 October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328</cp:revision>
  <cp:lastPrinted>2016-10-18T13:52:48Z</cp:lastPrinted>
  <dcterms:created xsi:type="dcterms:W3CDTF">2015-12-15T11:10:25Z</dcterms:created>
  <dcterms:modified xsi:type="dcterms:W3CDTF">2016-10-18T16:36:41Z</dcterms:modified>
</cp:coreProperties>
</file>