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276" y="-118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19-Jul-16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19-Jul-16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19-Jul-16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19-Jul-16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19-Jul-16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19-Jul-16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19-Jul-16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19-Jul-16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19-Jul-16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19-Jul-16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(12 - 18 July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19 July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CAMEROON</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a:p>
          <a:p>
            <a:pPr>
              <a:spcBef>
                <a:spcPts val="600"/>
              </a:spcBef>
            </a:pPr>
            <a:r>
              <a:rPr lang="en-US" sz="800" dirty="0">
                <a:latin typeface="Arial"/>
              </a:rPr>
              <a:t>FAO has urged Western and Central African governments to maintain vigilance following the recent avian influenza outbreak in Cameroon. FAO is working closely with the WHO and the World </a:t>
            </a:r>
            <a:r>
              <a:rPr lang="en-US" sz="800" dirty="0" err="1">
                <a:latin typeface="Arial"/>
              </a:rPr>
              <a:t>Organisation</a:t>
            </a:r>
            <a:r>
              <a:rPr lang="en-US" sz="800" dirty="0">
                <a:latin typeface="Arial"/>
              </a:rPr>
              <a:t> for Animal Health to offer assistance such as risk assessments, contingency planning, technical advice and laboratory material. The recent outbreak in Cameroon has brought the number of countries that have battled bird flu in West and Central Africa to six, with Burkina Faso, Côte d’Ivoire, Ghana, Niger and Nigeria having reported cases previously</a:t>
            </a:r>
            <a:r>
              <a:rPr lang="en-US" sz="800" dirty="0" smtClean="0">
                <a:latin typeface="Arial"/>
              </a:rPr>
              <a:t>.</a:t>
            </a:r>
          </a:p>
          <a:p>
            <a:endParaRPr lang="en-US" sz="800" dirty="0" smtClean="0">
              <a:latin typeface="Arial"/>
            </a:endParaRPr>
          </a:p>
          <a:p>
            <a:pPr lvl="0"/>
            <a:r>
              <a:rPr lang="en-GB" sz="1000" dirty="0" smtClean="0">
                <a:latin typeface="Arial"/>
              </a:rPr>
              <a:t>CHAD</a:t>
            </a:r>
          </a:p>
          <a:p>
            <a:pPr lvl="0"/>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pPr>
              <a:spcBef>
                <a:spcPts val="600"/>
              </a:spcBef>
            </a:pPr>
            <a:r>
              <a:rPr lang="en-US" sz="800" dirty="0">
                <a:latin typeface="Arial"/>
              </a:rPr>
              <a:t>The relocation of more than 6,000 </a:t>
            </a:r>
            <a:r>
              <a:rPr lang="en-US" sz="800" dirty="0" smtClean="0">
                <a:latin typeface="Arial"/>
              </a:rPr>
              <a:t>Central </a:t>
            </a:r>
            <a:r>
              <a:rPr lang="en-US" sz="800" dirty="0" smtClean="0">
                <a:latin typeface="Arial"/>
              </a:rPr>
              <a:t>African </a:t>
            </a:r>
            <a:r>
              <a:rPr lang="en-US" sz="800" dirty="0" smtClean="0">
                <a:latin typeface="Arial"/>
              </a:rPr>
              <a:t>refugees </a:t>
            </a:r>
            <a:r>
              <a:rPr lang="en-US" sz="800" dirty="0">
                <a:latin typeface="Arial"/>
              </a:rPr>
              <a:t>in southern Chad begun on 15 July. They are being moved inland from the border areas where they settled after fleeing violence back home in early June. More than 700 refugees had by 16 July voluntarily registered to be part of the first wave of relocation. Authorities have guaranteed access to arable land to sustain livelihoods and food security as WFP food distributions are unlikely to continue due to lack of funding</a:t>
            </a:r>
            <a:r>
              <a:rPr lang="en-US" sz="800" dirty="0" smtClean="0">
                <a:latin typeface="Arial"/>
              </a:rPr>
              <a:t>.</a:t>
            </a:r>
            <a:endParaRPr lang="en-GB" sz="800" dirty="0" smtClean="0">
              <a:latin typeface="Arial"/>
            </a:endParaRPr>
          </a:p>
          <a:p>
            <a:pPr>
              <a:spcBef>
                <a:spcPts val="600"/>
              </a:spcBef>
            </a:pPr>
            <a:r>
              <a:rPr lang="fr-FR" sz="1000" dirty="0" smtClean="0">
                <a:solidFill>
                  <a:prstClr val="black"/>
                </a:solidFill>
                <a:latin typeface="Arial"/>
              </a:rPr>
              <a:t>DR CONGO</a:t>
            </a:r>
          </a:p>
          <a:p>
            <a:pPr>
              <a:spcBef>
                <a:spcPts val="600"/>
              </a:spcBef>
            </a:pPr>
            <a:endParaRPr lang="fr-FR" sz="1000" dirty="0">
              <a:solidFill>
                <a:prstClr val="black"/>
              </a:solidFill>
              <a:latin typeface="Arial"/>
            </a:endParaRPr>
          </a:p>
          <a:p>
            <a:endParaRPr lang="en-US" sz="800" dirty="0">
              <a:latin typeface="Arial"/>
            </a:endParaRPr>
          </a:p>
          <a:p>
            <a:pPr>
              <a:spcBef>
                <a:spcPts val="600"/>
              </a:spcBef>
            </a:pPr>
            <a:r>
              <a:rPr lang="en-US" sz="800" dirty="0">
                <a:latin typeface="Arial"/>
              </a:rPr>
              <a:t>As of 18 July, 359 cases of cholera including 3 fatalities had been reported in </a:t>
            </a:r>
            <a:r>
              <a:rPr lang="en-US" sz="800" dirty="0" err="1">
                <a:latin typeface="Arial"/>
              </a:rPr>
              <a:t>Nyemba</a:t>
            </a:r>
            <a:r>
              <a:rPr lang="en-US" sz="800" dirty="0">
                <a:latin typeface="Arial"/>
              </a:rPr>
              <a:t> and </a:t>
            </a:r>
            <a:r>
              <a:rPr lang="en-US" sz="800" dirty="0" err="1">
                <a:latin typeface="Arial"/>
              </a:rPr>
              <a:t>Kalemie</a:t>
            </a:r>
            <a:r>
              <a:rPr lang="en-US" sz="800" dirty="0">
                <a:latin typeface="Arial"/>
              </a:rPr>
              <a:t> health districts in the eastern Tanganyika province. </a:t>
            </a:r>
            <a:r>
              <a:rPr lang="en-US" sz="800" dirty="0" err="1">
                <a:latin typeface="Arial"/>
              </a:rPr>
              <a:t>Nyemba</a:t>
            </a:r>
            <a:r>
              <a:rPr lang="en-US" sz="800" dirty="0">
                <a:latin typeface="Arial"/>
              </a:rPr>
              <a:t> health district has treated 150 cases with two fatalities. More than 30 chlorination points have been installed. The epidemic is caused partly by the breakdown of a </a:t>
            </a:r>
            <a:r>
              <a:rPr lang="en-US" sz="800" dirty="0" smtClean="0">
                <a:latin typeface="Arial"/>
              </a:rPr>
              <a:t>water pumping </a:t>
            </a:r>
            <a:r>
              <a:rPr lang="en-US" sz="800" dirty="0">
                <a:latin typeface="Arial"/>
              </a:rPr>
              <a:t>station that supplies </a:t>
            </a:r>
            <a:r>
              <a:rPr lang="en-US" sz="800" dirty="0" err="1">
                <a:latin typeface="Arial"/>
              </a:rPr>
              <a:t>Kalemie</a:t>
            </a:r>
            <a:r>
              <a:rPr lang="en-US" sz="800" dirty="0">
                <a:latin typeface="Arial"/>
              </a:rPr>
              <a:t> town.</a:t>
            </a:r>
          </a:p>
        </p:txBody>
      </p:sp>
      <p:cxnSp>
        <p:nvCxnSpPr>
          <p:cNvPr id="77" name="Connecteur droit 76"/>
          <p:cNvCxnSpPr/>
          <p:nvPr/>
        </p:nvCxnSpPr>
        <p:spPr>
          <a:xfrm flipV="1">
            <a:off x="238195" y="3089038"/>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5968" y="830349"/>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608645" y="8522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FAO CALLS FOR VIGILANCE OVER BIRD FLU</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8769"/>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97129" y="2812982"/>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38554"/>
            </a:xfrm>
            <a:prstGeom prst="rect">
              <a:avLst/>
            </a:prstGeom>
            <a:noFill/>
          </p:spPr>
          <p:txBody>
            <a:bodyPr wrap="square" rtlCol="0">
              <a:spAutoFit/>
            </a:bodyPr>
            <a:lstStyle/>
            <a:p>
              <a:pPr algn="ctr"/>
              <a:r>
                <a:rPr lang="fr-FR" sz="800" dirty="0">
                  <a:latin typeface="Bookman Old Style" panose="02050604050505020204" pitchFamily="18" charset="0"/>
                </a:rPr>
                <a:t>SIERRA LEONE</a:t>
              </a:r>
              <a:endParaRPr lang="en-US" sz="800" dirty="0">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a:t>
                </a:r>
                <a:r>
                  <a:rPr lang="fr-FR" sz="700" dirty="0" smtClean="0">
                    <a:solidFill>
                      <a:schemeClr val="bg1">
                        <a:lumMod val="50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400885" y="5225586"/>
            <a:ext cx="173754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CHOLERA ERUPTS IN TANGANYIKA PROVINCE</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608745" y="309337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RELOCATION OF CAR REFUGEES UNDERWAY </a:t>
            </a:r>
            <a:endParaRPr lang="en-US" sz="800" i="1" dirty="0">
              <a:solidFill>
                <a:srgbClr val="026CB6"/>
              </a:solidFill>
              <a:latin typeface="Arial" panose="020B0604020202020204" pitchFamily="34" charset="0"/>
              <a:cs typeface="Arial" panose="020B0604020202020204" pitchFamily="34" charset="0"/>
            </a:endParaRPr>
          </a:p>
        </p:txBody>
      </p:sp>
      <p:sp>
        <p:nvSpPr>
          <p:cNvPr id="9" name="TextBox 52"/>
          <p:cNvSpPr txBox="1"/>
          <p:nvPr/>
        </p:nvSpPr>
        <p:spPr>
          <a:xfrm>
            <a:off x="8468129" y="67782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NIGERIA</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Nearly a quarter of a million children in the north-eastern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State are severely malnourished and face a high risk of death. Of the 244,000 children suffering from severe acute malnutrition, around 49,000, or almost 1 in 5, will die if they receive no treatment, UNICEF said on 19 July, calling for concerted efforts by humanitarian organizations and donors to tackle the crisis. The scale of human suffering inflicted by Boko Haram-related conflict is becoming more apparent as areas previously held by the armed group become accessible</a:t>
            </a:r>
            <a:r>
              <a:rPr lang="en-US" sz="800" dirty="0" smtClean="0">
                <a:latin typeface="Arial" panose="020B0604020202020204" pitchFamily="34" charset="0"/>
                <a:cs typeface="Arial" panose="020B0604020202020204" pitchFamily="34" charset="0"/>
              </a:rPr>
              <a:t>.</a:t>
            </a:r>
          </a:p>
          <a:p>
            <a:endParaRPr lang="en-US" sz="800" dirty="0">
              <a:latin typeface="Arial" panose="020B0604020202020204" pitchFamily="34" charset="0"/>
              <a:cs typeface="Arial" panose="020B0604020202020204" pitchFamily="34" charset="0"/>
            </a:endParaRPr>
          </a:p>
          <a:p>
            <a:r>
              <a:rPr lang="en-US" sz="1000" dirty="0">
                <a:latin typeface="Arial"/>
              </a:rPr>
              <a:t>SIERRA LEONE</a:t>
            </a:r>
            <a:endParaRPr lang="en-GB" sz="1000" dirty="0">
              <a:latin typeface="Arial"/>
            </a:endParaRPr>
          </a:p>
          <a:p>
            <a:endParaRPr lang="en-GB" sz="1000" dirty="0" smtClean="0">
              <a:latin typeface="Arial"/>
            </a:endParaRP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On 15 June, authorities announced an end to the mandatory testing of all dead bodies for the Ebola virus. The measure, involving a systematic testing of saliva swabs, had been in place since November last year as part of a three-month heightened surveillance period. Only deaths meeting certain criteria set by the Ministry of Health will be investigated and tested from now on. WHO declared the end of active Ebola transmission in the country on 17 March.</a:t>
            </a:r>
            <a:endParaRPr lang="en-GB" sz="800" dirty="0"/>
          </a:p>
        </p:txBody>
      </p:sp>
      <p:grpSp>
        <p:nvGrpSpPr>
          <p:cNvPr id="7" name="Groupe 6"/>
          <p:cNvGrpSpPr/>
          <p:nvPr/>
        </p:nvGrpSpPr>
        <p:grpSpPr>
          <a:xfrm>
            <a:off x="8489177" y="5499218"/>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49079" y="864680"/>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93342" y="3134679"/>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POSTMORTEM EVD TESTING ENDS</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831442" y="890321"/>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SEVERELY MALNOURISHED CHILDREN RISK DEATH</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2" name="Connecteur droit 76"/>
          <p:cNvCxnSpPr/>
          <p:nvPr/>
        </p:nvCxnSpPr>
        <p:spPr>
          <a:xfrm flipV="1">
            <a:off x="235968" y="5232119"/>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28" name="Group 227"/>
          <p:cNvGrpSpPr/>
          <p:nvPr/>
        </p:nvGrpSpPr>
        <p:grpSpPr>
          <a:xfrm>
            <a:off x="5254446" y="2958234"/>
            <a:ext cx="225000" cy="352889"/>
            <a:chOff x="5687447" y="1514475"/>
            <a:chExt cx="225000" cy="352889"/>
          </a:xfrm>
        </p:grpSpPr>
        <p:pic>
          <p:nvPicPr>
            <p:cNvPr id="229" name="Image 377"/>
            <p:cNvPicPr>
              <a:picLocks noChangeAspect="1"/>
            </p:cNvPicPr>
            <p:nvPr/>
          </p:nvPicPr>
          <p:blipFill>
            <a:blip r:embed="rId13"/>
            <a:stretch>
              <a:fillRect/>
            </a:stretch>
          </p:blipFill>
          <p:spPr>
            <a:xfrm>
              <a:off x="5687447" y="1541114"/>
              <a:ext cx="225000" cy="326250"/>
            </a:xfrm>
            <a:prstGeom prst="rect">
              <a:avLst/>
            </a:prstGeom>
          </p:spPr>
        </p:pic>
        <p:pic>
          <p:nvPicPr>
            <p:cNvPr id="230" name="Image 16"/>
            <p:cNvPicPr>
              <a:picLocks noChangeAspect="1"/>
            </p:cNvPicPr>
            <p:nvPr/>
          </p:nvPicPr>
          <p:blipFill>
            <a:blip r:embed="rId14"/>
            <a:stretch>
              <a:fillRect/>
            </a:stretch>
          </p:blipFill>
          <p:spPr>
            <a:xfrm>
              <a:off x="5688418" y="1514475"/>
              <a:ext cx="208800" cy="208800"/>
            </a:xfrm>
            <a:prstGeom prst="rect">
              <a:avLst/>
            </a:prstGeom>
          </p:spPr>
        </p:pic>
      </p:grpSp>
      <p:cxnSp>
        <p:nvCxnSpPr>
          <p:cNvPr id="195" name="Connecteur droit 90"/>
          <p:cNvCxnSpPr/>
          <p:nvPr/>
        </p:nvCxnSpPr>
        <p:spPr>
          <a:xfrm>
            <a:off x="8458604" y="3125206"/>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96" name="Groupe 20"/>
          <p:cNvGrpSpPr/>
          <p:nvPr/>
        </p:nvGrpSpPr>
        <p:grpSpPr>
          <a:xfrm>
            <a:off x="3480890" y="3190546"/>
            <a:ext cx="225000" cy="326250"/>
            <a:chOff x="8607920" y="3083161"/>
            <a:chExt cx="225000" cy="326250"/>
          </a:xfrm>
        </p:grpSpPr>
        <p:pic>
          <p:nvPicPr>
            <p:cNvPr id="197" name="Image 371"/>
            <p:cNvPicPr>
              <a:picLocks noChangeAspect="1"/>
            </p:cNvPicPr>
            <p:nvPr/>
          </p:nvPicPr>
          <p:blipFill>
            <a:blip r:embed="rId15"/>
            <a:stretch>
              <a:fillRect/>
            </a:stretch>
          </p:blipFill>
          <p:spPr>
            <a:xfrm>
              <a:off x="8607920" y="3083161"/>
              <a:ext cx="225000" cy="326250"/>
            </a:xfrm>
            <a:prstGeom prst="rect">
              <a:avLst/>
            </a:prstGeom>
          </p:spPr>
        </p:pic>
        <p:pic>
          <p:nvPicPr>
            <p:cNvPr id="198"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99" name="Groupe 20"/>
          <p:cNvGrpSpPr/>
          <p:nvPr/>
        </p:nvGrpSpPr>
        <p:grpSpPr>
          <a:xfrm>
            <a:off x="257184" y="865169"/>
            <a:ext cx="225000" cy="326250"/>
            <a:chOff x="8607920" y="3083161"/>
            <a:chExt cx="225000" cy="326250"/>
          </a:xfrm>
        </p:grpSpPr>
        <p:pic>
          <p:nvPicPr>
            <p:cNvPr id="200" name="Image 371"/>
            <p:cNvPicPr>
              <a:picLocks noChangeAspect="1"/>
            </p:cNvPicPr>
            <p:nvPr/>
          </p:nvPicPr>
          <p:blipFill>
            <a:blip r:embed="rId15"/>
            <a:stretch>
              <a:fillRect/>
            </a:stretch>
          </p:blipFill>
          <p:spPr>
            <a:xfrm>
              <a:off x="8607920" y="3083161"/>
              <a:ext cx="225000" cy="326250"/>
            </a:xfrm>
            <a:prstGeom prst="rect">
              <a:avLst/>
            </a:prstGeom>
          </p:spPr>
        </p:pic>
        <p:pic>
          <p:nvPicPr>
            <p:cNvPr id="201"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211" name="Groupe 20"/>
          <p:cNvGrpSpPr/>
          <p:nvPr/>
        </p:nvGrpSpPr>
        <p:grpSpPr>
          <a:xfrm>
            <a:off x="225100" y="5251409"/>
            <a:ext cx="225000" cy="326250"/>
            <a:chOff x="8607920" y="3083161"/>
            <a:chExt cx="225000" cy="326250"/>
          </a:xfrm>
        </p:grpSpPr>
        <p:pic>
          <p:nvPicPr>
            <p:cNvPr id="212" name="Image 371"/>
            <p:cNvPicPr>
              <a:picLocks noChangeAspect="1"/>
            </p:cNvPicPr>
            <p:nvPr/>
          </p:nvPicPr>
          <p:blipFill>
            <a:blip r:embed="rId15"/>
            <a:stretch>
              <a:fillRect/>
            </a:stretch>
          </p:blipFill>
          <p:spPr>
            <a:xfrm>
              <a:off x="8607920" y="3083161"/>
              <a:ext cx="225000" cy="326250"/>
            </a:xfrm>
            <a:prstGeom prst="rect">
              <a:avLst/>
            </a:prstGeom>
          </p:spPr>
        </p:pic>
        <p:pic>
          <p:nvPicPr>
            <p:cNvPr id="215"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10" name="Group 9"/>
          <p:cNvGrpSpPr/>
          <p:nvPr/>
        </p:nvGrpSpPr>
        <p:grpSpPr>
          <a:xfrm>
            <a:off x="6374503" y="2698314"/>
            <a:ext cx="225000" cy="332153"/>
            <a:chOff x="5990427" y="1273066"/>
            <a:chExt cx="225000" cy="332153"/>
          </a:xfrm>
        </p:grpSpPr>
        <p:pic>
          <p:nvPicPr>
            <p:cNvPr id="216" name="Image 377"/>
            <p:cNvPicPr>
              <a:picLocks noChangeAspect="1"/>
            </p:cNvPicPr>
            <p:nvPr/>
          </p:nvPicPr>
          <p:blipFill>
            <a:blip r:embed="rId13"/>
            <a:stretch>
              <a:fillRect/>
            </a:stretch>
          </p:blipFill>
          <p:spPr>
            <a:xfrm>
              <a:off x="5990427" y="1278969"/>
              <a:ext cx="225000" cy="326250"/>
            </a:xfrm>
            <a:prstGeom prst="rect">
              <a:avLst/>
            </a:prstGeom>
          </p:spPr>
        </p:pic>
        <p:pic>
          <p:nvPicPr>
            <p:cNvPr id="218" name="Image 25"/>
            <p:cNvPicPr>
              <a:picLocks noChangeAspect="1"/>
            </p:cNvPicPr>
            <p:nvPr/>
          </p:nvPicPr>
          <p:blipFill>
            <a:blip r:embed="rId17"/>
            <a:stretch>
              <a:fillRect/>
            </a:stretch>
          </p:blipFill>
          <p:spPr>
            <a:xfrm>
              <a:off x="5990427" y="1273066"/>
              <a:ext cx="208800" cy="169028"/>
            </a:xfrm>
            <a:prstGeom prst="rect">
              <a:avLst/>
            </a:prstGeom>
          </p:spPr>
        </p:pic>
      </p:grpSp>
      <p:grpSp>
        <p:nvGrpSpPr>
          <p:cNvPr id="221" name="Group 220"/>
          <p:cNvGrpSpPr/>
          <p:nvPr/>
        </p:nvGrpSpPr>
        <p:grpSpPr>
          <a:xfrm>
            <a:off x="238525" y="3130284"/>
            <a:ext cx="225000" cy="332153"/>
            <a:chOff x="5990427" y="1273066"/>
            <a:chExt cx="225000" cy="332153"/>
          </a:xfrm>
        </p:grpSpPr>
        <p:pic>
          <p:nvPicPr>
            <p:cNvPr id="223" name="Image 377"/>
            <p:cNvPicPr>
              <a:picLocks noChangeAspect="1"/>
            </p:cNvPicPr>
            <p:nvPr/>
          </p:nvPicPr>
          <p:blipFill>
            <a:blip r:embed="rId13"/>
            <a:stretch>
              <a:fillRect/>
            </a:stretch>
          </p:blipFill>
          <p:spPr>
            <a:xfrm>
              <a:off x="5990427" y="1278969"/>
              <a:ext cx="225000" cy="326250"/>
            </a:xfrm>
            <a:prstGeom prst="rect">
              <a:avLst/>
            </a:prstGeom>
          </p:spPr>
        </p:pic>
        <p:pic>
          <p:nvPicPr>
            <p:cNvPr id="224" name="Image 25"/>
            <p:cNvPicPr>
              <a:picLocks noChangeAspect="1"/>
            </p:cNvPicPr>
            <p:nvPr/>
          </p:nvPicPr>
          <p:blipFill>
            <a:blip r:embed="rId17"/>
            <a:stretch>
              <a:fillRect/>
            </a:stretch>
          </p:blipFill>
          <p:spPr>
            <a:xfrm>
              <a:off x="5990427" y="1273066"/>
              <a:ext cx="208800" cy="169028"/>
            </a:xfrm>
            <a:prstGeom prst="rect">
              <a:avLst/>
            </a:prstGeom>
          </p:spPr>
        </p:pic>
      </p:grpSp>
      <p:grpSp>
        <p:nvGrpSpPr>
          <p:cNvPr id="241" name="Group 240"/>
          <p:cNvGrpSpPr/>
          <p:nvPr/>
        </p:nvGrpSpPr>
        <p:grpSpPr>
          <a:xfrm>
            <a:off x="8479949" y="890899"/>
            <a:ext cx="225000" cy="352889"/>
            <a:chOff x="5687447" y="1514475"/>
            <a:chExt cx="225000" cy="352889"/>
          </a:xfrm>
        </p:grpSpPr>
        <p:pic>
          <p:nvPicPr>
            <p:cNvPr id="242" name="Image 377"/>
            <p:cNvPicPr>
              <a:picLocks noChangeAspect="1"/>
            </p:cNvPicPr>
            <p:nvPr/>
          </p:nvPicPr>
          <p:blipFill>
            <a:blip r:embed="rId13"/>
            <a:stretch>
              <a:fillRect/>
            </a:stretch>
          </p:blipFill>
          <p:spPr>
            <a:xfrm>
              <a:off x="5687447" y="1541114"/>
              <a:ext cx="225000" cy="326250"/>
            </a:xfrm>
            <a:prstGeom prst="rect">
              <a:avLst/>
            </a:prstGeom>
          </p:spPr>
        </p:pic>
        <p:pic>
          <p:nvPicPr>
            <p:cNvPr id="243" name="Image 16"/>
            <p:cNvPicPr>
              <a:picLocks noChangeAspect="1"/>
            </p:cNvPicPr>
            <p:nvPr/>
          </p:nvPicPr>
          <p:blipFill>
            <a:blip r:embed="rId14"/>
            <a:stretch>
              <a:fillRect/>
            </a:stretch>
          </p:blipFill>
          <p:spPr>
            <a:xfrm>
              <a:off x="5688418" y="1514475"/>
              <a:ext cx="208800" cy="208800"/>
            </a:xfrm>
            <a:prstGeom prst="rect">
              <a:avLst/>
            </a:prstGeom>
          </p:spPr>
        </p:pic>
      </p:grpSp>
      <p:grpSp>
        <p:nvGrpSpPr>
          <p:cNvPr id="247" name="Groupe 20"/>
          <p:cNvGrpSpPr/>
          <p:nvPr/>
        </p:nvGrpSpPr>
        <p:grpSpPr>
          <a:xfrm>
            <a:off x="8494641" y="3169500"/>
            <a:ext cx="225000" cy="326250"/>
            <a:chOff x="8607920" y="3083161"/>
            <a:chExt cx="225000" cy="326250"/>
          </a:xfrm>
        </p:grpSpPr>
        <p:pic>
          <p:nvPicPr>
            <p:cNvPr id="248" name="Image 371"/>
            <p:cNvPicPr>
              <a:picLocks noChangeAspect="1"/>
            </p:cNvPicPr>
            <p:nvPr/>
          </p:nvPicPr>
          <p:blipFill>
            <a:blip r:embed="rId15"/>
            <a:stretch>
              <a:fillRect/>
            </a:stretch>
          </p:blipFill>
          <p:spPr>
            <a:xfrm>
              <a:off x="8607920" y="3083161"/>
              <a:ext cx="225000" cy="326250"/>
            </a:xfrm>
            <a:prstGeom prst="rect">
              <a:avLst/>
            </a:prstGeom>
          </p:spPr>
        </p:pic>
        <p:pic>
          <p:nvPicPr>
            <p:cNvPr id="249" name="Image 372"/>
            <p:cNvPicPr>
              <a:picLocks noChangeAspect="1"/>
            </p:cNvPicPr>
            <p:nvPr/>
          </p:nvPicPr>
          <p:blipFill>
            <a:blip r:embed="rId16"/>
            <a:stretch>
              <a:fillRect/>
            </a:stretch>
          </p:blipFill>
          <p:spPr>
            <a:xfrm>
              <a:off x="8622956" y="3095000"/>
              <a:ext cx="191250" cy="191250"/>
            </a:xfrm>
            <a:prstGeom prst="rect">
              <a:avLst/>
            </a:prstGeom>
          </p:spPr>
        </p:pic>
      </p:grpSp>
      <p:grpSp>
        <p:nvGrpSpPr>
          <p:cNvPr id="250" name="Groupe 20"/>
          <p:cNvGrpSpPr/>
          <p:nvPr/>
        </p:nvGrpSpPr>
        <p:grpSpPr>
          <a:xfrm>
            <a:off x="6815214" y="3905886"/>
            <a:ext cx="225000" cy="326250"/>
            <a:chOff x="8607920" y="3083161"/>
            <a:chExt cx="225000" cy="326250"/>
          </a:xfrm>
        </p:grpSpPr>
        <p:pic>
          <p:nvPicPr>
            <p:cNvPr id="251" name="Image 371"/>
            <p:cNvPicPr>
              <a:picLocks noChangeAspect="1"/>
            </p:cNvPicPr>
            <p:nvPr/>
          </p:nvPicPr>
          <p:blipFill>
            <a:blip r:embed="rId15"/>
            <a:stretch>
              <a:fillRect/>
            </a:stretch>
          </p:blipFill>
          <p:spPr>
            <a:xfrm>
              <a:off x="8607920" y="3083161"/>
              <a:ext cx="225000" cy="326250"/>
            </a:xfrm>
            <a:prstGeom prst="rect">
              <a:avLst/>
            </a:prstGeom>
          </p:spPr>
        </p:pic>
        <p:pic>
          <p:nvPicPr>
            <p:cNvPr id="252" name="Image 372"/>
            <p:cNvPicPr>
              <a:picLocks noChangeAspect="1"/>
            </p:cNvPicPr>
            <p:nvPr/>
          </p:nvPicPr>
          <p:blipFill>
            <a:blip r:embed="rId16"/>
            <a:stretch>
              <a:fillRect/>
            </a:stretch>
          </p:blipFill>
          <p:spPr>
            <a:xfrm>
              <a:off x="8632481" y="3095000"/>
              <a:ext cx="191250" cy="191250"/>
            </a:xfrm>
            <a:prstGeom prst="rect">
              <a:avLst/>
            </a:prstGeom>
          </p:spPr>
        </p:pic>
      </p:grpSp>
      <p:grpSp>
        <p:nvGrpSpPr>
          <p:cNvPr id="253" name="Groupe 20"/>
          <p:cNvGrpSpPr/>
          <p:nvPr/>
        </p:nvGrpSpPr>
        <p:grpSpPr>
          <a:xfrm>
            <a:off x="5921675" y="3313616"/>
            <a:ext cx="225000" cy="326250"/>
            <a:chOff x="8607920" y="3083161"/>
            <a:chExt cx="225000" cy="326250"/>
          </a:xfrm>
        </p:grpSpPr>
        <p:pic>
          <p:nvPicPr>
            <p:cNvPr id="254" name="Image 371"/>
            <p:cNvPicPr>
              <a:picLocks noChangeAspect="1"/>
            </p:cNvPicPr>
            <p:nvPr/>
          </p:nvPicPr>
          <p:blipFill>
            <a:blip r:embed="rId15"/>
            <a:stretch>
              <a:fillRect/>
            </a:stretch>
          </p:blipFill>
          <p:spPr>
            <a:xfrm>
              <a:off x="8607920" y="3083161"/>
              <a:ext cx="225000" cy="326250"/>
            </a:xfrm>
            <a:prstGeom prst="rect">
              <a:avLst/>
            </a:prstGeom>
          </p:spPr>
        </p:pic>
        <p:pic>
          <p:nvPicPr>
            <p:cNvPr id="255" name="Image 372"/>
            <p:cNvPicPr>
              <a:picLocks noChangeAspect="1"/>
            </p:cNvPicPr>
            <p:nvPr/>
          </p:nvPicPr>
          <p:blipFill>
            <a:blip r:embed="rId16"/>
            <a:stretch>
              <a:fillRect/>
            </a:stretch>
          </p:blipFill>
          <p:spPr>
            <a:xfrm>
              <a:off x="8632481" y="3095000"/>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2123</TotalTime>
  <Words>563</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(12 - 18 July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181</cp:revision>
  <cp:lastPrinted>2016-07-19T15:38:45Z</cp:lastPrinted>
  <dcterms:created xsi:type="dcterms:W3CDTF">2015-12-15T11:10:25Z</dcterms:created>
  <dcterms:modified xsi:type="dcterms:W3CDTF">2016-07-19T18:27:10Z</dcterms:modified>
</cp:coreProperties>
</file>