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24" d="100"/>
          <a:sy n="124" d="100"/>
        </p:scale>
        <p:origin x="-1278" y="-24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9"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19-Dec-16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4"/>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69"/>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9" y="8829969"/>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19-Dec-16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19-Dec-16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19-Dec-16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19-Dec-16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19-Dec-16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19-Dec-16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19-Dec-16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(13 - 19 December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19 </a:t>
            </a:r>
            <a:r>
              <a:rPr lang="en-GB" sz="800" dirty="0" smtClean="0">
                <a:solidFill>
                  <a:schemeClr val="bg1">
                    <a:lumMod val="50000"/>
                  </a:schemeClr>
                </a:solidFill>
                <a:latin typeface="Arial" panose="020B0604020202020204" pitchFamily="34" charset="0"/>
                <a:cs typeface="Arial" panose="020B0604020202020204" pitchFamily="34" charset="0"/>
              </a:rPr>
              <a:t>Dec </a:t>
            </a:r>
            <a:r>
              <a:rPr lang="en-GB" sz="800" dirty="0" smtClean="0">
                <a:solidFill>
                  <a:schemeClr val="bg1">
                    <a:lumMod val="50000"/>
                  </a:schemeClr>
                </a:solidFill>
                <a:latin typeface="Arial" panose="020B0604020202020204" pitchFamily="34" charset="0"/>
                <a:cs typeface="Arial" panose="020B0604020202020204" pitchFamily="34" charset="0"/>
              </a:rPr>
              <a:t>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CHAD</a:t>
            </a:r>
          </a:p>
          <a:p>
            <a:endParaRPr lang="en-GB" sz="800" dirty="0" smtClean="0">
              <a:latin typeface="Arial"/>
            </a:endParaRPr>
          </a:p>
          <a:p>
            <a:endParaRPr lang="en-GB" sz="800" dirty="0" smtClean="0">
              <a:latin typeface="Arial"/>
            </a:endParaRPr>
          </a:p>
          <a:p>
            <a:endParaRPr lang="en-GB" sz="800" dirty="0" smtClean="0">
              <a:latin typeface="Arial" panose="020B0604020202020204" pitchFamily="34" charset="0"/>
              <a:cs typeface="Arial" panose="020B0604020202020204" pitchFamily="34" charset="0"/>
            </a:endParaRPr>
          </a:p>
          <a:p>
            <a:pPr lvl="0"/>
            <a:r>
              <a:rPr lang="en-US" sz="800" dirty="0">
                <a:latin typeface="Arial"/>
              </a:rPr>
              <a:t>Around 4.7 million people (52 per cent of them women) will need assistance in 2017, representing almost a third of Chad’s population. </a:t>
            </a:r>
            <a:r>
              <a:rPr lang="en-US" sz="800" dirty="0" smtClean="0">
                <a:latin typeface="Arial"/>
              </a:rPr>
              <a:t>Humanitarian organizations will target </a:t>
            </a:r>
            <a:r>
              <a:rPr lang="en-US" sz="800" dirty="0">
                <a:latin typeface="Arial"/>
              </a:rPr>
              <a:t>3.2 </a:t>
            </a:r>
            <a:r>
              <a:rPr lang="en-US" sz="800" dirty="0" smtClean="0">
                <a:latin typeface="Arial"/>
              </a:rPr>
              <a:t>million people for assistance and have requested $589 million. Amid </a:t>
            </a:r>
            <a:r>
              <a:rPr lang="en-US" sz="800" dirty="0">
                <a:latin typeface="Arial"/>
              </a:rPr>
              <a:t>low human development, chronic poverty, climate change and poor access to essential services, vulnerabilities are exacerbated by food insecurity and malnutrition, population displacements and health emergencies. A multi-year strategic framework has been developed to address the root causes of recurrent humanitarian emergencies and better integrate humanitarian and development strategies to reduce vulnerabilities</a:t>
            </a:r>
            <a:r>
              <a:rPr lang="en-US" sz="800" dirty="0" smtClean="0">
                <a:latin typeface="Arial"/>
              </a:rPr>
              <a:t>.</a:t>
            </a:r>
          </a:p>
          <a:p>
            <a:endParaRPr lang="en-US" sz="800" dirty="0" smtClean="0">
              <a:latin typeface="Arial"/>
            </a:endParaRPr>
          </a:p>
          <a:p>
            <a:r>
              <a:rPr lang="en-US" sz="1000" dirty="0" smtClean="0">
                <a:latin typeface="Arial"/>
              </a:rPr>
              <a:t>GAMBIA</a:t>
            </a:r>
          </a:p>
          <a:p>
            <a:endParaRPr lang="en-US" sz="1000" dirty="0">
              <a:latin typeface="Arial"/>
            </a:endParaRPr>
          </a:p>
          <a:p>
            <a:endParaRPr lang="en-US" sz="800" dirty="0" smtClean="0">
              <a:latin typeface="Arial"/>
            </a:endParaRPr>
          </a:p>
          <a:p>
            <a:endParaRPr lang="en-US" sz="800" dirty="0">
              <a:latin typeface="Arial"/>
            </a:endParaRPr>
          </a:p>
          <a:p>
            <a:r>
              <a:rPr lang="en-GB" sz="800" dirty="0" smtClean="0">
                <a:latin typeface="Arial"/>
              </a:rPr>
              <a:t>The West African bloc ECOWAS on 18 December said it will take “all necessary actions to enforce the results” of the 1 December election after incumbent President </a:t>
            </a:r>
            <a:r>
              <a:rPr lang="en-GB" sz="800" dirty="0" err="1" smtClean="0">
                <a:latin typeface="Arial"/>
              </a:rPr>
              <a:t>Yahya</a:t>
            </a:r>
            <a:r>
              <a:rPr lang="en-GB" sz="800" dirty="0" smtClean="0">
                <a:latin typeface="Arial"/>
              </a:rPr>
              <a:t> </a:t>
            </a:r>
            <a:r>
              <a:rPr lang="en-GB" sz="800" dirty="0" err="1" smtClean="0">
                <a:latin typeface="Arial"/>
              </a:rPr>
              <a:t>Jammeh</a:t>
            </a:r>
            <a:r>
              <a:rPr lang="en-GB" sz="800" dirty="0" smtClean="0">
                <a:latin typeface="Arial"/>
              </a:rPr>
              <a:t> recently rejected the outcome despite initially conceding defeat. </a:t>
            </a:r>
            <a:r>
              <a:rPr lang="en-GB" sz="800" dirty="0" err="1" smtClean="0">
                <a:latin typeface="Arial"/>
              </a:rPr>
              <a:t>Jammeh’s</a:t>
            </a:r>
            <a:r>
              <a:rPr lang="en-GB" sz="800" dirty="0" smtClean="0">
                <a:latin typeface="Arial"/>
              </a:rPr>
              <a:t> decision has sparked new political and security worries for the West African country. A high-level mediation team by West African presidents held talks with the president and his opponent last week in a bid to resolve the deadlock. ECOWAS also called on “the Gambian defence and security forces to perform their role in a nationalistic manner and protect lives and property.”</a:t>
            </a:r>
          </a:p>
          <a:p>
            <a:endParaRPr lang="en-US" sz="800" dirty="0">
              <a:latin typeface="Arial"/>
            </a:endParaRPr>
          </a:p>
          <a:p>
            <a:endParaRPr lang="en-US" sz="800" dirty="0" smtClean="0">
              <a:latin typeface="Arial"/>
            </a:endParaRPr>
          </a:p>
          <a:p>
            <a:endParaRPr lang="en-US" sz="800" dirty="0">
              <a:latin typeface="Arial"/>
            </a:endParaRPr>
          </a:p>
        </p:txBody>
      </p:sp>
      <p:cxnSp>
        <p:nvCxnSpPr>
          <p:cNvPr id="76" name="Connecteur droit 75"/>
          <p:cNvCxnSpPr/>
          <p:nvPr/>
        </p:nvCxnSpPr>
        <p:spPr>
          <a:xfrm flipV="1">
            <a:off x="238134" y="844143"/>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70950" y="871896"/>
            <a:ext cx="1814950"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US$589 MILLION </a:t>
            </a:r>
            <a:r>
              <a:rPr lang="en-US" sz="800" i="1" dirty="0">
                <a:solidFill>
                  <a:srgbClr val="026CB6"/>
                </a:solidFill>
                <a:latin typeface="Arial" panose="020B0604020202020204" pitchFamily="34" charset="0"/>
                <a:cs typeface="Arial" panose="020B0604020202020204" pitchFamily="34" charset="0"/>
              </a:rPr>
              <a:t>NEEDED FOR HUMANITARIAN RESPONSE</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CENTRAL AFRICAN REPUBLIC</a:t>
              </a:r>
              <a:endParaRPr lang="en-US" sz="700" dirty="0">
                <a:solidFill>
                  <a:schemeClr val="bg1">
                    <a:lumMod val="50000"/>
                  </a:schemeClr>
                </a:solidFill>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192354"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41446" y="3227142"/>
              <a:ext cx="168020"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en-GB" sz="1000" dirty="0" smtClean="0">
                <a:latin typeface="Arial"/>
              </a:rPr>
              <a:t>DR CONGO</a:t>
            </a:r>
            <a:endParaRPr lang="en-GB" sz="1000" dirty="0" smtClean="0">
              <a:latin typeface="Arial"/>
            </a:endParaRPr>
          </a:p>
          <a:p>
            <a:endParaRPr lang="en-GB" sz="8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solidFill>
                <a:schemeClr val="bg1">
                  <a:lumMod val="50000"/>
                </a:schemeClr>
              </a:solidFill>
              <a:latin typeface="Arial" panose="020B0604020202020204" pitchFamily="34" charset="0"/>
              <a:cs typeface="Arial" panose="020B0604020202020204" pitchFamily="34" charset="0"/>
            </a:endParaRPr>
          </a:p>
          <a:p>
            <a:r>
              <a:rPr lang="en-US" sz="800" dirty="0" smtClean="0">
                <a:latin typeface="Arial"/>
              </a:rPr>
              <a:t>The UN Special Representative and the head of the peacekeeping force  MONUSCO, </a:t>
            </a:r>
            <a:r>
              <a:rPr lang="en-US" sz="800" dirty="0" err="1">
                <a:latin typeface="Arial"/>
              </a:rPr>
              <a:t>Maman</a:t>
            </a:r>
            <a:r>
              <a:rPr lang="en-US" sz="800" dirty="0">
                <a:latin typeface="Arial"/>
              </a:rPr>
              <a:t> Sambo </a:t>
            </a:r>
            <a:r>
              <a:rPr lang="en-US" sz="800" dirty="0" err="1" smtClean="0">
                <a:latin typeface="Arial"/>
              </a:rPr>
              <a:t>Sidikou</a:t>
            </a:r>
            <a:r>
              <a:rPr lang="en-US" sz="800" dirty="0" smtClean="0">
                <a:latin typeface="Arial"/>
              </a:rPr>
              <a:t>, </a:t>
            </a:r>
            <a:r>
              <a:rPr lang="en-US" sz="800" dirty="0">
                <a:latin typeface="Arial"/>
              </a:rPr>
              <a:t>on 18 December called for calm and restraint on the eve of the expiry of President Joseph Kabila’s </a:t>
            </a:r>
            <a:r>
              <a:rPr lang="en-US" sz="800" dirty="0" smtClean="0">
                <a:latin typeface="Arial"/>
              </a:rPr>
              <a:t>term</a:t>
            </a:r>
            <a:r>
              <a:rPr lang="en-US" sz="800" dirty="0">
                <a:latin typeface="Arial"/>
              </a:rPr>
              <a:t>, which is to extend until 2018 when new elections are to be held according to an agreement between the Government and allied opposition parties. </a:t>
            </a:r>
            <a:r>
              <a:rPr lang="en-US" sz="800" dirty="0" err="1">
                <a:latin typeface="Arial"/>
              </a:rPr>
              <a:t>Sidikou</a:t>
            </a:r>
            <a:r>
              <a:rPr lang="en-US" sz="800" dirty="0">
                <a:latin typeface="Arial"/>
              </a:rPr>
              <a:t> urged for the respect of the law and </a:t>
            </a:r>
            <a:r>
              <a:rPr lang="en-US" sz="800" dirty="0" smtClean="0">
                <a:latin typeface="Arial"/>
              </a:rPr>
              <a:t>basic rights</a:t>
            </a:r>
            <a:r>
              <a:rPr lang="en-US" sz="800" dirty="0">
                <a:latin typeface="Arial"/>
              </a:rPr>
              <a:t>, including the right </a:t>
            </a:r>
            <a:r>
              <a:rPr lang="en-US" sz="800" dirty="0" smtClean="0">
                <a:latin typeface="Arial"/>
              </a:rPr>
              <a:t>to hold </a:t>
            </a:r>
            <a:r>
              <a:rPr lang="en-US" sz="800" dirty="0">
                <a:latin typeface="Arial"/>
              </a:rPr>
              <a:t>protest, meetings and freedom of expression</a:t>
            </a:r>
            <a:r>
              <a:rPr lang="en-US" sz="800" dirty="0" smtClean="0">
                <a:latin typeface="Arial"/>
              </a:rPr>
              <a:t>.</a:t>
            </a:r>
          </a:p>
          <a:p>
            <a:endParaRPr lang="en-US" sz="800" dirty="0">
              <a:latin typeface="Arial"/>
            </a:endParaRPr>
          </a:p>
          <a:p>
            <a:r>
              <a:rPr lang="en-US" sz="1000" dirty="0">
                <a:latin typeface="Arial"/>
              </a:rPr>
              <a:t>NIGERIA</a:t>
            </a:r>
          </a:p>
          <a:p>
            <a:endParaRPr lang="en-US" sz="800" dirty="0">
              <a:latin typeface="Arial"/>
            </a:endParaRPr>
          </a:p>
          <a:p>
            <a:endParaRPr lang="en-US" sz="800" dirty="0" smtClean="0">
              <a:latin typeface="Arial"/>
            </a:endParaRPr>
          </a:p>
          <a:p>
            <a:endParaRPr lang="en-US" sz="800" dirty="0">
              <a:latin typeface="Arial"/>
            </a:endParaRPr>
          </a:p>
          <a:p>
            <a:r>
              <a:rPr lang="en-US" sz="800" dirty="0">
                <a:latin typeface="Arial"/>
              </a:rPr>
              <a:t>Famine likely occurred between April and August in some IDP settlements in the north-eastern Bama and </a:t>
            </a:r>
            <a:r>
              <a:rPr lang="en-US" sz="800" dirty="0" err="1">
                <a:latin typeface="Arial"/>
              </a:rPr>
              <a:t>Banki</a:t>
            </a:r>
            <a:r>
              <a:rPr lang="en-US" sz="800" dirty="0">
                <a:latin typeface="Arial"/>
              </a:rPr>
              <a:t> towns and in other nearby inaccessible areas of </a:t>
            </a:r>
            <a:r>
              <a:rPr lang="en-US" sz="800" dirty="0" err="1">
                <a:latin typeface="Arial"/>
              </a:rPr>
              <a:t>Borno</a:t>
            </a:r>
            <a:r>
              <a:rPr lang="en-US" sz="800" dirty="0">
                <a:latin typeface="Arial"/>
              </a:rPr>
              <a:t> state facing similar conditions of limited access to food and health services before the arrival of humanitarian assistance, the Integrated Food Security Phase Classification (IPC) network said on 16 December. It warned that there is a high likelihood that famine is ongoing and will continue in the inaccessible areas of </a:t>
            </a:r>
            <a:r>
              <a:rPr lang="en-US" sz="800" dirty="0" err="1">
                <a:latin typeface="Arial"/>
              </a:rPr>
              <a:t>Borno</a:t>
            </a:r>
            <a:r>
              <a:rPr lang="en-US" sz="800" dirty="0">
                <a:latin typeface="Arial"/>
              </a:rPr>
              <a:t>, assuming conditions will remain similar or worse to those observed in Bama and </a:t>
            </a:r>
            <a:r>
              <a:rPr lang="en-US" sz="800" dirty="0" err="1">
                <a:latin typeface="Arial"/>
              </a:rPr>
              <a:t>Banki</a:t>
            </a:r>
            <a:r>
              <a:rPr lang="en-US" sz="800" dirty="0">
                <a:latin typeface="Arial"/>
              </a:rPr>
              <a:t> towns earlier this year. Humanitarian assistance has improved food security and may be preventing famine in various IDP settlements, but sustained humanitarian access is critical in many </a:t>
            </a:r>
            <a:r>
              <a:rPr lang="en-US" sz="800" dirty="0" smtClean="0">
                <a:latin typeface="Arial"/>
              </a:rPr>
              <a:t>areas.</a:t>
            </a:r>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8495102" y="574810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7555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69210"/>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687161"/>
            <a:ext cx="754326" cy="215444"/>
          </a:xfrm>
          <a:prstGeom prst="rect">
            <a:avLst/>
          </a:prstGeom>
          <a:noFill/>
        </p:spPr>
        <p:txBody>
          <a:bodyPr wrap="square" rtlCol="0">
            <a:spAutoFit/>
          </a:bodyPr>
          <a:lstStyle/>
          <a:p>
            <a:pPr algn="ctr"/>
            <a:r>
              <a:rPr lang="fr-FR" sz="800" dirty="0">
                <a:latin typeface="Bookman Old Style" panose="02050604050505020204" pitchFamily="18" charset="0"/>
              </a:rPr>
              <a:t>GAMBIA</a:t>
            </a:r>
            <a:endParaRPr lang="en-US" sz="800" dirty="0">
              <a:latin typeface="Bookman Old Style" panose="02050604050505020204" pitchFamily="18" charset="0"/>
            </a:endParaRPr>
          </a:p>
        </p:txBody>
      </p:sp>
      <p:cxnSp>
        <p:nvCxnSpPr>
          <p:cNvPr id="186" name="Connecteur en angle 2450"/>
          <p:cNvCxnSpPr/>
          <p:nvPr/>
        </p:nvCxnSpPr>
        <p:spPr>
          <a:xfrm>
            <a:off x="2897639" y="2797796"/>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750855" y="898884"/>
            <a:ext cx="1737542" cy="21544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SRSG  APPEALS FOR CALM</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744197" y="3002973"/>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FAMINE LIKELY OCCURRED IN NORH-EASTERN TOWNS</a:t>
            </a:r>
            <a:endParaRPr lang="en-US" sz="800" i="1" dirty="0">
              <a:solidFill>
                <a:srgbClr val="026CB6"/>
              </a:solidFill>
              <a:latin typeface="Arial" panose="020B0604020202020204" pitchFamily="34" charset="0"/>
              <a:cs typeface="Arial" panose="020B0604020202020204" pitchFamily="34" charset="0"/>
            </a:endParaRPr>
          </a:p>
        </p:txBody>
      </p:sp>
      <p:sp>
        <p:nvSpPr>
          <p:cNvPr id="221" name="ZoneTexte 2175"/>
          <p:cNvSpPr txBox="1"/>
          <p:nvPr/>
        </p:nvSpPr>
        <p:spPr>
          <a:xfrm>
            <a:off x="559172" y="3598878"/>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REGIONAL </a:t>
            </a:r>
            <a:r>
              <a:rPr lang="en-US" sz="800" i="1" dirty="0" smtClean="0">
                <a:solidFill>
                  <a:srgbClr val="026CB6"/>
                </a:solidFill>
                <a:latin typeface="Arial" panose="020B0604020202020204" pitchFamily="34" charset="0"/>
                <a:cs typeface="Arial" panose="020B0604020202020204" pitchFamily="34" charset="0"/>
              </a:rPr>
              <a:t>BLOC </a:t>
            </a:r>
            <a:r>
              <a:rPr lang="en-US" sz="800" i="1" dirty="0" smtClean="0">
                <a:solidFill>
                  <a:srgbClr val="026CB6"/>
                </a:solidFill>
                <a:latin typeface="Arial" panose="020B0604020202020204" pitchFamily="34" charset="0"/>
                <a:cs typeface="Arial" panose="020B0604020202020204" pitchFamily="34" charset="0"/>
              </a:rPr>
              <a:t>TO UPHOLD POLL RESULT</a:t>
            </a:r>
            <a:endParaRPr lang="en-US" sz="800" i="1" dirty="0">
              <a:solidFill>
                <a:srgbClr val="026CB6"/>
              </a:solidFill>
              <a:latin typeface="Arial" panose="020B0604020202020204" pitchFamily="34" charset="0"/>
              <a:cs typeface="Arial" panose="020B0604020202020204" pitchFamily="34" charset="0"/>
            </a:endParaRPr>
          </a:p>
        </p:txBody>
      </p:sp>
      <p:cxnSp>
        <p:nvCxnSpPr>
          <p:cNvPr id="182" name="Connecteur droit 90"/>
          <p:cNvCxnSpPr/>
          <p:nvPr/>
        </p:nvCxnSpPr>
        <p:spPr>
          <a:xfrm>
            <a:off x="231433" y="3562839"/>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6" name="Group 5"/>
          <p:cNvGrpSpPr/>
          <p:nvPr/>
        </p:nvGrpSpPr>
        <p:grpSpPr>
          <a:xfrm>
            <a:off x="2609079" y="2354731"/>
            <a:ext cx="225000" cy="326250"/>
            <a:chOff x="5399317" y="1443305"/>
            <a:chExt cx="225000" cy="326250"/>
          </a:xfrm>
        </p:grpSpPr>
        <p:pic>
          <p:nvPicPr>
            <p:cNvPr id="202"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225"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226" name="Group 225"/>
          <p:cNvGrpSpPr/>
          <p:nvPr/>
        </p:nvGrpSpPr>
        <p:grpSpPr>
          <a:xfrm>
            <a:off x="227537" y="3614905"/>
            <a:ext cx="225000" cy="326250"/>
            <a:chOff x="5399317" y="1443305"/>
            <a:chExt cx="225000" cy="326250"/>
          </a:xfrm>
        </p:grpSpPr>
        <p:pic>
          <p:nvPicPr>
            <p:cNvPr id="227"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228"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178" name="Group 177"/>
          <p:cNvGrpSpPr/>
          <p:nvPr/>
        </p:nvGrpSpPr>
        <p:grpSpPr>
          <a:xfrm>
            <a:off x="204726" y="852673"/>
            <a:ext cx="276038" cy="371235"/>
            <a:chOff x="7430099" y="2153431"/>
            <a:chExt cx="276038" cy="371235"/>
          </a:xfrm>
        </p:grpSpPr>
        <p:pic>
          <p:nvPicPr>
            <p:cNvPr id="181"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187"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cxnSp>
        <p:nvCxnSpPr>
          <p:cNvPr id="190" name="Connecteur droit 90"/>
          <p:cNvCxnSpPr/>
          <p:nvPr/>
        </p:nvCxnSpPr>
        <p:spPr>
          <a:xfrm>
            <a:off x="8421546" y="2981017"/>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194" name="Group 193"/>
          <p:cNvGrpSpPr/>
          <p:nvPr/>
        </p:nvGrpSpPr>
        <p:grpSpPr>
          <a:xfrm>
            <a:off x="8420098" y="918332"/>
            <a:ext cx="225000" cy="326250"/>
            <a:chOff x="5399317" y="1443305"/>
            <a:chExt cx="225000" cy="326250"/>
          </a:xfrm>
        </p:grpSpPr>
        <p:pic>
          <p:nvPicPr>
            <p:cNvPr id="195"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196"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201" name="Group 200"/>
          <p:cNvGrpSpPr/>
          <p:nvPr/>
        </p:nvGrpSpPr>
        <p:grpSpPr>
          <a:xfrm>
            <a:off x="7013107" y="3757767"/>
            <a:ext cx="225000" cy="326250"/>
            <a:chOff x="5399317" y="1443305"/>
            <a:chExt cx="225000" cy="326250"/>
          </a:xfrm>
        </p:grpSpPr>
        <p:pic>
          <p:nvPicPr>
            <p:cNvPr id="203"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204"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217" name="Group 216"/>
          <p:cNvGrpSpPr/>
          <p:nvPr/>
        </p:nvGrpSpPr>
        <p:grpSpPr>
          <a:xfrm>
            <a:off x="5181172" y="2819105"/>
            <a:ext cx="236349" cy="353145"/>
            <a:chOff x="5333239" y="1075094"/>
            <a:chExt cx="236349" cy="353145"/>
          </a:xfrm>
        </p:grpSpPr>
        <p:pic>
          <p:nvPicPr>
            <p:cNvPr id="218" name="Image 377"/>
            <p:cNvPicPr>
              <a:picLocks noChangeAspect="1"/>
            </p:cNvPicPr>
            <p:nvPr/>
          </p:nvPicPr>
          <p:blipFill>
            <a:blip r:embed="rId13"/>
            <a:stretch>
              <a:fillRect/>
            </a:stretch>
          </p:blipFill>
          <p:spPr>
            <a:xfrm>
              <a:off x="5344588" y="1101989"/>
              <a:ext cx="225000" cy="326250"/>
            </a:xfrm>
            <a:prstGeom prst="rect">
              <a:avLst/>
            </a:prstGeom>
          </p:spPr>
        </p:pic>
        <p:pic>
          <p:nvPicPr>
            <p:cNvPr id="220" name="Image 16"/>
            <p:cNvPicPr>
              <a:picLocks noChangeAspect="1"/>
            </p:cNvPicPr>
            <p:nvPr/>
          </p:nvPicPr>
          <p:blipFill>
            <a:blip r:embed="rId15"/>
            <a:stretch>
              <a:fillRect/>
            </a:stretch>
          </p:blipFill>
          <p:spPr>
            <a:xfrm>
              <a:off x="5333239" y="1075094"/>
              <a:ext cx="208800" cy="208800"/>
            </a:xfrm>
            <a:prstGeom prst="rect">
              <a:avLst/>
            </a:prstGeom>
          </p:spPr>
        </p:pic>
      </p:grpSp>
      <p:grpSp>
        <p:nvGrpSpPr>
          <p:cNvPr id="229" name="Group 228"/>
          <p:cNvGrpSpPr/>
          <p:nvPr/>
        </p:nvGrpSpPr>
        <p:grpSpPr>
          <a:xfrm>
            <a:off x="8408749" y="2999885"/>
            <a:ext cx="236349" cy="353145"/>
            <a:chOff x="5333239" y="1075094"/>
            <a:chExt cx="236349" cy="353145"/>
          </a:xfrm>
        </p:grpSpPr>
        <p:pic>
          <p:nvPicPr>
            <p:cNvPr id="230" name="Image 377"/>
            <p:cNvPicPr>
              <a:picLocks noChangeAspect="1"/>
            </p:cNvPicPr>
            <p:nvPr/>
          </p:nvPicPr>
          <p:blipFill>
            <a:blip r:embed="rId13"/>
            <a:stretch>
              <a:fillRect/>
            </a:stretch>
          </p:blipFill>
          <p:spPr>
            <a:xfrm>
              <a:off x="5344588" y="1101989"/>
              <a:ext cx="225000" cy="326250"/>
            </a:xfrm>
            <a:prstGeom prst="rect">
              <a:avLst/>
            </a:prstGeom>
          </p:spPr>
        </p:pic>
        <p:pic>
          <p:nvPicPr>
            <p:cNvPr id="231" name="Image 16"/>
            <p:cNvPicPr>
              <a:picLocks noChangeAspect="1"/>
            </p:cNvPicPr>
            <p:nvPr/>
          </p:nvPicPr>
          <p:blipFill>
            <a:blip r:embed="rId15"/>
            <a:stretch>
              <a:fillRect/>
            </a:stretch>
          </p:blipFill>
          <p:spPr>
            <a:xfrm>
              <a:off x="5333239" y="1075094"/>
              <a:ext cx="208800" cy="208800"/>
            </a:xfrm>
            <a:prstGeom prst="rect">
              <a:avLst/>
            </a:prstGeom>
          </p:spPr>
        </p:pic>
      </p:grpSp>
      <p:grpSp>
        <p:nvGrpSpPr>
          <p:cNvPr id="239" name="Group 238"/>
          <p:cNvGrpSpPr/>
          <p:nvPr/>
        </p:nvGrpSpPr>
        <p:grpSpPr>
          <a:xfrm>
            <a:off x="6487003" y="2232320"/>
            <a:ext cx="276038" cy="371235"/>
            <a:chOff x="7430099" y="2153431"/>
            <a:chExt cx="276038" cy="371235"/>
          </a:xfrm>
        </p:grpSpPr>
        <p:pic>
          <p:nvPicPr>
            <p:cNvPr id="240"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241"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8407</TotalTime>
  <Words>558</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(13 - 19 December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448</cp:revision>
  <cp:lastPrinted>2016-12-19T15:42:09Z</cp:lastPrinted>
  <dcterms:created xsi:type="dcterms:W3CDTF">2015-12-15T11:10:25Z</dcterms:created>
  <dcterms:modified xsi:type="dcterms:W3CDTF">2016-12-19T17:52:23Z</dcterms:modified>
</cp:coreProperties>
</file>