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98" d="100"/>
          <a:sy n="98" d="100"/>
        </p:scale>
        <p:origin x="1560" y="186"/>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9"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21-Sep-16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4"/>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69"/>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9" y="8829969"/>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21-Sep-16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21-Sep-16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21-Sep-16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21-Sep-16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21-Sep-16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21-Sep-16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(13 - 19 September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20 </a:t>
            </a:r>
            <a:r>
              <a:rPr lang="en-GB" sz="800" dirty="0" smtClean="0">
                <a:solidFill>
                  <a:schemeClr val="bg1">
                    <a:lumMod val="50000"/>
                  </a:schemeClr>
                </a:solidFill>
                <a:latin typeface="Arial" panose="020B0604020202020204" pitchFamily="34" charset="0"/>
                <a:cs typeface="Arial" panose="020B0604020202020204" pitchFamily="34" charset="0"/>
              </a:rPr>
              <a:t>Sep </a:t>
            </a:r>
            <a:r>
              <a:rPr lang="en-GB" sz="800" dirty="0" smtClean="0">
                <a:solidFill>
                  <a:schemeClr val="bg1">
                    <a:lumMod val="50000"/>
                  </a:schemeClr>
                </a:solidFill>
                <a:latin typeface="Arial" panose="020B0604020202020204" pitchFamily="34" charset="0"/>
                <a:cs typeface="Arial" panose="020B0604020202020204" pitchFamily="34" charset="0"/>
              </a:rPr>
              <a:t>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r>
              <a:rPr lang="fr-FR" sz="800" dirty="0" smtClean="0">
                <a:solidFill>
                  <a:prstClr val="white">
                    <a:lumMod val="50000"/>
                  </a:prstClr>
                </a:solidFill>
                <a:latin typeface="Arial" panose="020B0604020202020204" pitchFamily="34" charset="0"/>
                <a:cs typeface="Arial" panose="020B0604020202020204" pitchFamily="34" charset="0"/>
              </a:rPr>
              <a:t> </a:t>
            </a:r>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0204"/>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pPr>
              <a:spcBef>
                <a:spcPts val="600"/>
              </a:spcBef>
            </a:pPr>
            <a:endParaRPr lang="en-GB" sz="1000" dirty="0">
              <a:latin typeface="Arial"/>
            </a:endParaRPr>
          </a:p>
          <a:p>
            <a:endParaRPr lang="en-GB" sz="800" dirty="0" smtClean="0"/>
          </a:p>
          <a:p>
            <a:r>
              <a:rPr lang="en-GB" sz="800" dirty="0" smtClean="0">
                <a:latin typeface="Arial"/>
              </a:rPr>
              <a:t>Fighting between armed groups in the northern </a:t>
            </a:r>
            <a:r>
              <a:rPr lang="en-GB" sz="800" dirty="0" err="1" smtClean="0">
                <a:latin typeface="Arial"/>
              </a:rPr>
              <a:t>Kaga-Bandoro</a:t>
            </a:r>
            <a:r>
              <a:rPr lang="en-GB" sz="800" dirty="0" smtClean="0">
                <a:latin typeface="Arial"/>
              </a:rPr>
              <a:t> and </a:t>
            </a:r>
            <a:r>
              <a:rPr lang="en-GB" sz="800" dirty="0" err="1" smtClean="0">
                <a:latin typeface="Arial"/>
              </a:rPr>
              <a:t>Ndomete</a:t>
            </a:r>
            <a:r>
              <a:rPr lang="en-GB" sz="800" dirty="0" smtClean="0">
                <a:latin typeface="Arial"/>
              </a:rPr>
              <a:t> towns on 16 September claimed six lives, according to the UN peacekeeping force MINUSCA. Denouncing the violence and warning against attempts to cause instability in the country, MINUSCA has reinforced its presence in the two affected areas and intervened between the warring sides to safeguard civilians.</a:t>
            </a:r>
          </a:p>
          <a:p>
            <a:endParaRPr lang="en-US" sz="800" dirty="0" smtClean="0">
              <a:latin typeface="Arial"/>
            </a:endParaRPr>
          </a:p>
          <a:p>
            <a:pPr lvl="0"/>
            <a:r>
              <a:rPr lang="en-GB" sz="1000" dirty="0" smtClean="0">
                <a:latin typeface="Arial"/>
              </a:rPr>
              <a:t>CHAD</a:t>
            </a:r>
          </a:p>
          <a:p>
            <a:pPr lvl="0"/>
            <a:endParaRPr lang="en-US"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GB" sz="800" dirty="0" smtClean="0">
              <a:latin typeface="Arial"/>
            </a:endParaRPr>
          </a:p>
          <a:p>
            <a:r>
              <a:rPr lang="en-GB" sz="800" dirty="0" smtClean="0">
                <a:latin typeface="Arial"/>
              </a:rPr>
              <a:t>The </a:t>
            </a:r>
            <a:r>
              <a:rPr lang="en-GB" sz="800" dirty="0">
                <a:latin typeface="Arial"/>
              </a:rPr>
              <a:t>second of five polio immunization rounds started on 17 September. The nationwide vaccination campaign led by the Ministry of Health with support from </a:t>
            </a:r>
            <a:r>
              <a:rPr lang="en-GB" sz="800" dirty="0" smtClean="0">
                <a:latin typeface="Arial"/>
              </a:rPr>
              <a:t>UNICEF and </a:t>
            </a:r>
            <a:r>
              <a:rPr lang="en-GB" sz="800" dirty="0">
                <a:latin typeface="Arial"/>
              </a:rPr>
              <a:t>WHO targets 3.3 million </a:t>
            </a:r>
            <a:r>
              <a:rPr lang="en-GB" sz="800" dirty="0" smtClean="0">
                <a:latin typeface="Arial"/>
              </a:rPr>
              <a:t>children </a:t>
            </a:r>
            <a:r>
              <a:rPr lang="en-GB" sz="800" dirty="0">
                <a:latin typeface="Arial"/>
              </a:rPr>
              <a:t>under 5 years old and will be completed in November. </a:t>
            </a:r>
            <a:r>
              <a:rPr lang="en-GB" sz="800" dirty="0" smtClean="0">
                <a:latin typeface="Arial"/>
              </a:rPr>
              <a:t>The risk of an outbreak remains high in Chad, </a:t>
            </a:r>
            <a:r>
              <a:rPr lang="en-GB" sz="800" dirty="0">
                <a:latin typeface="Arial"/>
              </a:rPr>
              <a:t>as three polio cases were recently discovered in </a:t>
            </a:r>
            <a:r>
              <a:rPr lang="en-GB" sz="800" dirty="0" err="1">
                <a:latin typeface="Arial"/>
              </a:rPr>
              <a:t>Borno</a:t>
            </a:r>
            <a:r>
              <a:rPr lang="en-GB" sz="800" dirty="0">
                <a:latin typeface="Arial"/>
              </a:rPr>
              <a:t> State in neighbouring Nigeria.</a:t>
            </a:r>
          </a:p>
          <a:p>
            <a:r>
              <a:rPr lang="en-GB" sz="800" dirty="0" smtClean="0">
                <a:solidFill>
                  <a:prstClr val="black"/>
                </a:solidFill>
                <a:latin typeface="Arial"/>
              </a:rPr>
              <a:t> </a:t>
            </a:r>
          </a:p>
          <a:p>
            <a:endParaRPr lang="fr-FR" sz="1000" dirty="0" smtClean="0">
              <a:solidFill>
                <a:prstClr val="black"/>
              </a:solidFill>
              <a:latin typeface="Arial"/>
            </a:endParaRPr>
          </a:p>
          <a:p>
            <a:endParaRPr lang="fr-FR" sz="1000" dirty="0" smtClean="0">
              <a:solidFill>
                <a:prstClr val="black"/>
              </a:solidFill>
              <a:latin typeface="Arial"/>
            </a:endParaRPr>
          </a:p>
          <a:p>
            <a:r>
              <a:rPr lang="en-GB" sz="800" dirty="0" smtClean="0">
                <a:latin typeface="Arial"/>
              </a:rPr>
              <a:t>The UN Central Emergency Response Fund (CERF) on 14 September allocated US$10 million to provide assistance in four regions in the south to meet the needs of 210,000 refugees and returnees from the CAR and their host communities. The funds will  support seven projects aimed at providing emergency multi-sectoral assistance: boosting food security, nutrition services, access to health care, maintenance and improvement of water and sanitation infrastructure, rehabilitation of destroyed shelters and access to education.</a:t>
            </a:r>
            <a:endParaRPr lang="en-GB" sz="800" dirty="0">
              <a:latin typeface="Arial"/>
            </a:endParaRPr>
          </a:p>
        </p:txBody>
      </p:sp>
      <p:cxnSp>
        <p:nvCxnSpPr>
          <p:cNvPr id="77" name="Connecteur droit 76"/>
          <p:cNvCxnSpPr/>
          <p:nvPr/>
        </p:nvCxnSpPr>
        <p:spPr>
          <a:xfrm flipV="1">
            <a:off x="200944" y="2568064"/>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34618"/>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425" y="84332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SIX KILLED IN MILITIA FIGHTING</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34617"/>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192354"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601135" y="4087515"/>
            <a:ext cx="1737542"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CERF ALLOCATES US$10 MILLION </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503146" y="2563790"/>
            <a:ext cx="1665426"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POLIO  VACCINATION DRIVE UNDERWAY</a:t>
            </a:r>
          </a:p>
        </p:txBody>
      </p:sp>
      <p:sp>
        <p:nvSpPr>
          <p:cNvPr id="9" name="TextBox 52"/>
          <p:cNvSpPr txBox="1"/>
          <p:nvPr/>
        </p:nvSpPr>
        <p:spPr>
          <a:xfrm>
            <a:off x="8430029" y="677829"/>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DR CONGO</a:t>
            </a:r>
          </a:p>
          <a:p>
            <a:endParaRPr lang="fr-FR" sz="10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r>
              <a:rPr lang="en-GB" sz="800" dirty="0" smtClean="0">
                <a:latin typeface="Arial"/>
              </a:rPr>
              <a:t>Violent anti-government protests erupted on 19 September in the capital Kinshasa and other cities in the country, resulting in the death of 17 people</a:t>
            </a:r>
            <a:r>
              <a:rPr lang="en-GB" sz="800" dirty="0">
                <a:latin typeface="Arial"/>
              </a:rPr>
              <a:t>, including three policemen, </a:t>
            </a:r>
            <a:r>
              <a:rPr lang="en-GB" sz="800" dirty="0" smtClean="0">
                <a:latin typeface="Arial"/>
              </a:rPr>
              <a:t>according </a:t>
            </a:r>
            <a:r>
              <a:rPr lang="en-GB" sz="800" dirty="0">
                <a:latin typeface="Arial"/>
              </a:rPr>
              <a:t>to the interior </a:t>
            </a:r>
            <a:r>
              <a:rPr lang="en-GB" sz="800" dirty="0" smtClean="0">
                <a:latin typeface="Arial"/>
              </a:rPr>
              <a:t>minister. The </a:t>
            </a:r>
            <a:r>
              <a:rPr lang="en-GB" sz="800" dirty="0">
                <a:latin typeface="Arial"/>
              </a:rPr>
              <a:t>opposition </a:t>
            </a:r>
            <a:r>
              <a:rPr lang="en-GB" sz="800" dirty="0" smtClean="0">
                <a:latin typeface="Arial"/>
              </a:rPr>
              <a:t>says that up </a:t>
            </a:r>
            <a:r>
              <a:rPr lang="en-GB" sz="800" dirty="0">
                <a:latin typeface="Arial"/>
              </a:rPr>
              <a:t>to 53 people died. </a:t>
            </a:r>
            <a:r>
              <a:rPr lang="en-GB" sz="800" dirty="0" smtClean="0">
                <a:latin typeface="Arial"/>
              </a:rPr>
              <a:t>The demonstrations were against perceived intention by President Joseph Kabila to prolong his tenure. Protests continued in the capital for a second day. Secretary-General Ban Ki-moon condemned the violence and called for restraint. Talks to resolve the crisis are ongoing, although major opposition parties have boycotted the talks. </a:t>
            </a:r>
            <a:endParaRPr lang="en-US" sz="800" dirty="0">
              <a:latin typeface="Arial"/>
            </a:endParaRPr>
          </a:p>
          <a:p>
            <a:endParaRPr lang="en-US" sz="1000" dirty="0" smtClean="0">
              <a:latin typeface="Arial"/>
            </a:endParaRPr>
          </a:p>
          <a:p>
            <a:endParaRPr lang="en-US" sz="1000" dirty="0">
              <a:latin typeface="Arial"/>
            </a:endParaRPr>
          </a:p>
          <a:p>
            <a:endParaRPr lang="en-US" sz="800" dirty="0" smtClean="0">
              <a:latin typeface="Arial"/>
            </a:endParaRPr>
          </a:p>
          <a:p>
            <a:r>
              <a:rPr lang="en-US" sz="800" dirty="0" smtClean="0">
                <a:latin typeface="Arial"/>
              </a:rPr>
              <a:t>The </a:t>
            </a:r>
            <a:r>
              <a:rPr lang="en-US" sz="800" dirty="0">
                <a:latin typeface="Arial"/>
              </a:rPr>
              <a:t>yellow fever </a:t>
            </a:r>
            <a:r>
              <a:rPr lang="en-US" sz="800" dirty="0" smtClean="0">
                <a:latin typeface="Arial"/>
              </a:rPr>
              <a:t>outbreak </a:t>
            </a:r>
            <a:r>
              <a:rPr lang="en-US" sz="800" dirty="0">
                <a:latin typeface="Arial"/>
              </a:rPr>
              <a:t>which started in Angola in December 2015 and spread to the Democratic Republic of </a:t>
            </a:r>
            <a:r>
              <a:rPr lang="en-US" sz="800" dirty="0" smtClean="0">
                <a:latin typeface="Arial"/>
              </a:rPr>
              <a:t>Congo </a:t>
            </a:r>
            <a:r>
              <a:rPr lang="en-US" sz="800" dirty="0">
                <a:latin typeface="Arial"/>
              </a:rPr>
              <a:t>is now under </a:t>
            </a:r>
            <a:r>
              <a:rPr lang="en-US" sz="800" dirty="0" smtClean="0">
                <a:latin typeface="Arial"/>
              </a:rPr>
              <a:t>control. There </a:t>
            </a:r>
            <a:r>
              <a:rPr lang="en-US" sz="800" dirty="0">
                <a:latin typeface="Arial"/>
              </a:rPr>
              <a:t>is no more the risk of a major </a:t>
            </a:r>
            <a:r>
              <a:rPr lang="en-US" sz="800" dirty="0" smtClean="0">
                <a:latin typeface="Arial"/>
              </a:rPr>
              <a:t>epidemic, </a:t>
            </a:r>
            <a:r>
              <a:rPr lang="en-US" sz="800" dirty="0">
                <a:latin typeface="Arial"/>
              </a:rPr>
              <a:t>according to </a:t>
            </a:r>
            <a:r>
              <a:rPr lang="en-US" sz="800" dirty="0" smtClean="0">
                <a:latin typeface="Arial"/>
              </a:rPr>
              <a:t>WHO. </a:t>
            </a:r>
            <a:r>
              <a:rPr lang="en-US" sz="800" dirty="0">
                <a:latin typeface="Arial"/>
              </a:rPr>
              <a:t>Since January, 2,707 </a:t>
            </a:r>
            <a:r>
              <a:rPr lang="en-US" sz="800" dirty="0" smtClean="0">
                <a:latin typeface="Arial"/>
              </a:rPr>
              <a:t>cases </a:t>
            </a:r>
            <a:r>
              <a:rPr lang="en-US" sz="800" dirty="0">
                <a:latin typeface="Arial"/>
              </a:rPr>
              <a:t>have been reported in all of </a:t>
            </a:r>
            <a:r>
              <a:rPr lang="en-US" sz="800" dirty="0" smtClean="0">
                <a:latin typeface="Arial"/>
              </a:rPr>
              <a:t>DRC’s </a:t>
            </a:r>
            <a:r>
              <a:rPr lang="en-US" sz="800" dirty="0">
                <a:latin typeface="Arial"/>
              </a:rPr>
              <a:t>26 provinces, with at least 76 confirmed cases and 16 deaths</a:t>
            </a:r>
            <a:r>
              <a:rPr lang="en-US" sz="800" dirty="0" smtClean="0">
                <a:latin typeface="Arial"/>
              </a:rPr>
              <a:t>. In Kinshasa alone</a:t>
            </a:r>
            <a:r>
              <a:rPr lang="en-US" sz="800" dirty="0">
                <a:latin typeface="Arial"/>
              </a:rPr>
              <a:t>, 7.7 million people </a:t>
            </a:r>
            <a:r>
              <a:rPr lang="en-US" sz="800" dirty="0" smtClean="0">
                <a:latin typeface="Arial"/>
              </a:rPr>
              <a:t>were vaccinated in a recent immunization campaign. </a:t>
            </a:r>
            <a:endParaRPr lang="en-US" sz="800" dirty="0">
              <a:latin typeface="Arial"/>
            </a:endParaRPr>
          </a:p>
          <a:p>
            <a:endParaRPr lang="en-US" sz="1000" dirty="0" smtClean="0">
              <a:latin typeface="Arial"/>
            </a:endParaRPr>
          </a:p>
          <a:p>
            <a:r>
              <a:rPr lang="en-US" sz="1000" dirty="0" smtClean="0">
                <a:latin typeface="Arial"/>
              </a:rPr>
              <a:t>NIGER </a:t>
            </a:r>
          </a:p>
          <a:p>
            <a:endParaRPr lang="en-US" sz="1000" dirty="0">
              <a:latin typeface="Arial"/>
            </a:endParaRPr>
          </a:p>
          <a:p>
            <a:endParaRPr lang="en-US" sz="800" dirty="0" smtClean="0">
              <a:latin typeface="Arial"/>
            </a:endParaRPr>
          </a:p>
          <a:p>
            <a:endParaRPr lang="en-US" sz="800" dirty="0" smtClean="0">
              <a:latin typeface="Arial"/>
            </a:endParaRPr>
          </a:p>
          <a:p>
            <a:r>
              <a:rPr lang="en-GB" sz="800" dirty="0" smtClean="0">
                <a:latin typeface="Arial"/>
              </a:rPr>
              <a:t>The Regional Humanitarian Coordinator for the Sahel, Toby </a:t>
            </a:r>
            <a:r>
              <a:rPr lang="en-GB" sz="800" dirty="0" err="1" smtClean="0">
                <a:latin typeface="Arial"/>
              </a:rPr>
              <a:t>Lanzer</a:t>
            </a:r>
            <a:r>
              <a:rPr lang="en-GB" sz="800" dirty="0" smtClean="0">
                <a:latin typeface="Arial"/>
              </a:rPr>
              <a:t>, on 15 September called for increased international support for the millions of people devastated by conflict, displacement and loss of livelihood across the Lake Chad Basin. He made the appeal at the end of a </a:t>
            </a:r>
            <a:r>
              <a:rPr lang="en-GB" sz="800" dirty="0" smtClean="0">
                <a:latin typeface="Arial"/>
              </a:rPr>
              <a:t>three-day </a:t>
            </a:r>
            <a:r>
              <a:rPr lang="en-GB" sz="800" dirty="0" smtClean="0">
                <a:latin typeface="Arial"/>
              </a:rPr>
              <a:t>visit to Niger’s south-eastern </a:t>
            </a:r>
            <a:r>
              <a:rPr lang="en-GB" sz="800" dirty="0" err="1" smtClean="0">
                <a:latin typeface="Arial"/>
              </a:rPr>
              <a:t>Diffa</a:t>
            </a:r>
            <a:r>
              <a:rPr lang="en-GB" sz="800" dirty="0" smtClean="0">
                <a:latin typeface="Arial"/>
              </a:rPr>
              <a:t> region. Inadequate funding and persistent insecurity are some of the main obstacles to reaching those most in need. So far this month, at least seven attacks have been reported in </a:t>
            </a:r>
            <a:r>
              <a:rPr lang="en-GB" sz="800" dirty="0" err="1" smtClean="0">
                <a:latin typeface="Arial"/>
              </a:rPr>
              <a:t>Diffa</a:t>
            </a:r>
            <a:r>
              <a:rPr lang="en-GB" sz="800" dirty="0" smtClean="0">
                <a:latin typeface="Arial"/>
              </a:rPr>
              <a:t>.</a:t>
            </a:r>
          </a:p>
          <a:p>
            <a:endParaRPr lang="en-US" sz="800" dirty="0" smtClean="0">
              <a:latin typeface="Arial" panose="020B0604020202020204" pitchFamily="34" charset="0"/>
              <a:cs typeface="Arial" panose="020B0604020202020204" pitchFamily="34" charset="0"/>
            </a:endParaRPr>
          </a:p>
          <a:p>
            <a:endParaRPr lang="en-US" sz="1000" dirty="0">
              <a:latin typeface="Arial"/>
            </a:endParaRPr>
          </a:p>
          <a:p>
            <a:endParaRPr lang="en-US" sz="1000" dirty="0" smtClean="0">
              <a:latin typeface="Arial"/>
            </a:endParaRPr>
          </a:p>
          <a:p>
            <a:endParaRPr lang="en-US" sz="800" dirty="0" smtClean="0">
              <a:latin typeface="Arial" panose="020B0604020202020204" pitchFamily="34" charset="0"/>
              <a:cs typeface="Arial" panose="020B0604020202020204" pitchFamily="34" charset="0"/>
            </a:endParaRPr>
          </a:p>
        </p:txBody>
      </p:sp>
      <p:grpSp>
        <p:nvGrpSpPr>
          <p:cNvPr id="7" name="Groupe 6"/>
          <p:cNvGrpSpPr/>
          <p:nvPr/>
        </p:nvGrpSpPr>
        <p:grpSpPr>
          <a:xfrm>
            <a:off x="6181950" y="555910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9623" y="87555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667327" y="5101883"/>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MORE ASSISTANCE URGED FOR LAKE CHAD BASIN CRISIS</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647034"/>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5" name="Connecteur droit 90"/>
          <p:cNvCxnSpPr/>
          <p:nvPr/>
        </p:nvCxnSpPr>
        <p:spPr>
          <a:xfrm>
            <a:off x="8412248" y="5059777"/>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01" name="Group 200"/>
          <p:cNvGrpSpPr/>
          <p:nvPr/>
        </p:nvGrpSpPr>
        <p:grpSpPr>
          <a:xfrm>
            <a:off x="6636818" y="3390185"/>
            <a:ext cx="225000" cy="328204"/>
            <a:chOff x="4499508" y="1144203"/>
            <a:chExt cx="225000" cy="328204"/>
          </a:xfrm>
        </p:grpSpPr>
        <p:pic>
          <p:nvPicPr>
            <p:cNvPr id="202" name="Image 377"/>
            <p:cNvPicPr>
              <a:picLocks noChangeAspect="1"/>
            </p:cNvPicPr>
            <p:nvPr/>
          </p:nvPicPr>
          <p:blipFill>
            <a:blip r:embed="rId13"/>
            <a:stretch>
              <a:fillRect/>
            </a:stretch>
          </p:blipFill>
          <p:spPr>
            <a:xfrm>
              <a:off x="4499508" y="1146157"/>
              <a:ext cx="225000" cy="326250"/>
            </a:xfrm>
            <a:prstGeom prst="rect">
              <a:avLst/>
            </a:prstGeom>
          </p:spPr>
        </p:pic>
        <p:pic>
          <p:nvPicPr>
            <p:cNvPr id="203" name="Image 19"/>
            <p:cNvPicPr>
              <a:picLocks noChangeAspect="1"/>
            </p:cNvPicPr>
            <p:nvPr/>
          </p:nvPicPr>
          <p:blipFill>
            <a:blip r:embed="rId14"/>
            <a:stretch>
              <a:fillRect/>
            </a:stretch>
          </p:blipFill>
          <p:spPr>
            <a:xfrm>
              <a:off x="4502719" y="1144203"/>
              <a:ext cx="201600" cy="201600"/>
            </a:xfrm>
            <a:prstGeom prst="rect">
              <a:avLst/>
            </a:prstGeom>
          </p:spPr>
        </p:pic>
      </p:grpSp>
      <p:sp>
        <p:nvSpPr>
          <p:cNvPr id="219" name="ZoneTexte 80"/>
          <p:cNvSpPr txBox="1"/>
          <p:nvPr/>
        </p:nvSpPr>
        <p:spPr>
          <a:xfrm>
            <a:off x="8750855" y="889359"/>
            <a:ext cx="1737542"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SEVENTEEN KILLED IN VIOLENT PROTESTS</a:t>
            </a:r>
            <a:endParaRPr lang="en-US" sz="800" i="1" dirty="0">
              <a:solidFill>
                <a:srgbClr val="026CB6"/>
              </a:solidFill>
              <a:latin typeface="Arial" panose="020B0604020202020204" pitchFamily="34" charset="0"/>
              <a:cs typeface="Arial" panose="020B0604020202020204" pitchFamily="34" charset="0"/>
            </a:endParaRPr>
          </a:p>
        </p:txBody>
      </p:sp>
      <p:grpSp>
        <p:nvGrpSpPr>
          <p:cNvPr id="247" name="Group 246"/>
          <p:cNvGrpSpPr/>
          <p:nvPr/>
        </p:nvGrpSpPr>
        <p:grpSpPr>
          <a:xfrm>
            <a:off x="8442327" y="921920"/>
            <a:ext cx="225000" cy="328204"/>
            <a:chOff x="4499508" y="1144203"/>
            <a:chExt cx="225000" cy="328204"/>
          </a:xfrm>
        </p:grpSpPr>
        <p:pic>
          <p:nvPicPr>
            <p:cNvPr id="248" name="Image 377"/>
            <p:cNvPicPr>
              <a:picLocks noChangeAspect="1"/>
            </p:cNvPicPr>
            <p:nvPr/>
          </p:nvPicPr>
          <p:blipFill>
            <a:blip r:embed="rId13"/>
            <a:stretch>
              <a:fillRect/>
            </a:stretch>
          </p:blipFill>
          <p:spPr>
            <a:xfrm>
              <a:off x="4499508" y="1146157"/>
              <a:ext cx="225000" cy="326250"/>
            </a:xfrm>
            <a:prstGeom prst="rect">
              <a:avLst/>
            </a:prstGeom>
          </p:spPr>
        </p:pic>
        <p:pic>
          <p:nvPicPr>
            <p:cNvPr id="255"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6" name="Group 5"/>
          <p:cNvGrpSpPr/>
          <p:nvPr/>
        </p:nvGrpSpPr>
        <p:grpSpPr>
          <a:xfrm>
            <a:off x="5611556" y="2051283"/>
            <a:ext cx="276038" cy="371235"/>
            <a:chOff x="7430099" y="2153431"/>
            <a:chExt cx="276038" cy="371235"/>
          </a:xfrm>
        </p:grpSpPr>
        <p:pic>
          <p:nvPicPr>
            <p:cNvPr id="257"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258"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grpSp>
        <p:nvGrpSpPr>
          <p:cNvPr id="259" name="Group 258"/>
          <p:cNvGrpSpPr/>
          <p:nvPr/>
        </p:nvGrpSpPr>
        <p:grpSpPr>
          <a:xfrm>
            <a:off x="8385169" y="5073308"/>
            <a:ext cx="276038" cy="371235"/>
            <a:chOff x="7430099" y="2153431"/>
            <a:chExt cx="276038" cy="371235"/>
          </a:xfrm>
        </p:grpSpPr>
        <p:pic>
          <p:nvPicPr>
            <p:cNvPr id="260"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261"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grpSp>
        <p:nvGrpSpPr>
          <p:cNvPr id="262" name="Groupe 20"/>
          <p:cNvGrpSpPr/>
          <p:nvPr/>
        </p:nvGrpSpPr>
        <p:grpSpPr>
          <a:xfrm>
            <a:off x="6409833" y="2302131"/>
            <a:ext cx="225000" cy="326250"/>
            <a:chOff x="8607920" y="3083161"/>
            <a:chExt cx="225000" cy="326250"/>
          </a:xfrm>
        </p:grpSpPr>
        <p:pic>
          <p:nvPicPr>
            <p:cNvPr id="263" name="Image 371"/>
            <p:cNvPicPr>
              <a:picLocks noChangeAspect="1"/>
            </p:cNvPicPr>
            <p:nvPr/>
          </p:nvPicPr>
          <p:blipFill>
            <a:blip r:embed="rId15"/>
            <a:stretch>
              <a:fillRect/>
            </a:stretch>
          </p:blipFill>
          <p:spPr>
            <a:xfrm>
              <a:off x="8607920" y="3083161"/>
              <a:ext cx="225000" cy="326250"/>
            </a:xfrm>
            <a:prstGeom prst="rect">
              <a:avLst/>
            </a:prstGeom>
          </p:spPr>
        </p:pic>
        <p:pic>
          <p:nvPicPr>
            <p:cNvPr id="264"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265" name="Group 264"/>
          <p:cNvGrpSpPr/>
          <p:nvPr/>
        </p:nvGrpSpPr>
        <p:grpSpPr>
          <a:xfrm>
            <a:off x="6703514" y="3953580"/>
            <a:ext cx="225000" cy="328204"/>
            <a:chOff x="4499508" y="1144203"/>
            <a:chExt cx="225000" cy="328204"/>
          </a:xfrm>
        </p:grpSpPr>
        <p:pic>
          <p:nvPicPr>
            <p:cNvPr id="266" name="Image 377"/>
            <p:cNvPicPr>
              <a:picLocks noChangeAspect="1"/>
            </p:cNvPicPr>
            <p:nvPr/>
          </p:nvPicPr>
          <p:blipFill>
            <a:blip r:embed="rId13"/>
            <a:stretch>
              <a:fillRect/>
            </a:stretch>
          </p:blipFill>
          <p:spPr>
            <a:xfrm>
              <a:off x="4499508" y="1146157"/>
              <a:ext cx="225000" cy="326250"/>
            </a:xfrm>
            <a:prstGeom prst="rect">
              <a:avLst/>
            </a:prstGeom>
          </p:spPr>
        </p:pic>
        <p:pic>
          <p:nvPicPr>
            <p:cNvPr id="267"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68" name="Group 267"/>
          <p:cNvGrpSpPr/>
          <p:nvPr/>
        </p:nvGrpSpPr>
        <p:grpSpPr>
          <a:xfrm>
            <a:off x="191284" y="4066714"/>
            <a:ext cx="276038" cy="371235"/>
            <a:chOff x="7430099" y="2153431"/>
            <a:chExt cx="276038" cy="371235"/>
          </a:xfrm>
        </p:grpSpPr>
        <p:pic>
          <p:nvPicPr>
            <p:cNvPr id="269"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270"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sp>
        <p:nvSpPr>
          <p:cNvPr id="271" name="ZoneTexte 2237"/>
          <p:cNvSpPr txBox="1"/>
          <p:nvPr/>
        </p:nvSpPr>
        <p:spPr>
          <a:xfrm>
            <a:off x="8772772" y="3164898"/>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YELLOW FEVER OUTBREAK UNDER CONTROL</a:t>
            </a:r>
            <a:endParaRPr lang="en-US" sz="800" i="1" dirty="0">
              <a:solidFill>
                <a:srgbClr val="026CB6"/>
              </a:solidFill>
              <a:latin typeface="Arial" panose="020B0604020202020204" pitchFamily="34" charset="0"/>
              <a:cs typeface="Arial" panose="020B0604020202020204" pitchFamily="34" charset="0"/>
            </a:endParaRPr>
          </a:p>
        </p:txBody>
      </p:sp>
      <p:grpSp>
        <p:nvGrpSpPr>
          <p:cNvPr id="272" name="Groupe 20"/>
          <p:cNvGrpSpPr/>
          <p:nvPr/>
        </p:nvGrpSpPr>
        <p:grpSpPr>
          <a:xfrm>
            <a:off x="8419240" y="3187259"/>
            <a:ext cx="225000" cy="326250"/>
            <a:chOff x="8607920" y="3083161"/>
            <a:chExt cx="225000" cy="326250"/>
          </a:xfrm>
        </p:grpSpPr>
        <p:pic>
          <p:nvPicPr>
            <p:cNvPr id="273" name="Image 371"/>
            <p:cNvPicPr>
              <a:picLocks noChangeAspect="1"/>
            </p:cNvPicPr>
            <p:nvPr/>
          </p:nvPicPr>
          <p:blipFill>
            <a:blip r:embed="rId15"/>
            <a:stretch>
              <a:fillRect/>
            </a:stretch>
          </p:blipFill>
          <p:spPr>
            <a:xfrm>
              <a:off x="8607920" y="3083161"/>
              <a:ext cx="225000" cy="326250"/>
            </a:xfrm>
            <a:prstGeom prst="rect">
              <a:avLst/>
            </a:prstGeom>
          </p:spPr>
        </p:pic>
        <p:pic>
          <p:nvPicPr>
            <p:cNvPr id="274"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189" name="Groupe 20"/>
          <p:cNvGrpSpPr/>
          <p:nvPr/>
        </p:nvGrpSpPr>
        <p:grpSpPr>
          <a:xfrm>
            <a:off x="218886" y="2609672"/>
            <a:ext cx="225000" cy="326250"/>
            <a:chOff x="8607920" y="3083161"/>
            <a:chExt cx="225000" cy="326250"/>
          </a:xfrm>
        </p:grpSpPr>
        <p:pic>
          <p:nvPicPr>
            <p:cNvPr id="190" name="Image 371"/>
            <p:cNvPicPr>
              <a:picLocks noChangeAspect="1"/>
            </p:cNvPicPr>
            <p:nvPr/>
          </p:nvPicPr>
          <p:blipFill>
            <a:blip r:embed="rId15"/>
            <a:stretch>
              <a:fillRect/>
            </a:stretch>
          </p:blipFill>
          <p:spPr>
            <a:xfrm>
              <a:off x="8607920" y="3083161"/>
              <a:ext cx="225000" cy="326250"/>
            </a:xfrm>
            <a:prstGeom prst="rect">
              <a:avLst/>
            </a:prstGeom>
          </p:spPr>
        </p:pic>
        <p:pic>
          <p:nvPicPr>
            <p:cNvPr id="191"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192" name="Group 191"/>
          <p:cNvGrpSpPr/>
          <p:nvPr/>
        </p:nvGrpSpPr>
        <p:grpSpPr>
          <a:xfrm>
            <a:off x="256833" y="872888"/>
            <a:ext cx="225000" cy="328204"/>
            <a:chOff x="4499508" y="1144203"/>
            <a:chExt cx="225000" cy="328204"/>
          </a:xfrm>
        </p:grpSpPr>
        <p:pic>
          <p:nvPicPr>
            <p:cNvPr id="193" name="Image 377"/>
            <p:cNvPicPr>
              <a:picLocks noChangeAspect="1"/>
            </p:cNvPicPr>
            <p:nvPr/>
          </p:nvPicPr>
          <p:blipFill>
            <a:blip r:embed="rId13"/>
            <a:stretch>
              <a:fillRect/>
            </a:stretch>
          </p:blipFill>
          <p:spPr>
            <a:xfrm>
              <a:off x="4499508" y="1146157"/>
              <a:ext cx="225000" cy="326250"/>
            </a:xfrm>
            <a:prstGeom prst="rect">
              <a:avLst/>
            </a:prstGeom>
          </p:spPr>
        </p:pic>
        <p:pic>
          <p:nvPicPr>
            <p:cNvPr id="194" name="Image 19"/>
            <p:cNvPicPr>
              <a:picLocks noChangeAspect="1"/>
            </p:cNvPicPr>
            <p:nvPr/>
          </p:nvPicPr>
          <p:blipFill>
            <a:blip r:embed="rId14"/>
            <a:stretch>
              <a:fillRect/>
            </a:stretch>
          </p:blipFill>
          <p:spPr>
            <a:xfrm>
              <a:off x="4502719" y="1144203"/>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4451</TotalTime>
  <Words>628</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(13 - 19 September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267</cp:revision>
  <cp:lastPrinted>2016-09-21T09:19:33Z</cp:lastPrinted>
  <dcterms:created xsi:type="dcterms:W3CDTF">2015-12-15T11:10:25Z</dcterms:created>
  <dcterms:modified xsi:type="dcterms:W3CDTF">2016-09-21T10:40:30Z</dcterms:modified>
</cp:coreProperties>
</file>