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varScale="1">
        <p:scale>
          <a:sx n="90" d="100"/>
          <a:sy n="90" d="100"/>
        </p:scale>
        <p:origin x="492" y="10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22-Mar-16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22-Mar-16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22-Mar-16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22-Mar-16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22-Mar-16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22-Mar-16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22-Mar-16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22-Mar-16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22-Mar-16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22-Mar-16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22-Mar-16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22-Mar-16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22-Mar-16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(15 - 21 March </a:t>
            </a:r>
            <a:r>
              <a:rPr lang="en-GB" sz="1000" dirty="0">
                <a:solidFill>
                  <a:schemeClr val="bg1"/>
                </a:solidFill>
                <a:latin typeface="Arial" panose="020B0604020202020204" pitchFamily="34" charset="0"/>
                <a:cs typeface="Arial" panose="020B0604020202020204" pitchFamily="34" charset="0"/>
              </a:rPr>
              <a:t>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22 March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smtClean="0">
                <a:solidFill>
                  <a:prstClr val="white">
                    <a:lumMod val="50000"/>
                  </a:prstClr>
                </a:solidFill>
                <a:latin typeface="Arial" panose="020B0604020202020204" pitchFamily="34" charset="0"/>
                <a:cs typeface="Arial" panose="020B0604020202020204" pitchFamily="34" charset="0"/>
                <a:hlinkClick r:id="rId5"/>
              </a:rPr>
              <a:t>@</a:t>
            </a:r>
            <a:r>
              <a:rPr lang="fr-FR" sz="800" dirty="0" err="1"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20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CABO VERDE</a:t>
            </a:r>
            <a:endParaRPr lang="en-GB" sz="800" b="1" i="1" dirty="0">
              <a:solidFill>
                <a:schemeClr val="bg1">
                  <a:lumMod val="50000"/>
                </a:schemeClr>
              </a:solidFill>
              <a:latin typeface="Arial" panose="020B0604020202020204" pitchFamily="34" charset="0"/>
              <a:cs typeface="Arial" panose="020B0604020202020204" pitchFamily="34" charset="0"/>
            </a:endParaRP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r>
              <a:rPr lang="en-US" sz="800" dirty="0">
                <a:latin typeface="Arial" panose="020B0604020202020204" pitchFamily="34" charset="0"/>
                <a:cs typeface="Arial" panose="020B0604020202020204" pitchFamily="34" charset="0"/>
              </a:rPr>
              <a:t>On 15 March, the national health director reported the first case of microcephaly in a new-born with probable relationship to </a:t>
            </a:r>
            <a:r>
              <a:rPr lang="en-US" sz="800" dirty="0" err="1">
                <a:latin typeface="Arial" panose="020B0604020202020204" pitchFamily="34" charset="0"/>
                <a:cs typeface="Arial" panose="020B0604020202020204" pitchFamily="34" charset="0"/>
              </a:rPr>
              <a:t>Zika</a:t>
            </a:r>
            <a:r>
              <a:rPr lang="en-US" sz="800" dirty="0">
                <a:latin typeface="Arial" panose="020B0604020202020204" pitchFamily="34" charset="0"/>
                <a:cs typeface="Arial" panose="020B0604020202020204" pitchFamily="34" charset="0"/>
              </a:rPr>
              <a:t> virus. The case was identified on 14 March in the capital city, Praia. WHO was immediately notified in compliance with the International Health Regulations. On 11 February, the Ministry of Health announced that 40 pregnant women suspected of </a:t>
            </a:r>
            <a:r>
              <a:rPr lang="en-US" sz="800" dirty="0" err="1">
                <a:latin typeface="Arial" panose="020B0604020202020204" pitchFamily="34" charset="0"/>
                <a:cs typeface="Arial" panose="020B0604020202020204" pitchFamily="34" charset="0"/>
              </a:rPr>
              <a:t>Zika</a:t>
            </a:r>
            <a:r>
              <a:rPr lang="en-US" sz="800" dirty="0">
                <a:latin typeface="Arial" panose="020B0604020202020204" pitchFamily="34" charset="0"/>
                <a:cs typeface="Arial" panose="020B0604020202020204" pitchFamily="34" charset="0"/>
              </a:rPr>
              <a:t> virus infection are being closely monitored. </a:t>
            </a:r>
            <a:r>
              <a:rPr lang="en-US" sz="800" dirty="0" err="1">
                <a:latin typeface="Arial" panose="020B0604020202020204" pitchFamily="34" charset="0"/>
                <a:cs typeface="Arial" panose="020B0604020202020204" pitchFamily="34" charset="0"/>
              </a:rPr>
              <a:t>Zika</a:t>
            </a:r>
            <a:r>
              <a:rPr lang="en-US" sz="800" dirty="0">
                <a:latin typeface="Arial" panose="020B0604020202020204" pitchFamily="34" charset="0"/>
                <a:cs typeface="Arial" panose="020B0604020202020204" pitchFamily="34" charset="0"/>
              </a:rPr>
              <a:t> epidemic in </a:t>
            </a:r>
            <a:r>
              <a:rPr lang="en-US" sz="800" dirty="0" smtClean="0">
                <a:latin typeface="Arial" panose="020B0604020202020204" pitchFamily="34" charset="0"/>
                <a:cs typeface="Arial" panose="020B0604020202020204" pitchFamily="34" charset="0"/>
              </a:rPr>
              <a:t>Cabo </a:t>
            </a:r>
            <a:r>
              <a:rPr lang="en-US" sz="800" dirty="0">
                <a:latin typeface="Arial" panose="020B0604020202020204" pitchFamily="34" charset="0"/>
                <a:cs typeface="Arial" panose="020B0604020202020204" pitchFamily="34" charset="0"/>
              </a:rPr>
              <a:t>Verde was officially declared on 22 October 2015. As of 6 March, 7,500 suspected cases had been registered</a:t>
            </a:r>
            <a:r>
              <a:rPr lang="en-US" sz="800" dirty="0" smtClean="0">
                <a:latin typeface="Arial" panose="020B0604020202020204" pitchFamily="34" charset="0"/>
                <a:cs typeface="Arial" panose="020B0604020202020204" pitchFamily="34" charset="0"/>
              </a:rPr>
              <a:t>.</a:t>
            </a:r>
          </a:p>
          <a:p>
            <a:endParaRPr lang="fr-FR" sz="800" dirty="0" smtClean="0">
              <a:latin typeface="Arial" panose="020B0604020202020204" pitchFamily="34" charset="0"/>
              <a:cs typeface="Arial" panose="020B0604020202020204" pitchFamily="34" charset="0"/>
            </a:endParaRPr>
          </a:p>
          <a:p>
            <a:pPr lvl="0"/>
            <a:r>
              <a:rPr lang="en-GB" sz="1000" dirty="0">
                <a:solidFill>
                  <a:prstClr val="black"/>
                </a:solidFill>
                <a:latin typeface="Arial"/>
              </a:rPr>
              <a:t>CENTRAL AFRICAN REPUBLIC </a:t>
            </a:r>
          </a:p>
          <a:p>
            <a:pPr algn="just"/>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endParaRPr lang="en-US" sz="800" dirty="0" smtClean="0">
              <a:latin typeface="Arial"/>
            </a:endParaRPr>
          </a:p>
          <a:p>
            <a:r>
              <a:rPr lang="en-US" sz="800" dirty="0">
                <a:latin typeface="Arial"/>
              </a:rPr>
              <a:t>An outbreak of meningitis since January in the northern </a:t>
            </a:r>
            <a:r>
              <a:rPr lang="en-US" sz="800" dirty="0" err="1" smtClean="0">
                <a:latin typeface="Arial"/>
              </a:rPr>
              <a:t>Ouham</a:t>
            </a:r>
            <a:r>
              <a:rPr lang="en-US" sz="800" dirty="0" smtClean="0">
                <a:latin typeface="Arial"/>
              </a:rPr>
              <a:t> </a:t>
            </a:r>
            <a:r>
              <a:rPr lang="en-US" sz="800" dirty="0" smtClean="0">
                <a:latin typeface="Arial"/>
              </a:rPr>
              <a:t>Province </a:t>
            </a:r>
            <a:r>
              <a:rPr lang="en-US" sz="800" dirty="0">
                <a:latin typeface="Arial"/>
              </a:rPr>
              <a:t>has killed 24 people and infected 90 others, the Health Ministry announced on 16 March. MSF will lead an investigation mission to identify the extent of the epidemic and consider vaccination</a:t>
            </a:r>
            <a:r>
              <a:rPr lang="en-US" sz="800" dirty="0" smtClean="0">
                <a:latin typeface="Arial"/>
              </a:rPr>
              <a:t>.</a:t>
            </a:r>
          </a:p>
          <a:p>
            <a:endParaRPr lang="en-US" sz="800" dirty="0"/>
          </a:p>
          <a:p>
            <a:pPr lvl="0"/>
            <a:r>
              <a:rPr lang="fr-FR" sz="1000" dirty="0" smtClean="0">
                <a:solidFill>
                  <a:prstClr val="black"/>
                </a:solidFill>
                <a:latin typeface="Arial"/>
              </a:rPr>
              <a:t>GUINEA</a:t>
            </a:r>
          </a:p>
          <a:p>
            <a:pPr lvl="0"/>
            <a:endParaRPr lang="en-GB" sz="800" dirty="0"/>
          </a:p>
          <a:p>
            <a:endParaRPr lang="en-US" sz="800" dirty="0" smtClean="0">
              <a:latin typeface="Arial"/>
            </a:endParaRPr>
          </a:p>
          <a:p>
            <a:endParaRPr lang="en-US" sz="800" dirty="0">
              <a:latin typeface="Arial"/>
            </a:endParaRPr>
          </a:p>
          <a:p>
            <a:endParaRPr lang="en-US" sz="400" dirty="0" smtClean="0">
              <a:latin typeface="Arial"/>
            </a:endParaRPr>
          </a:p>
          <a:p>
            <a:r>
              <a:rPr lang="en-US" sz="800" dirty="0">
                <a:latin typeface="Arial"/>
              </a:rPr>
              <a:t>On 18 March, a 23-member team completed a ten-day assessment of national capacity on </a:t>
            </a:r>
            <a:r>
              <a:rPr lang="en-US" sz="800" dirty="0" smtClean="0">
                <a:latin typeface="Arial"/>
              </a:rPr>
              <a:t>Disaster Risk Reduction and Emergency Preparedness and Response. </a:t>
            </a:r>
            <a:r>
              <a:rPr lang="en-US" sz="800" dirty="0">
                <a:latin typeface="Arial"/>
              </a:rPr>
              <a:t>The multi-disciplinary team was composed of Government officials from key entities, UN agencies, UNDAC and EU civil Protection experts, Red Cross and NGOs. Over 80 structures or services were visited in the capital Conakry as well as </a:t>
            </a:r>
            <a:r>
              <a:rPr lang="en-US" sz="800" dirty="0" err="1">
                <a:latin typeface="Arial"/>
              </a:rPr>
              <a:t>N’zérékoré</a:t>
            </a:r>
            <a:r>
              <a:rPr lang="en-US" sz="800" dirty="0">
                <a:latin typeface="Arial"/>
              </a:rPr>
              <a:t>, Kankan and </a:t>
            </a:r>
            <a:r>
              <a:rPr lang="en-US" sz="800" dirty="0" err="1">
                <a:latin typeface="Arial"/>
              </a:rPr>
              <a:t>Mamou</a:t>
            </a:r>
            <a:r>
              <a:rPr lang="en-US" sz="800" dirty="0">
                <a:latin typeface="Arial"/>
              </a:rPr>
              <a:t> regions. </a:t>
            </a:r>
            <a:endParaRPr lang="en-GB" sz="800"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p:txBody>
      </p:sp>
      <p:cxnSp>
        <p:nvCxnSpPr>
          <p:cNvPr id="77" name="Connecteur droit 76"/>
          <p:cNvCxnSpPr/>
          <p:nvPr/>
        </p:nvCxnSpPr>
        <p:spPr>
          <a:xfrm flipV="1">
            <a:off x="238134" y="3073309"/>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16855"/>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2212" name="Connecteur droit 2211"/>
          <p:cNvCxnSpPr/>
          <p:nvPr/>
        </p:nvCxnSpPr>
        <p:spPr>
          <a:xfrm flipV="1">
            <a:off x="238134" y="4643490"/>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020" y="87127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FIRST CASE OF MICROCEPHALY REPORTED</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6105"/>
            <a:ext cx="5751297" cy="5891268"/>
            <a:chOff x="2534864" y="836105"/>
            <a:chExt cx="5751297" cy="5891268"/>
          </a:xfrm>
        </p:grpSpPr>
        <p:sp>
          <p:nvSpPr>
            <p:cNvPr id="16" name="Rectangle 15"/>
            <p:cNvSpPr/>
            <p:nvPr/>
          </p:nvSpPr>
          <p:spPr>
            <a:xfrm>
              <a:off x="2545237" y="843364"/>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8" name="ZoneTexte 347"/>
              <p:cNvSpPr txBox="1"/>
              <p:nvPr/>
            </p:nvSpPr>
            <p:spPr>
              <a:xfrm>
                <a:off x="2923300" y="4116516"/>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EVD REGIONAL</a:t>
                </a:r>
                <a:endParaRPr lang="en-US" sz="800" dirty="0">
                  <a:latin typeface="Bookman Old Style" panose="02050604050505020204" pitchFamily="18" charset="0"/>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05796"/>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68254" y="2861107"/>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COTE D’IVOIRE</a:t>
                </a:r>
                <a:endParaRPr lang="en-US" sz="700" dirty="0">
                  <a:solidFill>
                    <a:schemeClr val="bg1">
                      <a:lumMod val="50000"/>
                    </a:schemeClr>
                  </a:solidFill>
                </a:endParaRPr>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142795" y="3021443"/>
                <a:ext cx="659775" cy="215444"/>
              </a:xfrm>
              <a:prstGeom prst="rect">
                <a:avLst/>
              </a:prstGeom>
              <a:noFill/>
            </p:spPr>
            <p:txBody>
              <a:bodyPr wrap="square" rtlCol="0">
                <a:spAutoFit/>
              </a:bodyPr>
              <a:lstStyle/>
              <a:p>
                <a:pPr algn="ctr"/>
                <a:r>
                  <a:rPr lang="fr-FR" sz="800" dirty="0">
                    <a:latin typeface="Bookman Old Style" panose="02050604050505020204" pitchFamily="18" charset="0"/>
                  </a:rPr>
                  <a:t>GUINEA</a:t>
                </a:r>
                <a:endParaRPr lang="en-US" sz="800" dirty="0">
                  <a:latin typeface="Bookman Old Style" panose="02050604050505020204" pitchFamily="18" charset="0"/>
                </a:endParaRPr>
              </a:p>
            </p:txBody>
          </p:sp>
          <p:sp>
            <p:nvSpPr>
              <p:cNvPr id="364" name="ZoneTexte 363"/>
              <p:cNvSpPr txBox="1"/>
              <p:nvPr/>
            </p:nvSpPr>
            <p:spPr>
              <a:xfrm>
                <a:off x="2747742" y="3386633"/>
                <a:ext cx="731223" cy="338554"/>
              </a:xfrm>
              <a:prstGeom prst="rect">
                <a:avLst/>
              </a:prstGeom>
              <a:noFill/>
            </p:spPr>
            <p:txBody>
              <a:bodyPr wrap="square" rtlCol="0">
                <a:spAutoFit/>
              </a:bodyPr>
              <a:lstStyle/>
              <a:p>
                <a:pPr algn="ctr"/>
                <a:r>
                  <a:rPr lang="fr-FR" sz="800" dirty="0" smtClean="0">
                    <a:latin typeface="Bookman Old Style" panose="02050604050505020204" pitchFamily="18" charset="0"/>
                  </a:rPr>
                  <a:t>SIERRA LEONE</a:t>
                </a:r>
                <a:endParaRPr lang="en-US" sz="800" dirty="0">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8" name="Connecteur en angle 367"/>
              <p:cNvCxnSpPr>
                <a:endCxn id="403" idx="19"/>
              </p:cNvCxnSpPr>
              <p:nvPr/>
            </p:nvCxnSpPr>
            <p:spPr>
              <a:xfrm rot="16200000" flipV="1">
                <a:off x="3098643" y="3440268"/>
                <a:ext cx="654865" cy="189238"/>
              </a:xfrm>
              <a:prstGeom prst="bentConnector4">
                <a:avLst>
                  <a:gd name="adj1" fmla="val 314"/>
                  <a:gd name="adj2" fmla="val 9272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9" name="Connecteur en angle 368"/>
              <p:cNvCxnSpPr/>
              <p:nvPr/>
            </p:nvCxnSpPr>
            <p:spPr>
              <a:xfrm rot="16200000" flipV="1">
                <a:off x="3292081" y="3629327"/>
                <a:ext cx="472606" cy="6704"/>
              </a:xfrm>
              <a:prstGeom prst="bentConnector3">
                <a:avLst>
                  <a:gd name="adj1" fmla="val -2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1" name="Connecteur droit 370"/>
              <p:cNvCxnSpPr/>
              <p:nvPr/>
            </p:nvCxnSpPr>
            <p:spPr>
              <a:xfrm flipH="1">
                <a:off x="3517190" y="3862319"/>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372" name="Image 371"/>
              <p:cNvPicPr>
                <a:picLocks noChangeAspect="1"/>
              </p:cNvPicPr>
              <p:nvPr/>
            </p:nvPicPr>
            <p:blipFill>
              <a:blip r:embed="rId8"/>
              <a:stretch>
                <a:fillRect/>
              </a:stretch>
            </p:blipFill>
            <p:spPr>
              <a:xfrm>
                <a:off x="3458369" y="3172802"/>
                <a:ext cx="225000" cy="326250"/>
              </a:xfrm>
              <a:prstGeom prst="rect">
                <a:avLst/>
              </a:prstGeom>
            </p:spPr>
          </p:pic>
          <p:pic>
            <p:nvPicPr>
              <p:cNvPr id="373" name="Image 372"/>
              <p:cNvPicPr>
                <a:picLocks noChangeAspect="1"/>
              </p:cNvPicPr>
              <p:nvPr/>
            </p:nvPicPr>
            <p:blipFill>
              <a:blip r:embed="rId9"/>
              <a:stretch>
                <a:fillRect/>
              </a:stretch>
            </p:blipFill>
            <p:spPr>
              <a:xfrm>
                <a:off x="3473405" y="3184641"/>
                <a:ext cx="191250" cy="191250"/>
              </a:xfrm>
              <a:prstGeom prst="rect">
                <a:avLst/>
              </a:prstGeom>
            </p:spPr>
          </p:pic>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251084" y="11794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561020" y="4659602"/>
            <a:ext cx="1737542"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EMERGENCY RESPONSE ASSESSMENT COMPLETED </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561020" y="3088846"/>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MENINGITIS OUTBREAK KILLS 24</a:t>
            </a:r>
            <a:endParaRPr lang="en-US" sz="800" i="1" dirty="0">
              <a:solidFill>
                <a:srgbClr val="026CB6"/>
              </a:solidFill>
              <a:latin typeface="Arial" panose="020B0604020202020204" pitchFamily="34" charset="0"/>
              <a:cs typeface="Arial" panose="020B0604020202020204" pitchFamily="34" charset="0"/>
            </a:endParaRPr>
          </a:p>
        </p:txBody>
      </p:sp>
      <p:grpSp>
        <p:nvGrpSpPr>
          <p:cNvPr id="23" name="Groupe 22"/>
          <p:cNvGrpSpPr/>
          <p:nvPr/>
        </p:nvGrpSpPr>
        <p:grpSpPr>
          <a:xfrm>
            <a:off x="8400754" y="649654"/>
            <a:ext cx="2110599" cy="6681399"/>
            <a:chOff x="8420598" y="649654"/>
            <a:chExt cx="2110599" cy="6681399"/>
          </a:xfrm>
        </p:grpSpPr>
        <p:sp>
          <p:nvSpPr>
            <p:cNvPr id="9" name="TextBox 52"/>
            <p:cNvSpPr txBox="1"/>
            <p:nvPr/>
          </p:nvSpPr>
          <p:spPr>
            <a:xfrm>
              <a:off x="8430223" y="649654"/>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NIGER</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pPr>
                <a:spcBef>
                  <a:spcPts val="600"/>
                </a:spcBef>
              </a:pPr>
              <a:r>
                <a:rPr lang="en-US" sz="800" dirty="0">
                  <a:latin typeface="Arial" panose="020B0604020202020204" pitchFamily="34" charset="0"/>
                  <a:cs typeface="Arial" panose="020B0604020202020204" pitchFamily="34" charset="0"/>
                </a:rPr>
                <a:t>Armed men on 16 March shot dead three gendarmes and injured a civilian </a:t>
              </a:r>
              <a:r>
                <a:rPr lang="en-US" sz="800" dirty="0" smtClean="0">
                  <a:latin typeface="Arial" panose="020B0604020202020204" pitchFamily="34" charset="0"/>
                  <a:cs typeface="Arial" panose="020B0604020202020204" pitchFamily="34" charset="0"/>
                </a:rPr>
                <a:t>near </a:t>
              </a:r>
              <a:r>
                <a:rPr lang="en-US" sz="800" dirty="0">
                  <a:latin typeface="Arial" panose="020B0604020202020204" pitchFamily="34" charset="0"/>
                  <a:cs typeface="Arial" panose="020B0604020202020204" pitchFamily="34" charset="0"/>
                </a:rPr>
                <a:t>the border with Mali. The following day, four suicide bombers hit a military convoy in the southern </a:t>
              </a:r>
              <a:r>
                <a:rPr lang="en-US" sz="800" dirty="0" err="1">
                  <a:latin typeface="Arial" panose="020B0604020202020204" pitchFamily="34" charset="0"/>
                  <a:cs typeface="Arial" panose="020B0604020202020204" pitchFamily="34" charset="0"/>
                </a:rPr>
                <a:t>Bosso</a:t>
              </a:r>
              <a:r>
                <a:rPr lang="en-US" sz="800" dirty="0">
                  <a:latin typeface="Arial" panose="020B0604020202020204" pitchFamily="34" charset="0"/>
                  <a:cs typeface="Arial" panose="020B0604020202020204" pitchFamily="34" charset="0"/>
                </a:rPr>
                <a:t> region, killing the local military commander and injuring two others. Separately, run-off presidential election was held on 20 March. President </a:t>
              </a:r>
              <a:r>
                <a:rPr lang="en-US" sz="800" dirty="0" err="1" smtClean="0">
                  <a:latin typeface="Arial" panose="020B0604020202020204" pitchFamily="34" charset="0"/>
                  <a:cs typeface="Arial" panose="020B0604020202020204" pitchFamily="34" charset="0"/>
                </a:rPr>
                <a:t>Mahamadou</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Issoufou is expected to be re-elected after the opposition boycotted the vote</a:t>
              </a:r>
              <a:r>
                <a:rPr lang="en-US" sz="800" dirty="0" smtClean="0">
                  <a:latin typeface="Arial" panose="020B0604020202020204" pitchFamily="34" charset="0"/>
                  <a:cs typeface="Arial" panose="020B0604020202020204" pitchFamily="34" charset="0"/>
                </a:rPr>
                <a:t>.</a:t>
              </a:r>
            </a:p>
            <a:p>
              <a:pPr>
                <a:spcBef>
                  <a:spcPts val="600"/>
                </a:spcBef>
              </a:pPr>
              <a:r>
                <a:rPr lang="en-US" sz="1000" dirty="0">
                  <a:latin typeface="Arial"/>
                </a:rPr>
                <a:t>NIGERIA</a:t>
              </a:r>
            </a:p>
            <a:p>
              <a:pPr>
                <a:spcBef>
                  <a:spcPts val="600"/>
                </a:spcBef>
              </a:pPr>
              <a:endParaRPr lang="en-US" sz="800" dirty="0" smtClean="0">
                <a:latin typeface="Arial" panose="020B0604020202020204" pitchFamily="34" charset="0"/>
                <a:cs typeface="Arial" panose="020B0604020202020204" pitchFamily="34" charset="0"/>
              </a:endParaRPr>
            </a:p>
            <a:p>
              <a:pPr>
                <a:spcBef>
                  <a:spcPts val="600"/>
                </a:spcBef>
              </a:pPr>
              <a:endParaRPr lang="en-US" sz="1000" dirty="0">
                <a:latin typeface="Arial"/>
              </a:endParaRPr>
            </a:p>
            <a:p>
              <a:r>
                <a:rPr lang="en-US" sz="800" dirty="0" smtClean="0">
                  <a:latin typeface="Arial" panose="020B0604020202020204" pitchFamily="34" charset="0"/>
                  <a:cs typeface="Arial" panose="020B0604020202020204" pitchFamily="34" charset="0"/>
                </a:rPr>
                <a:t>The Senate on 15 March approved </a:t>
              </a:r>
              <a:r>
                <a:rPr lang="en-US" sz="800" dirty="0">
                  <a:latin typeface="Arial" panose="020B0604020202020204" pitchFamily="34" charset="0"/>
                  <a:cs typeface="Arial" panose="020B0604020202020204" pitchFamily="34" charset="0"/>
                </a:rPr>
                <a:t>US$50 million for the relocation, </a:t>
              </a:r>
              <a:r>
                <a:rPr lang="en-US" sz="800" dirty="0" smtClean="0">
                  <a:latin typeface="Arial" panose="020B0604020202020204" pitchFamily="34" charset="0"/>
                  <a:cs typeface="Arial" panose="020B0604020202020204" pitchFamily="34" charset="0"/>
                </a:rPr>
                <a:t>rehabilitation </a:t>
              </a:r>
              <a:r>
                <a:rPr lang="en-US" sz="800" dirty="0">
                  <a:latin typeface="Arial" panose="020B0604020202020204" pitchFamily="34" charset="0"/>
                  <a:cs typeface="Arial" panose="020B0604020202020204" pitchFamily="34" charset="0"/>
                </a:rPr>
                <a:t>and resettlement of internally displaced persons in Adamawa, </a:t>
              </a:r>
              <a:r>
                <a:rPr lang="en-US" sz="800" dirty="0" err="1">
                  <a:latin typeface="Arial" panose="020B0604020202020204" pitchFamily="34" charset="0"/>
                  <a:cs typeface="Arial" panose="020B0604020202020204" pitchFamily="34" charset="0"/>
                </a:rPr>
                <a:t>Borno</a:t>
              </a:r>
              <a:r>
                <a:rPr lang="en-US" sz="800" dirty="0">
                  <a:latin typeface="Arial" panose="020B0604020202020204" pitchFamily="34" charset="0"/>
                  <a:cs typeface="Arial" panose="020B0604020202020204" pitchFamily="34" charset="0"/>
                </a:rPr>
                <a:t> and </a:t>
              </a:r>
              <a:r>
                <a:rPr lang="en-US" sz="800" dirty="0" err="1">
                  <a:latin typeface="Arial" panose="020B0604020202020204" pitchFamily="34" charset="0"/>
                  <a:cs typeface="Arial" panose="020B0604020202020204" pitchFamily="34" charset="0"/>
                </a:rPr>
                <a:t>Yobe</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states  -  the worst-affected by Boko </a:t>
              </a:r>
              <a:r>
                <a:rPr lang="en-US" sz="800" dirty="0">
                  <a:latin typeface="Arial" panose="020B0604020202020204" pitchFamily="34" charset="0"/>
                  <a:cs typeface="Arial" panose="020B0604020202020204" pitchFamily="34" charset="0"/>
                </a:rPr>
                <a:t>Haram </a:t>
              </a:r>
              <a:r>
                <a:rPr lang="en-US" sz="800" dirty="0" smtClean="0">
                  <a:latin typeface="Arial" panose="020B0604020202020204" pitchFamily="34" charset="0"/>
                  <a:cs typeface="Arial" panose="020B0604020202020204" pitchFamily="34" charset="0"/>
                </a:rPr>
                <a:t>violence.</a:t>
              </a:r>
              <a:endParaRPr lang="en-US"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GB" sz="1000" dirty="0" smtClean="0">
                  <a:latin typeface="Arial"/>
                </a:rPr>
                <a:t>EBOLA </a:t>
              </a:r>
              <a:r>
                <a:rPr lang="en-GB" sz="1000" dirty="0">
                  <a:latin typeface="Arial"/>
                </a:rPr>
                <a:t>VIRUS </a:t>
              </a:r>
              <a:r>
                <a:rPr lang="en-GB" sz="1000" dirty="0" smtClean="0">
                  <a:latin typeface="Arial"/>
                </a:rPr>
                <a:t>DISEASE  </a:t>
              </a: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US" sz="840" dirty="0">
                  <a:latin typeface="Arial" panose="020B0604020202020204" pitchFamily="34" charset="0"/>
                  <a:cs typeface="Arial" panose="020B0604020202020204" pitchFamily="34" charset="0"/>
                </a:rPr>
                <a:t>Ebola has re-emerged in Guinea. As of 21 </a:t>
              </a:r>
              <a:r>
                <a:rPr lang="en-US" sz="840" dirty="0" smtClean="0">
                  <a:latin typeface="Arial" panose="020B0604020202020204" pitchFamily="34" charset="0"/>
                  <a:cs typeface="Arial" panose="020B0604020202020204" pitchFamily="34" charset="0"/>
                </a:rPr>
                <a:t>March, three confirmed, three probable and one suspected cases were reported in </a:t>
              </a:r>
              <a:r>
                <a:rPr lang="en-US" sz="840" dirty="0">
                  <a:latin typeface="Arial" panose="020B0604020202020204" pitchFamily="34" charset="0"/>
                  <a:cs typeface="Arial" panose="020B0604020202020204" pitchFamily="34" charset="0"/>
                </a:rPr>
                <a:t>the south-eastern </a:t>
              </a:r>
              <a:r>
                <a:rPr lang="en-US" sz="840" dirty="0" err="1">
                  <a:latin typeface="Arial" panose="020B0604020202020204" pitchFamily="34" charset="0"/>
                  <a:cs typeface="Arial" panose="020B0604020202020204" pitchFamily="34" charset="0"/>
                </a:rPr>
                <a:t>N’zérékoré</a:t>
              </a:r>
              <a:r>
                <a:rPr lang="en-US" sz="840" dirty="0">
                  <a:latin typeface="Arial" panose="020B0604020202020204" pitchFamily="34" charset="0"/>
                  <a:cs typeface="Arial" panose="020B0604020202020204" pitchFamily="34" charset="0"/>
                </a:rPr>
                <a:t> Prefecture</a:t>
              </a:r>
              <a:r>
                <a:rPr lang="en-US" sz="840" dirty="0" smtClean="0">
                  <a:latin typeface="Arial" panose="020B0604020202020204" pitchFamily="34" charset="0"/>
                  <a:cs typeface="Arial" panose="020B0604020202020204" pitchFamily="34" charset="0"/>
                </a:rPr>
                <a:t>. Five patients have since died. </a:t>
              </a:r>
              <a:r>
                <a:rPr lang="en-US" sz="840" dirty="0">
                  <a:latin typeface="Arial" panose="020B0604020202020204" pitchFamily="34" charset="0"/>
                  <a:cs typeface="Arial" panose="020B0604020202020204" pitchFamily="34" charset="0"/>
                </a:rPr>
                <a:t>So far 961 contacts from 181 households have been identified. Among them 120 are high-risk. Guinea’s latest flare-up was confirmed on 17 March, </a:t>
              </a:r>
              <a:r>
                <a:rPr lang="en-US" sz="840" dirty="0" smtClean="0">
                  <a:latin typeface="Arial" panose="020B0604020202020204" pitchFamily="34" charset="0"/>
                  <a:cs typeface="Arial" panose="020B0604020202020204" pitchFamily="34" charset="0"/>
                </a:rPr>
                <a:t>just hours </a:t>
              </a:r>
              <a:r>
                <a:rPr lang="en-US" sz="840" dirty="0">
                  <a:latin typeface="Arial" panose="020B0604020202020204" pitchFamily="34" charset="0"/>
                  <a:cs typeface="Arial" panose="020B0604020202020204" pitchFamily="34" charset="0"/>
                </a:rPr>
                <a:t>after Sierra Leone was declared free of the virus. Liberia has closed its border with Guinea.</a:t>
              </a:r>
              <a:endParaRPr lang="en-GB" sz="840" dirty="0" smtClean="0">
                <a:latin typeface="Arial" panose="020B0604020202020204" pitchFamily="34" charset="0"/>
                <a:cs typeface="Arial" panose="020B0604020202020204" pitchFamily="34" charset="0"/>
              </a:endParaRPr>
            </a:p>
            <a:p>
              <a:r>
                <a:rPr lang="en-US" sz="800" dirty="0"/>
                <a:t> </a:t>
              </a:r>
              <a:endParaRPr lang="fr-FR" sz="800" dirty="0"/>
            </a:p>
          </p:txBody>
        </p:sp>
        <p:grpSp>
          <p:nvGrpSpPr>
            <p:cNvPr id="7" name="Groupe 6"/>
            <p:cNvGrpSpPr/>
            <p:nvPr/>
          </p:nvGrpSpPr>
          <p:grpSpPr>
            <a:xfrm>
              <a:off x="8547735" y="6107560"/>
              <a:ext cx="1890389" cy="982100"/>
              <a:chOff x="8619636" y="6731553"/>
              <a:chExt cx="1948288" cy="982100"/>
            </a:xfrm>
          </p:grpSpPr>
          <p:pic>
            <p:nvPicPr>
              <p:cNvPr id="34" name="Image 33"/>
              <p:cNvPicPr>
                <a:picLocks noChangeAspect="1"/>
              </p:cNvPicPr>
              <p:nvPr/>
            </p:nvPicPr>
            <p:blipFill>
              <a:blip r:embed="rId10"/>
              <a:stretch>
                <a:fillRect/>
              </a:stretch>
            </p:blipFill>
            <p:spPr>
              <a:xfrm>
                <a:off x="8619636" y="6795247"/>
                <a:ext cx="143848" cy="215772"/>
              </a:xfrm>
              <a:prstGeom prst="rect">
                <a:avLst/>
              </a:prstGeom>
            </p:spPr>
          </p:pic>
          <p:pic>
            <p:nvPicPr>
              <p:cNvPr id="35" name="Image 34"/>
              <p:cNvPicPr>
                <a:picLocks noChangeAspect="1"/>
              </p:cNvPicPr>
              <p:nvPr/>
            </p:nvPicPr>
            <p:blipFill>
              <a:blip r:embed="rId11"/>
              <a:stretch>
                <a:fillRect/>
              </a:stretch>
            </p:blipFill>
            <p:spPr>
              <a:xfrm>
                <a:off x="8619636" y="7039396"/>
                <a:ext cx="143848" cy="208580"/>
              </a:xfrm>
              <a:prstGeom prst="rect">
                <a:avLst/>
              </a:prstGeom>
            </p:spPr>
          </p:pic>
          <p:pic>
            <p:nvPicPr>
              <p:cNvPr id="36" name="Image 35"/>
              <p:cNvPicPr>
                <a:picLocks noChangeAspect="1"/>
              </p:cNvPicPr>
              <p:nvPr/>
            </p:nvPicPr>
            <p:blipFill>
              <a:blip r:embed="rId12"/>
              <a:stretch>
                <a:fillRect/>
              </a:stretch>
            </p:blipFill>
            <p:spPr>
              <a:xfrm>
                <a:off x="8619636" y="7287778"/>
                <a:ext cx="143848" cy="208580"/>
              </a:xfrm>
              <a:prstGeom prst="rect">
                <a:avLst/>
              </a:prstGeom>
            </p:spPr>
          </p:pic>
          <p:sp>
            <p:nvSpPr>
              <p:cNvPr id="37" name="ZoneTexte 36"/>
              <p:cNvSpPr txBox="1"/>
              <p:nvPr/>
            </p:nvSpPr>
            <p:spPr>
              <a:xfrm>
                <a:off x="8804907" y="6731553"/>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Natural </a:t>
                </a:r>
                <a:r>
                  <a:rPr lang="fr-FR" sz="800" dirty="0" err="1">
                    <a:latin typeface="Arial" panose="020B0604020202020204" pitchFamily="34" charset="0"/>
                    <a:cs typeface="Arial" panose="020B0604020202020204" pitchFamily="34" charset="0"/>
                  </a:rPr>
                  <a:t>disaster</a:t>
                </a:r>
                <a:r>
                  <a:rPr lang="fr-FR" sz="800" dirty="0">
                    <a:latin typeface="Arial" panose="020B0604020202020204" pitchFamily="34" charset="0"/>
                    <a:cs typeface="Arial" panose="020B0604020202020204" pitchFamily="34" charset="0"/>
                  </a:rPr>
                  <a:t> </a:t>
                </a: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Epidemic</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Conflict</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3"/>
              <a:stretch>
                <a:fillRect/>
              </a:stretch>
            </p:blipFill>
            <p:spPr>
              <a:xfrm>
                <a:off x="8622494" y="7513362"/>
                <a:ext cx="138132" cy="200291"/>
              </a:xfrm>
              <a:prstGeom prst="rect">
                <a:avLst/>
              </a:prstGeom>
            </p:spPr>
          </p:pic>
        </p:grpSp>
        <p:cxnSp>
          <p:nvCxnSpPr>
            <p:cNvPr id="79" name="Connecteur droit 78"/>
            <p:cNvCxnSpPr/>
            <p:nvPr/>
          </p:nvCxnSpPr>
          <p:spPr>
            <a:xfrm flipV="1">
              <a:off x="8420598" y="4093151"/>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430223" y="864980"/>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726661" y="4108604"/>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NEW CASES EMERGE IN GUINEA</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731386" y="2806873"/>
              <a:ext cx="1648690"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IDP RELOCATION BUDGET APPROVED </a:t>
              </a:r>
              <a:endParaRPr lang="en-US" sz="800" i="1" dirty="0">
                <a:solidFill>
                  <a:srgbClr val="026CB6"/>
                </a:solidFill>
                <a:latin typeface="Arial" panose="020B0604020202020204" pitchFamily="34" charset="0"/>
                <a:cs typeface="Arial" panose="020B0604020202020204" pitchFamily="34" charset="0"/>
              </a:endParaRPr>
            </a:p>
          </p:txBody>
        </p:sp>
        <p:grpSp>
          <p:nvGrpSpPr>
            <p:cNvPr id="21" name="Groupe 20"/>
            <p:cNvGrpSpPr/>
            <p:nvPr/>
          </p:nvGrpSpPr>
          <p:grpSpPr>
            <a:xfrm>
              <a:off x="8458660" y="4137438"/>
              <a:ext cx="225000" cy="326250"/>
              <a:chOff x="8569420" y="4382536"/>
              <a:chExt cx="225000" cy="326250"/>
            </a:xfrm>
          </p:grpSpPr>
          <p:pic>
            <p:nvPicPr>
              <p:cNvPr id="205" name="Image 371"/>
              <p:cNvPicPr>
                <a:picLocks noChangeAspect="1"/>
              </p:cNvPicPr>
              <p:nvPr/>
            </p:nvPicPr>
            <p:blipFill>
              <a:blip r:embed="rId8"/>
              <a:stretch>
                <a:fillRect/>
              </a:stretch>
            </p:blipFill>
            <p:spPr>
              <a:xfrm>
                <a:off x="8569420" y="4382536"/>
                <a:ext cx="225000" cy="326250"/>
              </a:xfrm>
              <a:prstGeom prst="rect">
                <a:avLst/>
              </a:prstGeom>
            </p:spPr>
          </p:pic>
          <p:pic>
            <p:nvPicPr>
              <p:cNvPr id="206" name="Image 372"/>
              <p:cNvPicPr>
                <a:picLocks noChangeAspect="1"/>
              </p:cNvPicPr>
              <p:nvPr/>
            </p:nvPicPr>
            <p:blipFill>
              <a:blip r:embed="rId9"/>
              <a:stretch>
                <a:fillRect/>
              </a:stretch>
            </p:blipFill>
            <p:spPr>
              <a:xfrm>
                <a:off x="8594081" y="4404000"/>
                <a:ext cx="191250" cy="191250"/>
              </a:xfrm>
              <a:prstGeom prst="rect">
                <a:avLst/>
              </a:prstGeom>
            </p:spPr>
          </p:pic>
        </p:grpSp>
      </p:gr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pic>
        <p:nvPicPr>
          <p:cNvPr id="212" name="Image 377"/>
          <p:cNvPicPr>
            <a:picLocks noChangeAspect="1"/>
          </p:cNvPicPr>
          <p:nvPr/>
        </p:nvPicPr>
        <p:blipFill>
          <a:blip r:embed="rId14"/>
          <a:stretch>
            <a:fillRect/>
          </a:stretch>
        </p:blipFill>
        <p:spPr>
          <a:xfrm>
            <a:off x="5395196" y="2965475"/>
            <a:ext cx="225000" cy="326250"/>
          </a:xfrm>
          <a:prstGeom prst="rect">
            <a:avLst/>
          </a:prstGeom>
        </p:spPr>
      </p:pic>
      <p:pic>
        <p:nvPicPr>
          <p:cNvPr id="213" name="Image 21"/>
          <p:cNvPicPr>
            <a:picLocks noChangeAspect="1"/>
          </p:cNvPicPr>
          <p:nvPr/>
        </p:nvPicPr>
        <p:blipFill>
          <a:blip r:embed="rId3"/>
          <a:stretch>
            <a:fillRect/>
          </a:stretch>
        </p:blipFill>
        <p:spPr>
          <a:xfrm>
            <a:off x="5411017" y="2972540"/>
            <a:ext cx="201600" cy="192436"/>
          </a:xfrm>
          <a:prstGeom prst="rect">
            <a:avLst/>
          </a:prstGeom>
        </p:spPr>
      </p:pic>
      <p:pic>
        <p:nvPicPr>
          <p:cNvPr id="222" name="Image 22"/>
          <p:cNvPicPr>
            <a:picLocks noChangeAspect="1"/>
          </p:cNvPicPr>
          <p:nvPr/>
        </p:nvPicPr>
        <p:blipFill>
          <a:blip r:embed="rId15"/>
          <a:stretch>
            <a:fillRect/>
          </a:stretch>
        </p:blipFill>
        <p:spPr>
          <a:xfrm>
            <a:off x="250937" y="921292"/>
            <a:ext cx="201600" cy="172800"/>
          </a:xfrm>
          <a:prstGeom prst="rect">
            <a:avLst/>
          </a:prstGeom>
        </p:spPr>
      </p:pic>
      <p:grpSp>
        <p:nvGrpSpPr>
          <p:cNvPr id="17" name="Groupe 16"/>
          <p:cNvGrpSpPr/>
          <p:nvPr/>
        </p:nvGrpSpPr>
        <p:grpSpPr>
          <a:xfrm>
            <a:off x="8417802" y="2874633"/>
            <a:ext cx="225000" cy="326250"/>
            <a:chOff x="375829" y="5179212"/>
            <a:chExt cx="225000" cy="326250"/>
          </a:xfrm>
        </p:grpSpPr>
        <p:pic>
          <p:nvPicPr>
            <p:cNvPr id="192" name="Image 377"/>
            <p:cNvPicPr>
              <a:picLocks noChangeAspect="1"/>
            </p:cNvPicPr>
            <p:nvPr/>
          </p:nvPicPr>
          <p:blipFill>
            <a:blip r:embed="rId14"/>
            <a:stretch>
              <a:fillRect/>
            </a:stretch>
          </p:blipFill>
          <p:spPr>
            <a:xfrm>
              <a:off x="375829" y="5179212"/>
              <a:ext cx="225000" cy="326250"/>
            </a:xfrm>
            <a:prstGeom prst="rect">
              <a:avLst/>
            </a:prstGeom>
          </p:spPr>
        </p:pic>
        <p:pic>
          <p:nvPicPr>
            <p:cNvPr id="226" name="Image 21"/>
            <p:cNvPicPr>
              <a:picLocks noChangeAspect="1"/>
            </p:cNvPicPr>
            <p:nvPr/>
          </p:nvPicPr>
          <p:blipFill>
            <a:blip r:embed="rId3"/>
            <a:stretch>
              <a:fillRect/>
            </a:stretch>
          </p:blipFill>
          <p:spPr>
            <a:xfrm>
              <a:off x="390237" y="5197423"/>
              <a:ext cx="201600" cy="192436"/>
            </a:xfrm>
            <a:prstGeom prst="rect">
              <a:avLst/>
            </a:prstGeom>
          </p:spPr>
        </p:pic>
      </p:grpSp>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p>
          <a:p>
            <a:pPr algn="ctr"/>
            <a:r>
              <a:rPr lang="fr-FR" sz="700" dirty="0" smtClean="0">
                <a:solidFill>
                  <a:schemeClr val="bg1">
                    <a:lumMod val="50000"/>
                  </a:schemeClr>
                </a:solidFill>
                <a:latin typeface="Bookman Old Style" panose="02050604050505020204" pitchFamily="18" charset="0"/>
              </a:rPr>
              <a:t>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3" name="Connecteur en angle 2450"/>
          <p:cNvCxnSpPr/>
          <p:nvPr/>
        </p:nvCxnSpPr>
        <p:spPr>
          <a:xfrm rot="5400000" flipH="1" flipV="1">
            <a:off x="3471081" y="361276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211" name="Image 371"/>
          <p:cNvPicPr>
            <a:picLocks noChangeAspect="1"/>
          </p:cNvPicPr>
          <p:nvPr/>
        </p:nvPicPr>
        <p:blipFill>
          <a:blip r:embed="rId8"/>
          <a:stretch>
            <a:fillRect/>
          </a:stretch>
        </p:blipFill>
        <p:spPr>
          <a:xfrm>
            <a:off x="245526" y="872214"/>
            <a:ext cx="225000" cy="326250"/>
          </a:xfrm>
          <a:prstGeom prst="rect">
            <a:avLst/>
          </a:prstGeom>
        </p:spPr>
      </p:pic>
      <p:pic>
        <p:nvPicPr>
          <p:cNvPr id="214" name="Image 372"/>
          <p:cNvPicPr>
            <a:picLocks noChangeAspect="1"/>
          </p:cNvPicPr>
          <p:nvPr/>
        </p:nvPicPr>
        <p:blipFill>
          <a:blip r:embed="rId9"/>
          <a:stretch>
            <a:fillRect/>
          </a:stretch>
        </p:blipFill>
        <p:spPr>
          <a:xfrm>
            <a:off x="260562" y="884053"/>
            <a:ext cx="191250" cy="191250"/>
          </a:xfrm>
          <a:prstGeom prst="rect">
            <a:avLst/>
          </a:prstGeom>
        </p:spPr>
      </p:pic>
      <p:pic>
        <p:nvPicPr>
          <p:cNvPr id="227" name="Image 371"/>
          <p:cNvPicPr>
            <a:picLocks noChangeAspect="1"/>
          </p:cNvPicPr>
          <p:nvPr/>
        </p:nvPicPr>
        <p:blipFill>
          <a:blip r:embed="rId8"/>
          <a:stretch>
            <a:fillRect/>
          </a:stretch>
        </p:blipFill>
        <p:spPr>
          <a:xfrm>
            <a:off x="258145" y="3142910"/>
            <a:ext cx="225000" cy="326250"/>
          </a:xfrm>
          <a:prstGeom prst="rect">
            <a:avLst/>
          </a:prstGeom>
        </p:spPr>
      </p:pic>
      <p:pic>
        <p:nvPicPr>
          <p:cNvPr id="228" name="Image 372"/>
          <p:cNvPicPr>
            <a:picLocks noChangeAspect="1"/>
          </p:cNvPicPr>
          <p:nvPr/>
        </p:nvPicPr>
        <p:blipFill>
          <a:blip r:embed="rId9"/>
          <a:stretch>
            <a:fillRect/>
          </a:stretch>
        </p:blipFill>
        <p:spPr>
          <a:xfrm>
            <a:off x="273181" y="3154749"/>
            <a:ext cx="191250" cy="191250"/>
          </a:xfrm>
          <a:prstGeom prst="rect">
            <a:avLst/>
          </a:prstGeom>
        </p:spPr>
      </p:pic>
      <p:pic>
        <p:nvPicPr>
          <p:cNvPr id="239" name="Image 22"/>
          <p:cNvPicPr>
            <a:picLocks noChangeAspect="1"/>
          </p:cNvPicPr>
          <p:nvPr/>
        </p:nvPicPr>
        <p:blipFill>
          <a:blip r:embed="rId15"/>
          <a:stretch>
            <a:fillRect/>
          </a:stretch>
        </p:blipFill>
        <p:spPr>
          <a:xfrm>
            <a:off x="259750" y="4710732"/>
            <a:ext cx="201600" cy="172800"/>
          </a:xfrm>
          <a:prstGeom prst="rect">
            <a:avLst/>
          </a:prstGeom>
        </p:spPr>
      </p:pic>
      <p:pic>
        <p:nvPicPr>
          <p:cNvPr id="241" name="Image 33"/>
          <p:cNvPicPr>
            <a:picLocks noChangeAspect="1"/>
          </p:cNvPicPr>
          <p:nvPr/>
        </p:nvPicPr>
        <p:blipFill>
          <a:blip r:embed="rId10"/>
          <a:stretch>
            <a:fillRect/>
          </a:stretch>
        </p:blipFill>
        <p:spPr>
          <a:xfrm>
            <a:off x="248841" y="4701413"/>
            <a:ext cx="226800" cy="350621"/>
          </a:xfrm>
          <a:prstGeom prst="rect">
            <a:avLst/>
          </a:prstGeom>
        </p:spPr>
      </p:pic>
      <p:pic>
        <p:nvPicPr>
          <p:cNvPr id="242" name="Image 22"/>
          <p:cNvPicPr>
            <a:picLocks noChangeAspect="1"/>
          </p:cNvPicPr>
          <p:nvPr/>
        </p:nvPicPr>
        <p:blipFill>
          <a:blip r:embed="rId15"/>
          <a:stretch>
            <a:fillRect/>
          </a:stretch>
        </p:blipFill>
        <p:spPr>
          <a:xfrm>
            <a:off x="267101" y="4722872"/>
            <a:ext cx="201600" cy="172800"/>
          </a:xfrm>
          <a:prstGeom prst="rect">
            <a:avLst/>
          </a:prstGeom>
        </p:spPr>
      </p:pic>
      <p:pic>
        <p:nvPicPr>
          <p:cNvPr id="243" name="Image 371"/>
          <p:cNvPicPr>
            <a:picLocks noChangeAspect="1"/>
          </p:cNvPicPr>
          <p:nvPr/>
        </p:nvPicPr>
        <p:blipFill>
          <a:blip r:embed="rId8"/>
          <a:stretch>
            <a:fillRect/>
          </a:stretch>
        </p:blipFill>
        <p:spPr>
          <a:xfrm>
            <a:off x="3086712" y="5965873"/>
            <a:ext cx="225000" cy="326250"/>
          </a:xfrm>
          <a:prstGeom prst="rect">
            <a:avLst/>
          </a:prstGeom>
        </p:spPr>
      </p:pic>
      <p:pic>
        <p:nvPicPr>
          <p:cNvPr id="244" name="Image 372"/>
          <p:cNvPicPr>
            <a:picLocks noChangeAspect="1"/>
          </p:cNvPicPr>
          <p:nvPr/>
        </p:nvPicPr>
        <p:blipFill>
          <a:blip r:embed="rId9"/>
          <a:stretch>
            <a:fillRect/>
          </a:stretch>
        </p:blipFill>
        <p:spPr>
          <a:xfrm>
            <a:off x="3101748" y="5977712"/>
            <a:ext cx="191250" cy="191250"/>
          </a:xfrm>
          <a:prstGeom prst="rect">
            <a:avLst/>
          </a:prstGeom>
        </p:spPr>
      </p:pic>
      <p:pic>
        <p:nvPicPr>
          <p:cNvPr id="245" name="Image 371"/>
          <p:cNvPicPr>
            <a:picLocks noChangeAspect="1"/>
          </p:cNvPicPr>
          <p:nvPr/>
        </p:nvPicPr>
        <p:blipFill>
          <a:blip r:embed="rId8"/>
          <a:stretch>
            <a:fillRect/>
          </a:stretch>
        </p:blipFill>
        <p:spPr>
          <a:xfrm>
            <a:off x="6719667" y="3382691"/>
            <a:ext cx="225000" cy="326250"/>
          </a:xfrm>
          <a:prstGeom prst="rect">
            <a:avLst/>
          </a:prstGeom>
        </p:spPr>
      </p:pic>
      <p:pic>
        <p:nvPicPr>
          <p:cNvPr id="246" name="Image 372"/>
          <p:cNvPicPr>
            <a:picLocks noChangeAspect="1"/>
          </p:cNvPicPr>
          <p:nvPr/>
        </p:nvPicPr>
        <p:blipFill>
          <a:blip r:embed="rId9"/>
          <a:stretch>
            <a:fillRect/>
          </a:stretch>
        </p:blipFill>
        <p:spPr>
          <a:xfrm>
            <a:off x="6734703" y="3394530"/>
            <a:ext cx="191250" cy="191250"/>
          </a:xfrm>
          <a:prstGeom prst="rect">
            <a:avLst/>
          </a:prstGeom>
        </p:spPr>
      </p:pic>
      <p:pic>
        <p:nvPicPr>
          <p:cNvPr id="247" name="Image 33"/>
          <p:cNvPicPr>
            <a:picLocks noChangeAspect="1"/>
          </p:cNvPicPr>
          <p:nvPr/>
        </p:nvPicPr>
        <p:blipFill>
          <a:blip r:embed="rId10"/>
          <a:stretch>
            <a:fillRect/>
          </a:stretch>
        </p:blipFill>
        <p:spPr>
          <a:xfrm>
            <a:off x="3667247" y="3045482"/>
            <a:ext cx="226800" cy="350621"/>
          </a:xfrm>
          <a:prstGeom prst="rect">
            <a:avLst/>
          </a:prstGeom>
        </p:spPr>
      </p:pic>
      <p:pic>
        <p:nvPicPr>
          <p:cNvPr id="248" name="Image 22"/>
          <p:cNvPicPr>
            <a:picLocks noChangeAspect="1"/>
          </p:cNvPicPr>
          <p:nvPr/>
        </p:nvPicPr>
        <p:blipFill>
          <a:blip r:embed="rId15"/>
          <a:stretch>
            <a:fillRect/>
          </a:stretch>
        </p:blipFill>
        <p:spPr>
          <a:xfrm>
            <a:off x="3685507" y="3066941"/>
            <a:ext cx="201600" cy="172800"/>
          </a:xfrm>
          <a:prstGeom prst="rect">
            <a:avLst/>
          </a:prstGeom>
        </p:spPr>
      </p:pic>
      <p:cxnSp>
        <p:nvCxnSpPr>
          <p:cNvPr id="249" name="Connecteur droit 90"/>
          <p:cNvCxnSpPr/>
          <p:nvPr/>
        </p:nvCxnSpPr>
        <p:spPr>
          <a:xfrm>
            <a:off x="8379904" y="2778755"/>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50" name="Group 249"/>
          <p:cNvGrpSpPr/>
          <p:nvPr/>
        </p:nvGrpSpPr>
        <p:grpSpPr>
          <a:xfrm>
            <a:off x="8417362" y="955050"/>
            <a:ext cx="225440" cy="326250"/>
            <a:chOff x="237695" y="5192995"/>
            <a:chExt cx="225440" cy="326250"/>
          </a:xfrm>
        </p:grpSpPr>
        <p:pic>
          <p:nvPicPr>
            <p:cNvPr id="251" name="Image 377"/>
            <p:cNvPicPr>
              <a:picLocks noChangeAspect="1"/>
            </p:cNvPicPr>
            <p:nvPr/>
          </p:nvPicPr>
          <p:blipFill>
            <a:blip r:embed="rId14"/>
            <a:stretch>
              <a:fillRect/>
            </a:stretch>
          </p:blipFill>
          <p:spPr>
            <a:xfrm>
              <a:off x="238135" y="5192995"/>
              <a:ext cx="225000" cy="326250"/>
            </a:xfrm>
            <a:prstGeom prst="rect">
              <a:avLst/>
            </a:prstGeom>
          </p:spPr>
        </p:pic>
        <p:pic>
          <p:nvPicPr>
            <p:cNvPr id="252" name="Image 24"/>
            <p:cNvPicPr>
              <a:picLocks noChangeAspect="1"/>
            </p:cNvPicPr>
            <p:nvPr/>
          </p:nvPicPr>
          <p:blipFill>
            <a:blip r:embed="rId16"/>
            <a:stretch>
              <a:fillRect/>
            </a:stretch>
          </p:blipFill>
          <p:spPr>
            <a:xfrm>
              <a:off x="237695" y="5200288"/>
              <a:ext cx="190800" cy="222600"/>
            </a:xfrm>
            <a:prstGeom prst="rect">
              <a:avLst/>
            </a:prstGeom>
          </p:spPr>
        </p:pic>
      </p:grpSp>
      <p:sp>
        <p:nvSpPr>
          <p:cNvPr id="253" name="ZoneTexte 88"/>
          <p:cNvSpPr txBox="1"/>
          <p:nvPr/>
        </p:nvSpPr>
        <p:spPr>
          <a:xfrm>
            <a:off x="8678424" y="888373"/>
            <a:ext cx="1648690"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ATTACKS TARGET SECURITY FORCES </a:t>
            </a:r>
            <a:endParaRPr lang="en-US" sz="800" i="1" dirty="0">
              <a:solidFill>
                <a:srgbClr val="026CB6"/>
              </a:solidFill>
              <a:latin typeface="Arial" panose="020B0604020202020204" pitchFamily="34" charset="0"/>
              <a:cs typeface="Arial" panose="020B0604020202020204" pitchFamily="34" charset="0"/>
            </a:endParaRPr>
          </a:p>
        </p:txBody>
      </p:sp>
      <p:grpSp>
        <p:nvGrpSpPr>
          <p:cNvPr id="254" name="Group 253"/>
          <p:cNvGrpSpPr/>
          <p:nvPr/>
        </p:nvGrpSpPr>
        <p:grpSpPr>
          <a:xfrm>
            <a:off x="5755274" y="2112830"/>
            <a:ext cx="225440" cy="326250"/>
            <a:chOff x="237695" y="5192995"/>
            <a:chExt cx="225440" cy="326250"/>
          </a:xfrm>
        </p:grpSpPr>
        <p:pic>
          <p:nvPicPr>
            <p:cNvPr id="255" name="Image 377"/>
            <p:cNvPicPr>
              <a:picLocks noChangeAspect="1"/>
            </p:cNvPicPr>
            <p:nvPr/>
          </p:nvPicPr>
          <p:blipFill>
            <a:blip r:embed="rId14"/>
            <a:stretch>
              <a:fillRect/>
            </a:stretch>
          </p:blipFill>
          <p:spPr>
            <a:xfrm>
              <a:off x="238135" y="5192995"/>
              <a:ext cx="225000" cy="326250"/>
            </a:xfrm>
            <a:prstGeom prst="rect">
              <a:avLst/>
            </a:prstGeom>
          </p:spPr>
        </p:pic>
        <p:pic>
          <p:nvPicPr>
            <p:cNvPr id="256" name="Image 24"/>
            <p:cNvPicPr>
              <a:picLocks noChangeAspect="1"/>
            </p:cNvPicPr>
            <p:nvPr/>
          </p:nvPicPr>
          <p:blipFill>
            <a:blip r:embed="rId16"/>
            <a:stretch>
              <a:fillRect/>
            </a:stretch>
          </p:blipFill>
          <p:spPr>
            <a:xfrm>
              <a:off x="237695" y="5200288"/>
              <a:ext cx="190800" cy="2226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1354</TotalTime>
  <Words>550</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(15 - 21 March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131</cp:revision>
  <cp:lastPrinted>2016-03-22T14:53:16Z</cp:lastPrinted>
  <dcterms:created xsi:type="dcterms:W3CDTF">2015-12-15T11:10:25Z</dcterms:created>
  <dcterms:modified xsi:type="dcterms:W3CDTF">2016-03-22T17:44:32Z</dcterms:modified>
</cp:coreProperties>
</file>