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30" d="100"/>
          <a:sy n="130" d="100"/>
        </p:scale>
        <p:origin x="96" y="-624"/>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37840"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970939" y="0"/>
            <a:ext cx="3037840"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21-Nov-16</a:t>
            </a:fld>
            <a:endParaRPr lang="en-US"/>
          </a:p>
        </p:txBody>
      </p:sp>
      <p:sp>
        <p:nvSpPr>
          <p:cNvPr id="4" name="Espace réservé de l'image des diapositives 3"/>
          <p:cNvSpPr>
            <a:spLocks noGrp="1" noRot="1" noChangeAspect="1"/>
          </p:cNvSpPr>
          <p:nvPr>
            <p:ph type="sldImg" idx="2"/>
          </p:nvPr>
        </p:nvSpPr>
        <p:spPr>
          <a:xfrm>
            <a:off x="1287463" y="1162050"/>
            <a:ext cx="4435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701041" y="4473894"/>
            <a:ext cx="560832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1" y="8829969"/>
            <a:ext cx="3037840"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970939" y="8829969"/>
            <a:ext cx="3037840"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21-Nov-16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21-Nov-16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21-Nov-16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21-Nov-16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21-Nov-16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21-Nov-16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21-Nov-16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21-Nov-16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(15 - 21 November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6" y="6812097"/>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21 Nov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smtClean="0">
              <a:solidFill>
                <a:prstClr val="white">
                  <a:lumMod val="50000"/>
                </a:prstClr>
              </a:solidFill>
              <a:latin typeface="Arial" panose="020B0604020202020204" pitchFamily="34" charset="0"/>
              <a:cs typeface="Arial" panose="020B0604020202020204" pitchFamily="34" charset="0"/>
            </a:endParaRPr>
          </a:p>
          <a:p>
            <a:pPr lvl="0"/>
            <a:r>
              <a:rPr lang="en-GB" sz="700" i="1" dirty="0" smtClean="0">
                <a:solidFill>
                  <a:schemeClr val="bg1">
                    <a:lumMod val="50000"/>
                  </a:schemeClr>
                </a:solidFill>
                <a:latin typeface="Arial" panose="020B0604020202020204" pitchFamily="34" charset="0"/>
                <a:cs typeface="Arial" panose="020B0604020202020204" pitchFamily="34" charset="0"/>
              </a:rPr>
              <a:t>The </a:t>
            </a:r>
            <a:r>
              <a:rPr lang="en-GB" sz="700" i="1" dirty="0">
                <a:solidFill>
                  <a:schemeClr val="bg1">
                    <a:lumMod val="50000"/>
                  </a:schemeClr>
                </a:solidFill>
                <a:latin typeface="Arial" panose="020B0604020202020204" pitchFamily="34" charset="0"/>
                <a:cs typeface="Arial" panose="020B0604020202020204" pitchFamily="34" charset="0"/>
              </a:rPr>
              <a:t>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58779"/>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CENTRAL AFRICAN REPUBLIC</a:t>
            </a:r>
          </a:p>
          <a:p>
            <a:endParaRPr lang="en-GB" sz="800" dirty="0" smtClean="0">
              <a:latin typeface="Arial"/>
            </a:endParaRPr>
          </a:p>
          <a:p>
            <a:endParaRPr lang="en-GB" sz="800" dirty="0" smtClean="0">
              <a:latin typeface="Arial"/>
            </a:endParaRPr>
          </a:p>
          <a:p>
            <a:endParaRPr lang="en-GB" sz="800" dirty="0" smtClean="0"/>
          </a:p>
          <a:p>
            <a:pPr lvl="0"/>
            <a:r>
              <a:rPr lang="en-US" sz="800" dirty="0">
                <a:latin typeface="Arial"/>
              </a:rPr>
              <a:t>Donors on 17 November pledged US$2.28 billion for </a:t>
            </a:r>
            <a:r>
              <a:rPr lang="en-US" sz="800" dirty="0" smtClean="0">
                <a:latin typeface="Arial"/>
              </a:rPr>
              <a:t>he country’s </a:t>
            </a:r>
            <a:r>
              <a:rPr lang="en-US" sz="800" dirty="0">
                <a:latin typeface="Arial"/>
              </a:rPr>
              <a:t>National Plan for Recovery and Peacebuilding during a conference by the European Union and the CAR Government in Brussels. The funds are meant to support the country’s efforts to restore peace, security and reconciliation as well as promote development and economic recovery and support the ongoing humanitarian assistance. CAR is still struggling to emerge from the devastation of conflict triggered by a 2013 coup. Violence attacks continue to erupt across the country, causing new displacements and complicating humanitarian operations</a:t>
            </a:r>
            <a:r>
              <a:rPr lang="en-US" sz="800" dirty="0" smtClean="0">
                <a:latin typeface="Arial"/>
              </a:rPr>
              <a:t>.</a:t>
            </a:r>
          </a:p>
          <a:p>
            <a:pPr lvl="0"/>
            <a:endParaRPr lang="en-GB" sz="1000" dirty="0" smtClean="0">
              <a:latin typeface="Arial"/>
            </a:endParaRPr>
          </a:p>
          <a:p>
            <a:pPr lvl="0"/>
            <a:r>
              <a:rPr lang="en-GB" sz="1000" dirty="0" smtClean="0">
                <a:latin typeface="Arial"/>
              </a:rPr>
              <a:t>NIGER</a:t>
            </a:r>
          </a:p>
          <a:p>
            <a:endParaRPr lang="en-GB" sz="800" dirty="0" smtClean="0">
              <a:latin typeface="Arial"/>
            </a:endParaRPr>
          </a:p>
          <a:p>
            <a:endParaRPr lang="en-GB" sz="800" dirty="0" smtClean="0">
              <a:latin typeface="Arial"/>
            </a:endParaRPr>
          </a:p>
          <a:p>
            <a:endParaRPr lang="en-GB" sz="800" dirty="0" smtClean="0">
              <a:latin typeface="Arial"/>
            </a:endParaRPr>
          </a:p>
          <a:p>
            <a:r>
              <a:rPr lang="en-US" sz="800" dirty="0">
                <a:latin typeface="Arial"/>
              </a:rPr>
              <a:t>Around 1.9 million people, including 340,000 in the conflict-hit south-eastern </a:t>
            </a:r>
            <a:r>
              <a:rPr lang="en-US" sz="800" dirty="0" err="1">
                <a:latin typeface="Arial"/>
              </a:rPr>
              <a:t>Diffa</a:t>
            </a:r>
            <a:r>
              <a:rPr lang="en-US" sz="800" dirty="0">
                <a:latin typeface="Arial"/>
              </a:rPr>
              <a:t> region will need humanitarian assistance in 2017, according to the Humanitarian Needs Overview published on 19 November. Assistance will focus on food security, nutrition, the displaced and those rendered vulnerable by natural disasters and epidemics. Some 1.3 million people are food insecure and nearly 1.2 million children require nutrition assistance</a:t>
            </a:r>
            <a:r>
              <a:rPr lang="en-US" sz="800" dirty="0" smtClean="0">
                <a:latin typeface="Arial"/>
              </a:rPr>
              <a:t>.</a:t>
            </a:r>
            <a:endParaRPr lang="en-US" sz="800" dirty="0">
              <a:latin typeface="Arial"/>
            </a:endParaRPr>
          </a:p>
          <a:p>
            <a:endParaRPr lang="en-GB" sz="1000" dirty="0" smtClean="0">
              <a:latin typeface="Arial"/>
            </a:endParaRPr>
          </a:p>
          <a:p>
            <a:endParaRPr lang="en-GB" sz="1000" dirty="0">
              <a:latin typeface="Arial"/>
            </a:endParaRPr>
          </a:p>
          <a:p>
            <a:endParaRPr lang="en-US" sz="800" dirty="0" smtClean="0">
              <a:latin typeface="Arial"/>
            </a:endParaRPr>
          </a:p>
          <a:p>
            <a:endParaRPr lang="en-US" sz="800" dirty="0" smtClean="0">
              <a:latin typeface="Arial"/>
            </a:endParaRPr>
          </a:p>
          <a:p>
            <a:r>
              <a:rPr lang="en-US" sz="800" dirty="0">
                <a:latin typeface="Arial"/>
              </a:rPr>
              <a:t>The mortality rate in the Rift Valley Fever outbreak in </a:t>
            </a:r>
            <a:r>
              <a:rPr lang="en-US" sz="800" dirty="0" err="1">
                <a:latin typeface="Arial"/>
              </a:rPr>
              <a:t>Tahoua</a:t>
            </a:r>
            <a:r>
              <a:rPr lang="en-US" sz="800" dirty="0">
                <a:latin typeface="Arial"/>
              </a:rPr>
              <a:t> region has declined from 50 per cent at the beginning of the epidemic in August to 14 per cent currently, according to the Ministry of Health. From 7 to 13 November, 36 new cases and no death were recorded. The new cases bring to 227 the total number of cases, including 32 deaths. Among other control measures, the authorities have been urging people to bury animal carcasses, handle infected animals with care and avoid drinking raw milk. </a:t>
            </a:r>
          </a:p>
          <a:p>
            <a:endParaRPr lang="en-US" sz="800" dirty="0">
              <a:latin typeface="Arial"/>
            </a:endParaRPr>
          </a:p>
          <a:p>
            <a:endParaRPr lang="en-US" sz="800" dirty="0">
              <a:latin typeface="Arial"/>
            </a:endParaRPr>
          </a:p>
        </p:txBody>
      </p:sp>
      <p:cxnSp>
        <p:nvCxnSpPr>
          <p:cNvPr id="77" name="Connecteur droit 76"/>
          <p:cNvCxnSpPr/>
          <p:nvPr/>
        </p:nvCxnSpPr>
        <p:spPr>
          <a:xfrm flipV="1">
            <a:off x="216259" y="3345352"/>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44143"/>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61425" y="871896"/>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DONORS PLEDGE OVER US$2 BILLION</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759571"/>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760309"/>
            <a:ext cx="5750655" cy="5898493"/>
            <a:chOff x="2534864" y="837663"/>
            <a:chExt cx="5750655" cy="5898493"/>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45630"/>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01867" y="4092042"/>
              <a:ext cx="5968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3" y="2186144"/>
              <a:ext cx="86693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192354" y="2832032"/>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1252" y="3447854"/>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76" name="ZoneTexte 2175"/>
          <p:cNvSpPr txBox="1"/>
          <p:nvPr/>
        </p:nvSpPr>
        <p:spPr>
          <a:xfrm>
            <a:off x="566833" y="3370564"/>
            <a:ext cx="1665426" cy="338554"/>
          </a:xfrm>
          <a:prstGeom prst="rect">
            <a:avLst/>
          </a:prstGeom>
          <a:noFill/>
        </p:spPr>
        <p:txBody>
          <a:bodyPr wrap="square" rtlCol="0">
            <a:spAutoFit/>
          </a:bodyPr>
          <a:lstStyle/>
          <a:p>
            <a:pPr>
              <a:spcBef>
                <a:spcPts val="600"/>
              </a:spcBef>
            </a:pPr>
            <a:r>
              <a:rPr lang="fr-FR" sz="800" i="1" dirty="0" smtClean="0">
                <a:solidFill>
                  <a:srgbClr val="026CB6"/>
                </a:solidFill>
                <a:latin typeface="Arial" panose="020B0604020202020204" pitchFamily="34" charset="0"/>
                <a:cs typeface="Arial" panose="020B0604020202020204" pitchFamily="34" charset="0"/>
              </a:rPr>
              <a:t>SOME 1.9 MILLION PEOPLE NEED ASSISTANCE</a:t>
            </a:r>
            <a:endParaRPr lang="en-US" sz="800" i="1" dirty="0">
              <a:solidFill>
                <a:srgbClr val="026CB6"/>
              </a:solidFill>
              <a:latin typeface="Arial" panose="020B0604020202020204" pitchFamily="34" charset="0"/>
              <a:cs typeface="Arial" panose="020B0604020202020204" pitchFamily="34" charset="0"/>
            </a:endParaRPr>
          </a:p>
        </p:txBody>
      </p:sp>
      <p:sp>
        <p:nvSpPr>
          <p:cNvPr id="9" name="TextBox 52"/>
          <p:cNvSpPr txBox="1"/>
          <p:nvPr/>
        </p:nvSpPr>
        <p:spPr>
          <a:xfrm>
            <a:off x="8430029" y="687354"/>
            <a:ext cx="2039235" cy="6681399"/>
          </a:xfrm>
          <a:prstGeom prst="rect">
            <a:avLst/>
          </a:prstGeom>
          <a:noFill/>
        </p:spPr>
        <p:txBody>
          <a:bodyPr wrap="square" lIns="0" tIns="49785" rIns="0" bIns="49785" rtlCol="0">
            <a:noAutofit/>
          </a:bodyPr>
          <a:lstStyle/>
          <a:p>
            <a:r>
              <a:rPr lang="en-GB" sz="1000" dirty="0" smtClean="0">
                <a:latin typeface="Arial"/>
              </a:rPr>
              <a:t>NIGERIA</a:t>
            </a:r>
          </a:p>
          <a:p>
            <a:endParaRPr lang="en-GB" sz="800" dirty="0" smtClean="0">
              <a:latin typeface="Arial"/>
            </a:endParaRPr>
          </a:p>
          <a:p>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en-GB" sz="800" dirty="0" smtClean="0">
              <a:solidFill>
                <a:schemeClr val="bg1">
                  <a:lumMod val="50000"/>
                </a:schemeClr>
              </a:solidFill>
              <a:latin typeface="Arial" panose="020B0604020202020204" pitchFamily="34" charset="0"/>
              <a:cs typeface="Arial" panose="020B0604020202020204" pitchFamily="34" charset="0"/>
            </a:endParaRPr>
          </a:p>
          <a:p>
            <a:r>
              <a:rPr lang="en-US" sz="800" dirty="0">
                <a:latin typeface="Arial"/>
              </a:rPr>
              <a:t>The Government on 14 November deployed a team from the Office of the National Security </a:t>
            </a:r>
            <a:r>
              <a:rPr lang="en-US" sz="800" dirty="0" smtClean="0">
                <a:latin typeface="Arial"/>
              </a:rPr>
              <a:t>Advisor to </a:t>
            </a:r>
            <a:r>
              <a:rPr lang="en-US" sz="800" dirty="0">
                <a:latin typeface="Arial"/>
              </a:rPr>
              <a:t>the </a:t>
            </a:r>
            <a:r>
              <a:rPr lang="en-US" sz="800" dirty="0" smtClean="0">
                <a:latin typeface="Arial"/>
              </a:rPr>
              <a:t>President </a:t>
            </a:r>
            <a:r>
              <a:rPr lang="en-US" sz="800" dirty="0">
                <a:latin typeface="Arial"/>
              </a:rPr>
              <a:t>following allegations of abuse of women and girls in displacement camps in the country’s north-east. The move follows the deployment of some 100 </a:t>
            </a:r>
            <a:r>
              <a:rPr lang="en-US" sz="800" dirty="0" smtClean="0">
                <a:latin typeface="Arial"/>
              </a:rPr>
              <a:t>female police </a:t>
            </a:r>
            <a:r>
              <a:rPr lang="en-US" sz="800" dirty="0">
                <a:latin typeface="Arial"/>
              </a:rPr>
              <a:t>officers to camps to ensure the protection of women. Male officers are now restricted to camp entrances and surroundings to provide general security. Last month, Human Rights Watch reported sexual abuse of women and girls in camps by security officers</a:t>
            </a:r>
            <a:r>
              <a:rPr lang="en-US" sz="800" dirty="0" smtClean="0">
                <a:latin typeface="Arial"/>
              </a:rPr>
              <a:t>.</a:t>
            </a:r>
          </a:p>
          <a:p>
            <a:endParaRPr lang="en-GB" sz="1000" dirty="0" smtClean="0">
              <a:latin typeface="Arial"/>
            </a:endParaRPr>
          </a:p>
          <a:p>
            <a:endParaRPr lang="en-GB" sz="800" dirty="0" smtClean="0">
              <a:latin typeface="Arial"/>
            </a:endParaRPr>
          </a:p>
          <a:p>
            <a:endParaRPr lang="en-GB" sz="800" dirty="0">
              <a:latin typeface="Arial"/>
            </a:endParaRPr>
          </a:p>
          <a:p>
            <a:endParaRPr lang="en-GB" sz="800" dirty="0" smtClean="0">
              <a:latin typeface="Arial"/>
            </a:endParaRPr>
          </a:p>
          <a:p>
            <a:r>
              <a:rPr lang="en-US" sz="800" dirty="0">
                <a:latin typeface="Arial"/>
              </a:rPr>
              <a:t>After a three-month lull, Boko Haram gunmen have stepped up attacks targeting camps hosting the displaced, military positions and public places in Maiduguri, the capital </a:t>
            </a:r>
            <a:r>
              <a:rPr lang="en-US" sz="800" dirty="0" smtClean="0">
                <a:latin typeface="Arial"/>
              </a:rPr>
              <a:t>of </a:t>
            </a:r>
            <a:r>
              <a:rPr lang="en-US" sz="800" dirty="0">
                <a:latin typeface="Arial"/>
              </a:rPr>
              <a:t>the north-eastern </a:t>
            </a:r>
            <a:r>
              <a:rPr lang="en-US" sz="800" dirty="0" err="1" smtClean="0">
                <a:latin typeface="Arial"/>
              </a:rPr>
              <a:t>Borno</a:t>
            </a:r>
            <a:r>
              <a:rPr lang="en-US" sz="800" dirty="0" smtClean="0">
                <a:latin typeface="Arial"/>
              </a:rPr>
              <a:t>. No </a:t>
            </a:r>
            <a:r>
              <a:rPr lang="en-US" sz="800" dirty="0">
                <a:latin typeface="Arial"/>
              </a:rPr>
              <a:t>fewer than seven suicide attacks have been reported since late October, three of which targeted IDP camps. On 18 November, </a:t>
            </a:r>
            <a:r>
              <a:rPr lang="en-US" sz="800" dirty="0" smtClean="0">
                <a:latin typeface="Arial"/>
              </a:rPr>
              <a:t>an explosive </a:t>
            </a:r>
            <a:r>
              <a:rPr lang="en-US" sz="800" dirty="0">
                <a:latin typeface="Arial"/>
              </a:rPr>
              <a:t>was detonated near a police post, while another suicide bomber targeted the federal high court complex. A third assailant was arrested while trying to detonate his explosives. Six people including two security agents were killed in the attacks.</a:t>
            </a:r>
            <a:endParaRPr lang="en-GB" sz="800" dirty="0">
              <a:latin typeface="Arial" panose="020B0604020202020204" pitchFamily="34" charset="0"/>
              <a:cs typeface="Arial" panose="020B0604020202020204" pitchFamily="34" charset="0"/>
            </a:endParaRPr>
          </a:p>
        </p:txBody>
      </p:sp>
      <p:grpSp>
        <p:nvGrpSpPr>
          <p:cNvPr id="7" name="Groupe 6"/>
          <p:cNvGrpSpPr/>
          <p:nvPr/>
        </p:nvGrpSpPr>
        <p:grpSpPr>
          <a:xfrm>
            <a:off x="8495102" y="5576654"/>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0098" y="875557"/>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647034"/>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r>
              <a:rPr lang="fr-FR" sz="800" dirty="0">
                <a:latin typeface="Bookman Old Style" panose="02050604050505020204" pitchFamily="18" charset="0"/>
              </a:rPr>
              <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750855" y="889359"/>
            <a:ext cx="1737542" cy="338554"/>
          </a:xfrm>
          <a:prstGeom prst="rect">
            <a:avLst/>
          </a:prstGeom>
          <a:noFill/>
        </p:spPr>
        <p:txBody>
          <a:bodyPr wrap="square" rtlCol="0">
            <a:spAutoFit/>
          </a:bodyPr>
          <a:lstStyle/>
          <a:p>
            <a:pPr>
              <a:spcBef>
                <a:spcPts val="600"/>
              </a:spcBef>
            </a:pPr>
            <a:r>
              <a:rPr lang="fr-FR" sz="800" i="1" dirty="0" smtClean="0">
                <a:solidFill>
                  <a:srgbClr val="026CB6"/>
                </a:solidFill>
                <a:latin typeface="Arial" panose="020B0604020202020204" pitchFamily="34" charset="0"/>
                <a:cs typeface="Arial" panose="020B0604020202020204" pitchFamily="34" charset="0"/>
              </a:rPr>
              <a:t>TEAM DEPLOYED AFTER IDP ABUSE REPORTS</a:t>
            </a:r>
            <a:endParaRPr lang="en-US" sz="800" i="1" dirty="0">
              <a:solidFill>
                <a:srgbClr val="026CB6"/>
              </a:solidFill>
              <a:latin typeface="Arial" panose="020B0604020202020204" pitchFamily="34" charset="0"/>
              <a:cs typeface="Arial" panose="020B0604020202020204" pitchFamily="34" charset="0"/>
            </a:endParaRPr>
          </a:p>
        </p:txBody>
      </p:sp>
      <p:sp>
        <p:nvSpPr>
          <p:cNvPr id="271" name="ZoneTexte 2237"/>
          <p:cNvSpPr txBox="1"/>
          <p:nvPr/>
        </p:nvSpPr>
        <p:spPr>
          <a:xfrm>
            <a:off x="8772772" y="2926773"/>
            <a:ext cx="180453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ATTACKS ON THE RISE IN MAIDUGURI</a:t>
            </a:r>
            <a:endParaRPr lang="en-US" sz="800" i="1" dirty="0">
              <a:solidFill>
                <a:srgbClr val="026CB6"/>
              </a:solidFill>
              <a:latin typeface="Arial" panose="020B0604020202020204" pitchFamily="34" charset="0"/>
              <a:cs typeface="Arial" panose="020B0604020202020204" pitchFamily="34" charset="0"/>
            </a:endParaRPr>
          </a:p>
        </p:txBody>
      </p:sp>
      <p:sp>
        <p:nvSpPr>
          <p:cNvPr id="221" name="ZoneTexte 2175"/>
          <p:cNvSpPr txBox="1"/>
          <p:nvPr/>
        </p:nvSpPr>
        <p:spPr>
          <a:xfrm>
            <a:off x="625847" y="5160978"/>
            <a:ext cx="1665426"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RIFT VALLEY FEVER MORTALITY DROPS</a:t>
            </a:r>
          </a:p>
        </p:txBody>
      </p:sp>
      <p:grpSp>
        <p:nvGrpSpPr>
          <p:cNvPr id="182" name="Group 181"/>
          <p:cNvGrpSpPr/>
          <p:nvPr/>
        </p:nvGrpSpPr>
        <p:grpSpPr>
          <a:xfrm>
            <a:off x="8429623" y="2946648"/>
            <a:ext cx="225000" cy="328204"/>
            <a:chOff x="4499508" y="1144203"/>
            <a:chExt cx="225000" cy="328204"/>
          </a:xfrm>
        </p:grpSpPr>
        <p:pic>
          <p:nvPicPr>
            <p:cNvPr id="188" name="Image 377"/>
            <p:cNvPicPr>
              <a:picLocks noChangeAspect="1"/>
            </p:cNvPicPr>
            <p:nvPr/>
          </p:nvPicPr>
          <p:blipFill>
            <a:blip r:embed="rId13"/>
            <a:stretch>
              <a:fillRect/>
            </a:stretch>
          </p:blipFill>
          <p:spPr>
            <a:xfrm>
              <a:off x="4499508" y="1146157"/>
              <a:ext cx="225000" cy="326250"/>
            </a:xfrm>
            <a:prstGeom prst="rect">
              <a:avLst/>
            </a:prstGeom>
          </p:spPr>
        </p:pic>
        <p:pic>
          <p:nvPicPr>
            <p:cNvPr id="189"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217" name="Group 216"/>
          <p:cNvGrpSpPr/>
          <p:nvPr/>
        </p:nvGrpSpPr>
        <p:grpSpPr>
          <a:xfrm>
            <a:off x="6631873" y="3279094"/>
            <a:ext cx="276038" cy="371235"/>
            <a:chOff x="7430099" y="2153431"/>
            <a:chExt cx="276038" cy="371235"/>
          </a:xfrm>
        </p:grpSpPr>
        <p:pic>
          <p:nvPicPr>
            <p:cNvPr id="218" name="Image 2226"/>
            <p:cNvPicPr>
              <a:picLocks noChangeAspect="1"/>
            </p:cNvPicPr>
            <p:nvPr/>
          </p:nvPicPr>
          <p:blipFill>
            <a:blip r:embed="rId13">
              <a:duotone>
                <a:prstClr val="black"/>
                <a:schemeClr val="tx2">
                  <a:tint val="45000"/>
                  <a:satMod val="400000"/>
                </a:schemeClr>
              </a:duotone>
            </a:blip>
            <a:stretch>
              <a:fillRect/>
            </a:stretch>
          </p:blipFill>
          <p:spPr>
            <a:xfrm>
              <a:off x="7465143" y="2198416"/>
              <a:ext cx="225000" cy="326250"/>
            </a:xfrm>
            <a:prstGeom prst="rect">
              <a:avLst/>
            </a:prstGeom>
          </p:spPr>
        </p:pic>
        <p:sp>
          <p:nvSpPr>
            <p:cNvPr id="223" name="TextBox 2218"/>
            <p:cNvSpPr txBox="1"/>
            <p:nvPr/>
          </p:nvSpPr>
          <p:spPr>
            <a:xfrm>
              <a:off x="7430099" y="2153431"/>
              <a:ext cx="276038" cy="307777"/>
            </a:xfrm>
            <a:prstGeom prst="rect">
              <a:avLst/>
            </a:prstGeom>
            <a:noFill/>
          </p:spPr>
          <p:txBody>
            <a:bodyPr wrap="none" rtlCol="0">
              <a:spAutoFit/>
            </a:bodyPr>
            <a:lstStyle/>
            <a:p>
              <a:r>
                <a:rPr lang="fr-FR" sz="1400" dirty="0" smtClean="0">
                  <a:solidFill>
                    <a:schemeClr val="bg1"/>
                  </a:solidFill>
                </a:rPr>
                <a:t>$</a:t>
              </a:r>
              <a:endParaRPr lang="en-US" sz="1400" dirty="0">
                <a:solidFill>
                  <a:schemeClr val="bg1"/>
                </a:solidFill>
              </a:endParaRPr>
            </a:p>
          </p:txBody>
        </p:sp>
      </p:grpSp>
      <p:grpSp>
        <p:nvGrpSpPr>
          <p:cNvPr id="224" name="Group 223"/>
          <p:cNvGrpSpPr/>
          <p:nvPr/>
        </p:nvGrpSpPr>
        <p:grpSpPr>
          <a:xfrm>
            <a:off x="208246" y="841476"/>
            <a:ext cx="276038" cy="371235"/>
            <a:chOff x="7430099" y="2153431"/>
            <a:chExt cx="276038" cy="371235"/>
          </a:xfrm>
        </p:grpSpPr>
        <p:pic>
          <p:nvPicPr>
            <p:cNvPr id="225" name="Image 2226"/>
            <p:cNvPicPr>
              <a:picLocks noChangeAspect="1"/>
            </p:cNvPicPr>
            <p:nvPr/>
          </p:nvPicPr>
          <p:blipFill>
            <a:blip r:embed="rId13">
              <a:duotone>
                <a:prstClr val="black"/>
                <a:schemeClr val="tx2">
                  <a:tint val="45000"/>
                  <a:satMod val="400000"/>
                </a:schemeClr>
              </a:duotone>
            </a:blip>
            <a:stretch>
              <a:fillRect/>
            </a:stretch>
          </p:blipFill>
          <p:spPr>
            <a:xfrm>
              <a:off x="7465143" y="2198416"/>
              <a:ext cx="225000" cy="326250"/>
            </a:xfrm>
            <a:prstGeom prst="rect">
              <a:avLst/>
            </a:prstGeom>
          </p:spPr>
        </p:pic>
        <p:sp>
          <p:nvSpPr>
            <p:cNvPr id="229" name="TextBox 2218"/>
            <p:cNvSpPr txBox="1"/>
            <p:nvPr/>
          </p:nvSpPr>
          <p:spPr>
            <a:xfrm>
              <a:off x="7430099" y="2153431"/>
              <a:ext cx="276038" cy="307777"/>
            </a:xfrm>
            <a:prstGeom prst="rect">
              <a:avLst/>
            </a:prstGeom>
            <a:noFill/>
          </p:spPr>
          <p:txBody>
            <a:bodyPr wrap="none" rtlCol="0">
              <a:spAutoFit/>
            </a:bodyPr>
            <a:lstStyle/>
            <a:p>
              <a:r>
                <a:rPr lang="fr-FR" sz="1400" dirty="0" smtClean="0">
                  <a:solidFill>
                    <a:schemeClr val="bg1"/>
                  </a:solidFill>
                </a:rPr>
                <a:t>$</a:t>
              </a:r>
              <a:endParaRPr lang="en-US" sz="1400" dirty="0">
                <a:solidFill>
                  <a:schemeClr val="bg1"/>
                </a:solidFill>
              </a:endParaRPr>
            </a:p>
          </p:txBody>
        </p:sp>
      </p:grpSp>
      <p:pic>
        <p:nvPicPr>
          <p:cNvPr id="178" name="Image 2226"/>
          <p:cNvPicPr>
            <a:picLocks noChangeAspect="1"/>
          </p:cNvPicPr>
          <p:nvPr/>
        </p:nvPicPr>
        <p:blipFill>
          <a:blip r:embed="rId13">
            <a:duotone>
              <a:prstClr val="black"/>
              <a:schemeClr val="tx2">
                <a:tint val="45000"/>
                <a:satMod val="400000"/>
              </a:schemeClr>
            </a:duotone>
          </a:blip>
          <a:stretch>
            <a:fillRect/>
          </a:stretch>
        </p:blipFill>
        <p:spPr>
          <a:xfrm>
            <a:off x="5614751" y="2890015"/>
            <a:ext cx="225000" cy="326250"/>
          </a:xfrm>
          <a:prstGeom prst="rect">
            <a:avLst/>
          </a:prstGeom>
        </p:spPr>
      </p:pic>
      <p:pic>
        <p:nvPicPr>
          <p:cNvPr id="180" name="Image 2226"/>
          <p:cNvPicPr>
            <a:picLocks noChangeAspect="1"/>
          </p:cNvPicPr>
          <p:nvPr/>
        </p:nvPicPr>
        <p:blipFill>
          <a:blip r:embed="rId13">
            <a:duotone>
              <a:prstClr val="black"/>
              <a:schemeClr val="tx2">
                <a:tint val="45000"/>
                <a:satMod val="400000"/>
              </a:schemeClr>
            </a:duotone>
          </a:blip>
          <a:stretch>
            <a:fillRect/>
          </a:stretch>
        </p:blipFill>
        <p:spPr>
          <a:xfrm>
            <a:off x="8451884" y="937788"/>
            <a:ext cx="225000" cy="326250"/>
          </a:xfrm>
          <a:prstGeom prst="rect">
            <a:avLst/>
          </a:prstGeom>
        </p:spPr>
      </p:pic>
      <p:grpSp>
        <p:nvGrpSpPr>
          <p:cNvPr id="181" name="Group 180"/>
          <p:cNvGrpSpPr/>
          <p:nvPr/>
        </p:nvGrpSpPr>
        <p:grpSpPr>
          <a:xfrm>
            <a:off x="243130" y="3387883"/>
            <a:ext cx="225000" cy="326250"/>
            <a:chOff x="260489" y="910901"/>
            <a:chExt cx="225000" cy="326250"/>
          </a:xfrm>
        </p:grpSpPr>
        <p:pic>
          <p:nvPicPr>
            <p:cNvPr id="187" name="Image 377"/>
            <p:cNvPicPr>
              <a:picLocks noChangeAspect="1"/>
            </p:cNvPicPr>
            <p:nvPr/>
          </p:nvPicPr>
          <p:blipFill>
            <a:blip r:embed="rId13"/>
            <a:stretch>
              <a:fillRect/>
            </a:stretch>
          </p:blipFill>
          <p:spPr>
            <a:xfrm>
              <a:off x="260489" y="910901"/>
              <a:ext cx="225000" cy="326250"/>
            </a:xfrm>
            <a:prstGeom prst="rect">
              <a:avLst/>
            </a:prstGeom>
          </p:spPr>
        </p:pic>
        <p:pic>
          <p:nvPicPr>
            <p:cNvPr id="190" name="Image 22"/>
            <p:cNvPicPr>
              <a:picLocks noChangeAspect="1"/>
            </p:cNvPicPr>
            <p:nvPr/>
          </p:nvPicPr>
          <p:blipFill>
            <a:blip r:embed="rId12"/>
            <a:stretch>
              <a:fillRect/>
            </a:stretch>
          </p:blipFill>
          <p:spPr>
            <a:xfrm>
              <a:off x="268255" y="937737"/>
              <a:ext cx="204033" cy="174885"/>
            </a:xfrm>
            <a:prstGeom prst="rect">
              <a:avLst/>
            </a:prstGeom>
          </p:spPr>
        </p:pic>
      </p:grpSp>
      <p:grpSp>
        <p:nvGrpSpPr>
          <p:cNvPr id="191" name="Group 190"/>
          <p:cNvGrpSpPr/>
          <p:nvPr/>
        </p:nvGrpSpPr>
        <p:grpSpPr>
          <a:xfrm>
            <a:off x="5747130" y="2008050"/>
            <a:ext cx="225000" cy="326250"/>
            <a:chOff x="260489" y="910901"/>
            <a:chExt cx="225000" cy="326250"/>
          </a:xfrm>
        </p:grpSpPr>
        <p:pic>
          <p:nvPicPr>
            <p:cNvPr id="192" name="Image 377"/>
            <p:cNvPicPr>
              <a:picLocks noChangeAspect="1"/>
            </p:cNvPicPr>
            <p:nvPr/>
          </p:nvPicPr>
          <p:blipFill>
            <a:blip r:embed="rId13"/>
            <a:stretch>
              <a:fillRect/>
            </a:stretch>
          </p:blipFill>
          <p:spPr>
            <a:xfrm>
              <a:off x="260489" y="910901"/>
              <a:ext cx="225000" cy="326250"/>
            </a:xfrm>
            <a:prstGeom prst="rect">
              <a:avLst/>
            </a:prstGeom>
          </p:spPr>
        </p:pic>
        <p:pic>
          <p:nvPicPr>
            <p:cNvPr id="193" name="Image 22"/>
            <p:cNvPicPr>
              <a:picLocks noChangeAspect="1"/>
            </p:cNvPicPr>
            <p:nvPr/>
          </p:nvPicPr>
          <p:blipFill>
            <a:blip r:embed="rId12"/>
            <a:stretch>
              <a:fillRect/>
            </a:stretch>
          </p:blipFill>
          <p:spPr>
            <a:xfrm>
              <a:off x="268255" y="937737"/>
              <a:ext cx="204033" cy="174885"/>
            </a:xfrm>
            <a:prstGeom prst="rect">
              <a:avLst/>
            </a:prstGeom>
          </p:spPr>
        </p:pic>
      </p:grpSp>
      <p:grpSp>
        <p:nvGrpSpPr>
          <p:cNvPr id="194" name="Groupe 20"/>
          <p:cNvGrpSpPr/>
          <p:nvPr/>
        </p:nvGrpSpPr>
        <p:grpSpPr>
          <a:xfrm>
            <a:off x="235968" y="5170486"/>
            <a:ext cx="225000" cy="326250"/>
            <a:chOff x="8607920" y="3083161"/>
            <a:chExt cx="225000" cy="326250"/>
          </a:xfrm>
        </p:grpSpPr>
        <p:pic>
          <p:nvPicPr>
            <p:cNvPr id="195" name="Image 371"/>
            <p:cNvPicPr>
              <a:picLocks noChangeAspect="1"/>
            </p:cNvPicPr>
            <p:nvPr/>
          </p:nvPicPr>
          <p:blipFill>
            <a:blip r:embed="rId15"/>
            <a:stretch>
              <a:fillRect/>
            </a:stretch>
          </p:blipFill>
          <p:spPr>
            <a:xfrm>
              <a:off x="8607920" y="3083161"/>
              <a:ext cx="225000" cy="326250"/>
            </a:xfrm>
            <a:prstGeom prst="rect">
              <a:avLst/>
            </a:prstGeom>
          </p:spPr>
        </p:pic>
        <p:pic>
          <p:nvPicPr>
            <p:cNvPr id="196" name="Image 372"/>
            <p:cNvPicPr>
              <a:picLocks noChangeAspect="1"/>
            </p:cNvPicPr>
            <p:nvPr/>
          </p:nvPicPr>
          <p:blipFill>
            <a:blip r:embed="rId16"/>
            <a:stretch>
              <a:fillRect/>
            </a:stretch>
          </p:blipFill>
          <p:spPr>
            <a:xfrm>
              <a:off x="8622956" y="3095000"/>
              <a:ext cx="191250" cy="19125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7482</TotalTime>
  <Words>593</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(15 - 21 November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401</cp:revision>
  <cp:lastPrinted>2016-11-21T15:54:24Z</cp:lastPrinted>
  <dcterms:created xsi:type="dcterms:W3CDTF">2015-12-15T11:10:25Z</dcterms:created>
  <dcterms:modified xsi:type="dcterms:W3CDTF">2016-11-21T16:48:46Z</dcterms:modified>
</cp:coreProperties>
</file>