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6453" autoAdjust="0"/>
  </p:normalViewPr>
  <p:slideViewPr>
    <p:cSldViewPr snapToGrid="0">
      <p:cViewPr varScale="1">
        <p:scale>
          <a:sx n="102" d="100"/>
          <a:sy n="102" d="100"/>
        </p:scale>
        <p:origin x="1416" y="9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24-May-16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18" Type="http://schemas.openxmlformats.org/officeDocument/2006/relationships/image" Target="../media/image14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 and Central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Africa: 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Regional Humanitarian Snapshot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(17 - 23 May 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3276" y="6872683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 date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May 2016  </a:t>
            </a:r>
            <a:r>
              <a:rPr lang="fr-FR" sz="8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</a:t>
            </a:r>
            <a:r>
              <a:rPr lang="fr-FR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boundaries and names shown and the designations used on this map do not imply official endorsement or acceptance by the United Nations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3992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CABO VERDE </a:t>
            </a: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The WHO announced that the strain of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Zika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virus circulating in Cabo Verde is the same as the one that has infected some 1.5 million people in Brazil. The WHO says the strain was imported by a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traveller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coming from Brazil, before it began spreading locally last October. As of May, 7,557 suspected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Zika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cases had been registered in Cabo Verde, as well as three cases of microcephaly. The information will help African countries to re-evaluate their level of risk and adapt and increase their levels of preparedness. </a:t>
            </a:r>
          </a:p>
          <a:p>
            <a:pPr lvl="0"/>
            <a:endParaRPr lang="en-GB" sz="600" dirty="0" smtClean="0">
              <a:latin typeface="Arial"/>
            </a:endParaRPr>
          </a:p>
          <a:p>
            <a:pPr lvl="0"/>
            <a:r>
              <a:rPr lang="en-GB" sz="1000" dirty="0" smtClean="0">
                <a:latin typeface="Arial"/>
              </a:rPr>
              <a:t>CENTRAL AFRICAN REPUBLIC </a:t>
            </a:r>
          </a:p>
          <a:p>
            <a:pPr>
              <a:spcBef>
                <a:spcPts val="600"/>
              </a:spcBef>
            </a:pPr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GB" sz="800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00" dirty="0" smtClean="0">
              <a:latin typeface="Arial"/>
            </a:endParaRPr>
          </a:p>
          <a:p>
            <a:endParaRPr lang="en-US" sz="700" dirty="0" smtClean="0">
              <a:latin typeface="Arial"/>
            </a:endParaRPr>
          </a:p>
          <a:p>
            <a:endParaRPr lang="en-US" sz="500" dirty="0" smtClean="0">
              <a:latin typeface="Arial"/>
            </a:endParaRPr>
          </a:p>
          <a:p>
            <a:r>
              <a:rPr lang="en-US" sz="800" dirty="0" smtClean="0">
                <a:latin typeface="Arial"/>
              </a:rPr>
              <a:t>Medical aid </a:t>
            </a:r>
            <a:r>
              <a:rPr lang="en-US" sz="800" dirty="0" err="1" smtClean="0">
                <a:latin typeface="Arial"/>
              </a:rPr>
              <a:t>organisation</a:t>
            </a:r>
            <a:r>
              <a:rPr lang="en-US" sz="800" dirty="0" smtClean="0">
                <a:latin typeface="Arial"/>
              </a:rPr>
              <a:t> Doctors Without Borders (MSF) has suspended its activities in part of the Central African Republic after a staff member was killed in an attack on a convoy on 18 May. The convoy which was  transporting staff  and patients was stopped by armed men in Kouki in the </a:t>
            </a:r>
            <a:r>
              <a:rPr lang="en-US" sz="800" dirty="0" err="1" smtClean="0">
                <a:latin typeface="Arial"/>
              </a:rPr>
              <a:t>Ouham</a:t>
            </a:r>
            <a:r>
              <a:rPr lang="en-US" sz="800" dirty="0" smtClean="0">
                <a:latin typeface="Arial"/>
              </a:rPr>
              <a:t> province, and the team was robbed of personal belongings and medication and one of the drivers was shot and killed</a:t>
            </a:r>
            <a:r>
              <a:rPr lang="en-US" sz="800" dirty="0">
                <a:latin typeface="Arial"/>
              </a:rPr>
              <a:t>. </a:t>
            </a:r>
            <a:r>
              <a:rPr lang="en-US" sz="800" dirty="0" smtClean="0">
                <a:latin typeface="Arial"/>
              </a:rPr>
              <a:t>The NGO informed it will resume its activities when it receives adequate </a:t>
            </a:r>
            <a:r>
              <a:rPr lang="en-US" sz="800" dirty="0">
                <a:latin typeface="Arial"/>
              </a:rPr>
              <a:t>guarantees for the safety </a:t>
            </a:r>
            <a:r>
              <a:rPr lang="en-US" sz="800" dirty="0" smtClean="0">
                <a:latin typeface="Arial"/>
              </a:rPr>
              <a:t>of its </a:t>
            </a:r>
            <a:r>
              <a:rPr lang="en-US" sz="800" dirty="0">
                <a:latin typeface="Arial"/>
              </a:rPr>
              <a:t>staff and the acceptance of its medical and humanitarian activities.</a:t>
            </a:r>
            <a:endParaRPr lang="en-US" sz="800" dirty="0" smtClean="0">
              <a:latin typeface="Arial"/>
            </a:endParaRPr>
          </a:p>
          <a:p>
            <a:endParaRPr lang="en-US" sz="800" dirty="0">
              <a:latin typeface="Arial"/>
            </a:endParaRPr>
          </a:p>
          <a:p>
            <a:endParaRPr lang="en-US" sz="800" dirty="0">
              <a:latin typeface="Arial"/>
            </a:endParaRPr>
          </a:p>
          <a:p>
            <a:endParaRPr lang="en-US" sz="800" dirty="0" smtClean="0">
              <a:latin typeface="Arial"/>
            </a:endParaRPr>
          </a:p>
          <a:p>
            <a:endParaRPr lang="en-US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24 April clashes were reported between armed groups in the regions of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Koui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Bocaranga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 An assessment mission identified over 16,000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newly displaced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both regions.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Assistance is being provided by partners through the distribution of non-food items and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cooperation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with the government. 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latin typeface="Arial"/>
            </a:endParaRPr>
          </a:p>
          <a:p>
            <a:endParaRPr lang="en-US" sz="800" dirty="0" smtClean="0">
              <a:latin typeface="Arial"/>
            </a:endParaRPr>
          </a:p>
          <a:p>
            <a:endParaRPr lang="en-US" sz="400" dirty="0" smtClean="0">
              <a:latin typeface="Arial"/>
            </a:endParaRPr>
          </a:p>
          <a:p>
            <a:r>
              <a:rPr lang="en-GB" sz="800" dirty="0" smtClean="0">
                <a:latin typeface="Arial"/>
              </a:rPr>
              <a:t>.</a:t>
            </a:r>
          </a:p>
          <a:p>
            <a:endParaRPr lang="en-GB" sz="800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8134" y="836105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28154"/>
            <a:ext cx="5751297" cy="5891268"/>
            <a:chOff x="2534864" y="836105"/>
            <a:chExt cx="5751297" cy="5891268"/>
          </a:xfrm>
        </p:grpSpPr>
        <p:sp>
          <p:nvSpPr>
            <p:cNvPr id="16" name="Rectangle 15"/>
            <p:cNvSpPr/>
            <p:nvPr/>
          </p:nvSpPr>
          <p:spPr>
            <a:xfrm>
              <a:off x="2545237" y="836515"/>
              <a:ext cx="5740924" cy="587421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637211" y="4265098"/>
                <a:ext cx="936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DEMOCRATIC REPUBLIC OF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 smtClean="0">
                    <a:latin typeface="Bookman Old Style" panose="02050604050505020204" pitchFamily="18" charset="0"/>
                  </a:rPr>
                  <a:t>CENTRAL AFRICAN REPUBLIC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21451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CAMEROON</a:t>
                </a:r>
                <a:endParaRPr lang="en-US" dirty="0"/>
              </a:p>
            </p:txBody>
          </p:sp>
          <p:sp>
            <p:nvSpPr>
              <p:cNvPr id="348" name="ZoneTexte 347"/>
              <p:cNvSpPr txBox="1"/>
              <p:nvPr/>
            </p:nvSpPr>
            <p:spPr>
              <a:xfrm>
                <a:off x="2923300" y="4116516"/>
                <a:ext cx="121400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EVD REGIONAL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6043968" y="406375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NIGER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76429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47185" y="3291521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EQUATORIAL GUINEA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35702" y="419780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8" y="241067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CHAD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32352" y="2861107"/>
                <a:ext cx="754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28541" y="3258643"/>
                <a:ext cx="6574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CÔTE D’IVOIRE</a:t>
                </a:r>
                <a:endParaRPr lang="en-US" dirty="0"/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20778" y="340022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451923" y="3585851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354546" y="3030467"/>
                <a:ext cx="57564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GUINEA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747742" y="338663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  <a:endCxn id="404" idx="56"/>
              </p:cNvCxnSpPr>
              <p:nvPr/>
            </p:nvCxnSpPr>
            <p:spPr>
              <a:xfrm rot="5400000">
                <a:off x="7356835" y="3242530"/>
                <a:ext cx="137243" cy="360018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Connecteur en angle 367"/>
              <p:cNvCxnSpPr/>
              <p:nvPr/>
            </p:nvCxnSpPr>
            <p:spPr>
              <a:xfrm rot="16200000" flipV="1">
                <a:off x="3098643" y="3440268"/>
                <a:ext cx="654865" cy="189238"/>
              </a:xfrm>
              <a:prstGeom prst="bentConnector4">
                <a:avLst>
                  <a:gd name="adj1" fmla="val 314"/>
                  <a:gd name="adj2" fmla="val 92727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Connecteur en angle 368"/>
              <p:cNvCxnSpPr/>
              <p:nvPr/>
            </p:nvCxnSpPr>
            <p:spPr>
              <a:xfrm rot="16200000" flipV="1">
                <a:off x="3292081" y="3629327"/>
                <a:ext cx="472606" cy="6704"/>
              </a:xfrm>
              <a:prstGeom prst="bentConnector3">
                <a:avLst>
                  <a:gd name="adj1" fmla="val -20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Connecteur droit 370"/>
              <p:cNvCxnSpPr/>
              <p:nvPr/>
            </p:nvCxnSpPr>
            <p:spPr>
              <a:xfrm flipH="1">
                <a:off x="3526715" y="3862319"/>
                <a:ext cx="2" cy="253179"/>
              </a:xfrm>
              <a:prstGeom prst="line">
                <a:avLst/>
              </a:prstGeom>
              <a:ln w="1270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dirty="0">
                      <a:latin typeface="Bookman Old Style" panose="02050604050505020204" pitchFamily="18" charset="0"/>
                    </a:rPr>
                    <a:t>CABO</a:t>
                  </a:r>
                  <a:r>
                    <a:rPr lang="fr-FR" sz="800" dirty="0" smtClean="0">
                      <a:latin typeface="Bookman Old Style" panose="02050604050505020204" pitchFamily="18" charset="0"/>
                    </a:rPr>
                    <a:t> </a:t>
                  </a:r>
                  <a:r>
                    <a:rPr lang="fr-FR" sz="800" dirty="0">
                      <a:latin typeface="Bookman Old Style" panose="02050604050505020204" pitchFamily="18" charset="0"/>
                    </a:rPr>
                    <a:t>VERDE</a:t>
                  </a:r>
                  <a:endParaRPr lang="en-US" sz="800" dirty="0"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E 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bg1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35773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39235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>
                <a:latin typeface="Arial"/>
              </a:rPr>
              <a:t>CÔTE D’IVOIRE</a:t>
            </a:r>
          </a:p>
          <a:p>
            <a:endParaRPr lang="en-GB" sz="1000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endParaRPr lang="en-US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the north-eastern town of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Bouna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the number of IDPs decreased from 2,800 to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1,846. This figure results of urban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IDPs returning to their homes, relocating with host families or renting new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accommodation in the town of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Bouna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However, no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return movements to the villages of origin outside of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Bouna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have been registered. Clashes in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Bouna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between the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Lobi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and Fulani communities had triggered displacements late March.</a:t>
            </a:r>
            <a:endParaRPr lang="en-US" sz="8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 smtClean="0">
                <a:latin typeface="Arial"/>
              </a:rPr>
              <a:t>LAKE CHAD BASIN </a:t>
            </a:r>
            <a:endParaRPr lang="en-GB" sz="1000" dirty="0">
              <a:latin typeface="Arial"/>
            </a:endParaRPr>
          </a:p>
          <a:p>
            <a:endParaRPr lang="en-GB" sz="1000" dirty="0" smtClean="0">
              <a:latin typeface="Arial"/>
            </a:endParaRPr>
          </a:p>
          <a:p>
            <a:endParaRPr lang="en-GB" sz="1000" dirty="0" smtClean="0">
              <a:latin typeface="Arial"/>
            </a:endParaRPr>
          </a:p>
          <a:p>
            <a:endParaRPr lang="en-US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16 to 19 May,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few days ahead of the World Humanitarian Summit, the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United Nations Under-Secretary-General for Humanitarian Affairs and Emergency Relief Coordinator Stephen O’Brien visited Niger and Nigeria, to take stock of the humanitarian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situation in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the Lake Chad Basin region and call for greater world attention on the crises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unfolding in the region. 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NIGERIA </a:t>
            </a:r>
          </a:p>
          <a:p>
            <a:pPr lvl="0"/>
            <a:endParaRPr lang="en-GB" sz="1000" dirty="0">
              <a:solidFill>
                <a:prstClr val="black"/>
              </a:solidFill>
              <a:latin typeface="Arial"/>
            </a:endParaRPr>
          </a:p>
          <a:p>
            <a:endParaRPr lang="en-US" sz="800" dirty="0" smtClean="0"/>
          </a:p>
          <a:p>
            <a:endParaRPr lang="en-US" sz="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17 May, the Civilian Joint Task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Force reportedly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rescued one of the more than 200 girls kidnapped by Boko Haram from a school in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Chibok, in the northeastern state of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 2014. Currently,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218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girls still remain missing. They are believed to be located in the Sambisa forest where Boko Haram members have been hiding out.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/>
          </a:p>
        </p:txBody>
      </p:sp>
      <p:grpSp>
        <p:nvGrpSpPr>
          <p:cNvPr id="7" name="Groupe 6"/>
          <p:cNvGrpSpPr/>
          <p:nvPr/>
        </p:nvGrpSpPr>
        <p:grpSpPr>
          <a:xfrm>
            <a:off x="8489391" y="6254549"/>
            <a:ext cx="1890389" cy="982100"/>
            <a:chOff x="8530356" y="6413928"/>
            <a:chExt cx="1948288" cy="982100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5627" y="6413928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Natural disaster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Epidemic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Conflict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79" name="Connecteur droit 78"/>
          <p:cNvCxnSpPr/>
          <p:nvPr/>
        </p:nvCxnSpPr>
        <p:spPr>
          <a:xfrm flipV="1">
            <a:off x="8401454" y="828022"/>
            <a:ext cx="1980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94396" y="2844598"/>
            <a:ext cx="183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ERC VISITS NIGER AND NIGERIA AHEAD OF WHS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8" name="ZoneTexte 2237"/>
          <p:cNvSpPr txBox="1"/>
          <p:nvPr/>
        </p:nvSpPr>
        <p:spPr>
          <a:xfrm>
            <a:off x="8616981" y="825858"/>
            <a:ext cx="1890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IN NUMBER OF IDPS IN BOUNA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543763" y="3002407"/>
            <a:ext cx="16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MSF MEMBER KILLED IN CONVOY ATTACK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909724" y="2664398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SENEGAL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pic>
        <p:nvPicPr>
          <p:cNvPr id="222" name="Imag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0937" y="921292"/>
            <a:ext cx="201600" cy="17280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GUINEA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GAMBIA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en angle 2450"/>
          <p:cNvCxnSpPr/>
          <p:nvPr/>
        </p:nvCxnSpPr>
        <p:spPr>
          <a:xfrm rot="5400000" flipH="1" flipV="1">
            <a:off x="3471081" y="3622292"/>
            <a:ext cx="263639" cy="228373"/>
          </a:xfrm>
          <a:prstGeom prst="bentConnector3">
            <a:avLst>
              <a:gd name="adj1" fmla="val -1079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ZoneTexte 84"/>
          <p:cNvSpPr txBox="1"/>
          <p:nvPr/>
        </p:nvSpPr>
        <p:spPr>
          <a:xfrm>
            <a:off x="466598" y="855541"/>
            <a:ext cx="208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ZIKA STRAIN FROM AMERICAS DETECTED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09191" y="5718097"/>
            <a:ext cx="225000" cy="326250"/>
            <a:chOff x="6863459" y="3333599"/>
            <a:chExt cx="225000" cy="326250"/>
          </a:xfrm>
        </p:grpSpPr>
        <p:pic>
          <p:nvPicPr>
            <p:cNvPr id="188" name="Image 3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863459" y="3333599"/>
              <a:ext cx="225000" cy="326250"/>
            </a:xfrm>
            <a:prstGeom prst="rect">
              <a:avLst/>
            </a:prstGeom>
          </p:spPr>
        </p:pic>
        <p:pic>
          <p:nvPicPr>
            <p:cNvPr id="189" name="Image 37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85778" y="3354235"/>
              <a:ext cx="191250" cy="191250"/>
            </a:xfrm>
            <a:prstGeom prst="rect">
              <a:avLst/>
            </a:prstGeom>
          </p:spPr>
        </p:pic>
      </p:grpSp>
      <p:cxnSp>
        <p:nvCxnSpPr>
          <p:cNvPr id="197" name="Connecteur droit 76"/>
          <p:cNvCxnSpPr/>
          <p:nvPr/>
        </p:nvCxnSpPr>
        <p:spPr>
          <a:xfrm flipV="1">
            <a:off x="238134" y="2955237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Groupe 16"/>
          <p:cNvGrpSpPr/>
          <p:nvPr/>
        </p:nvGrpSpPr>
        <p:grpSpPr>
          <a:xfrm>
            <a:off x="4043383" y="3600187"/>
            <a:ext cx="225000" cy="326250"/>
            <a:chOff x="375829" y="5179212"/>
            <a:chExt cx="225000" cy="326250"/>
          </a:xfrm>
        </p:grpSpPr>
        <p:pic>
          <p:nvPicPr>
            <p:cNvPr id="213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75829" y="5179212"/>
              <a:ext cx="225000" cy="326250"/>
            </a:xfrm>
            <a:prstGeom prst="rect">
              <a:avLst/>
            </a:prstGeom>
          </p:spPr>
        </p:pic>
        <p:pic>
          <p:nvPicPr>
            <p:cNvPr id="239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237" y="5197423"/>
              <a:ext cx="201600" cy="192436"/>
            </a:xfrm>
            <a:prstGeom prst="rect">
              <a:avLst/>
            </a:prstGeom>
          </p:spPr>
        </p:pic>
      </p:grpSp>
      <p:grpSp>
        <p:nvGrpSpPr>
          <p:cNvPr id="210" name="Group 209"/>
          <p:cNvGrpSpPr/>
          <p:nvPr/>
        </p:nvGrpSpPr>
        <p:grpSpPr>
          <a:xfrm>
            <a:off x="279187" y="904450"/>
            <a:ext cx="225000" cy="326250"/>
            <a:chOff x="6863459" y="3333599"/>
            <a:chExt cx="225000" cy="326250"/>
          </a:xfrm>
        </p:grpSpPr>
        <p:pic>
          <p:nvPicPr>
            <p:cNvPr id="211" name="Image 3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863459" y="3333599"/>
              <a:ext cx="225000" cy="326250"/>
            </a:xfrm>
            <a:prstGeom prst="rect">
              <a:avLst/>
            </a:prstGeom>
          </p:spPr>
        </p:pic>
        <p:pic>
          <p:nvPicPr>
            <p:cNvPr id="214" name="Image 37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85778" y="3354235"/>
              <a:ext cx="191250" cy="191250"/>
            </a:xfrm>
            <a:prstGeom prst="rect">
              <a:avLst/>
            </a:prstGeom>
          </p:spPr>
        </p:pic>
      </p:grpSp>
      <p:grpSp>
        <p:nvGrpSpPr>
          <p:cNvPr id="215" name="Groupe 21"/>
          <p:cNvGrpSpPr/>
          <p:nvPr/>
        </p:nvGrpSpPr>
        <p:grpSpPr>
          <a:xfrm>
            <a:off x="258524" y="3052515"/>
            <a:ext cx="225000" cy="326250"/>
            <a:chOff x="6081120" y="3457944"/>
            <a:chExt cx="225000" cy="326250"/>
          </a:xfrm>
        </p:grpSpPr>
        <p:pic>
          <p:nvPicPr>
            <p:cNvPr id="216" name="Image 2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81120" y="3457944"/>
              <a:ext cx="225000" cy="326250"/>
            </a:xfrm>
            <a:prstGeom prst="rect">
              <a:avLst/>
            </a:prstGeom>
          </p:spPr>
        </p:pic>
        <p:pic>
          <p:nvPicPr>
            <p:cNvPr id="217" name="Image 2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00089" y="3463920"/>
              <a:ext cx="180000" cy="213750"/>
            </a:xfrm>
            <a:prstGeom prst="rect">
              <a:avLst/>
            </a:prstGeom>
          </p:spPr>
        </p:pic>
      </p:grpSp>
      <p:grpSp>
        <p:nvGrpSpPr>
          <p:cNvPr id="218" name="Groupe 21"/>
          <p:cNvGrpSpPr/>
          <p:nvPr/>
        </p:nvGrpSpPr>
        <p:grpSpPr>
          <a:xfrm>
            <a:off x="6723776" y="3393313"/>
            <a:ext cx="225000" cy="326250"/>
            <a:chOff x="6081120" y="3457944"/>
            <a:chExt cx="225000" cy="326250"/>
          </a:xfrm>
        </p:grpSpPr>
        <p:pic>
          <p:nvPicPr>
            <p:cNvPr id="219" name="Image 2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81120" y="3457944"/>
              <a:ext cx="225000" cy="326250"/>
            </a:xfrm>
            <a:prstGeom prst="rect">
              <a:avLst/>
            </a:prstGeom>
          </p:spPr>
        </p:pic>
        <p:pic>
          <p:nvPicPr>
            <p:cNvPr id="220" name="Image 2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00089" y="3463920"/>
              <a:ext cx="180000" cy="213750"/>
            </a:xfrm>
            <a:prstGeom prst="rect">
              <a:avLst/>
            </a:prstGeom>
          </p:spPr>
        </p:pic>
      </p:grpSp>
      <p:grpSp>
        <p:nvGrpSpPr>
          <p:cNvPr id="221" name="Groupe 16"/>
          <p:cNvGrpSpPr/>
          <p:nvPr/>
        </p:nvGrpSpPr>
        <p:grpSpPr>
          <a:xfrm>
            <a:off x="8437880" y="901748"/>
            <a:ext cx="225000" cy="326250"/>
            <a:chOff x="375829" y="5179212"/>
            <a:chExt cx="225000" cy="326250"/>
          </a:xfrm>
        </p:grpSpPr>
        <p:pic>
          <p:nvPicPr>
            <p:cNvPr id="223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75829" y="5179212"/>
              <a:ext cx="225000" cy="326250"/>
            </a:xfrm>
            <a:prstGeom prst="rect">
              <a:avLst/>
            </a:prstGeom>
          </p:spPr>
        </p:pic>
        <p:pic>
          <p:nvPicPr>
            <p:cNvPr id="224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237" y="5197423"/>
              <a:ext cx="201600" cy="192436"/>
            </a:xfrm>
            <a:prstGeom prst="rect">
              <a:avLst/>
            </a:prstGeom>
          </p:spPr>
        </p:pic>
      </p:grpSp>
      <p:grpSp>
        <p:nvGrpSpPr>
          <p:cNvPr id="228" name="Group 16"/>
          <p:cNvGrpSpPr/>
          <p:nvPr/>
        </p:nvGrpSpPr>
        <p:grpSpPr>
          <a:xfrm>
            <a:off x="266436" y="5274726"/>
            <a:ext cx="225000" cy="326250"/>
            <a:chOff x="6353745" y="3757052"/>
            <a:chExt cx="225000" cy="326250"/>
          </a:xfrm>
        </p:grpSpPr>
        <p:pic>
          <p:nvPicPr>
            <p:cNvPr id="246" name="Image 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53745" y="3757052"/>
              <a:ext cx="225000" cy="326250"/>
            </a:xfrm>
            <a:prstGeom prst="rect">
              <a:avLst/>
            </a:prstGeom>
          </p:spPr>
        </p:pic>
        <p:pic>
          <p:nvPicPr>
            <p:cNvPr id="247" name="Image 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396079" y="3780338"/>
              <a:ext cx="173572" cy="165683"/>
            </a:xfrm>
            <a:prstGeom prst="rect">
              <a:avLst/>
            </a:prstGeom>
          </p:spPr>
        </p:pic>
      </p:grpSp>
      <p:sp>
        <p:nvSpPr>
          <p:cNvPr id="190" name="ZoneTexte 88"/>
          <p:cNvSpPr txBox="1"/>
          <p:nvPr/>
        </p:nvSpPr>
        <p:spPr>
          <a:xfrm>
            <a:off x="528212" y="5231246"/>
            <a:ext cx="183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ASSISTANCE PROVIDED TO CONFLICT-AFFECTED PEOPLE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4" name="Connecteur droit 78"/>
          <p:cNvCxnSpPr/>
          <p:nvPr/>
        </p:nvCxnSpPr>
        <p:spPr>
          <a:xfrm flipV="1">
            <a:off x="8426849" y="2843162"/>
            <a:ext cx="1980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ZoneTexte 88"/>
          <p:cNvSpPr txBox="1"/>
          <p:nvPr/>
        </p:nvSpPr>
        <p:spPr>
          <a:xfrm>
            <a:off x="8653888" y="4782785"/>
            <a:ext cx="1837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CHIBOK SCHOOLGIRL RESCUED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Connecteur droit 78"/>
          <p:cNvCxnSpPr/>
          <p:nvPr/>
        </p:nvCxnSpPr>
        <p:spPr>
          <a:xfrm flipV="1">
            <a:off x="8420289" y="4718189"/>
            <a:ext cx="1980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716243" y="3049908"/>
            <a:ext cx="217444" cy="324950"/>
            <a:chOff x="6530074" y="5682472"/>
            <a:chExt cx="217444" cy="324950"/>
          </a:xfrm>
        </p:grpSpPr>
        <p:pic>
          <p:nvPicPr>
            <p:cNvPr id="225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30074" y="5682472"/>
              <a:ext cx="217444" cy="324950"/>
            </a:xfrm>
            <a:prstGeom prst="rect">
              <a:avLst/>
            </a:prstGeom>
          </p:spPr>
        </p:pic>
        <p:pic>
          <p:nvPicPr>
            <p:cNvPr id="226" name="Image 2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54726" y="5701289"/>
              <a:ext cx="154227" cy="179933"/>
            </a:xfrm>
            <a:prstGeom prst="rect">
              <a:avLst/>
            </a:prstGeom>
          </p:spPr>
        </p:pic>
      </p:grpSp>
      <p:grpSp>
        <p:nvGrpSpPr>
          <p:cNvPr id="227" name="Group 226"/>
          <p:cNvGrpSpPr/>
          <p:nvPr/>
        </p:nvGrpSpPr>
        <p:grpSpPr>
          <a:xfrm>
            <a:off x="8431304" y="4770626"/>
            <a:ext cx="217444" cy="324950"/>
            <a:chOff x="6530074" y="5682472"/>
            <a:chExt cx="217444" cy="324950"/>
          </a:xfrm>
        </p:grpSpPr>
        <p:pic>
          <p:nvPicPr>
            <p:cNvPr id="229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30074" y="5682472"/>
              <a:ext cx="217444" cy="324950"/>
            </a:xfrm>
            <a:prstGeom prst="rect">
              <a:avLst/>
            </a:prstGeom>
          </p:spPr>
        </p:pic>
        <p:pic>
          <p:nvPicPr>
            <p:cNvPr id="230" name="Image 2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54726" y="5701289"/>
              <a:ext cx="154227" cy="179933"/>
            </a:xfrm>
            <a:prstGeom prst="rect">
              <a:avLst/>
            </a:prstGeom>
          </p:spPr>
        </p:pic>
      </p:grpSp>
      <p:pic>
        <p:nvPicPr>
          <p:cNvPr id="240" name="Image 7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1138" y="2546958"/>
            <a:ext cx="217444" cy="324950"/>
          </a:xfrm>
          <a:prstGeom prst="rect">
            <a:avLst/>
          </a:prstGeom>
        </p:spPr>
      </p:pic>
      <p:pic>
        <p:nvPicPr>
          <p:cNvPr id="250" name="Image 7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9088" y="2907654"/>
            <a:ext cx="217444" cy="324950"/>
          </a:xfrm>
          <a:prstGeom prst="rect">
            <a:avLst/>
          </a:prstGeom>
        </p:spPr>
      </p:pic>
      <p:grpSp>
        <p:nvGrpSpPr>
          <p:cNvPr id="192" name="Group 16"/>
          <p:cNvGrpSpPr/>
          <p:nvPr/>
        </p:nvGrpSpPr>
        <p:grpSpPr>
          <a:xfrm>
            <a:off x="6230110" y="3506164"/>
            <a:ext cx="225000" cy="326250"/>
            <a:chOff x="6353745" y="3757052"/>
            <a:chExt cx="225000" cy="326250"/>
          </a:xfrm>
        </p:grpSpPr>
        <p:pic>
          <p:nvPicPr>
            <p:cNvPr id="195" name="Image 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53745" y="3757052"/>
              <a:ext cx="225000" cy="326250"/>
            </a:xfrm>
            <a:prstGeom prst="rect">
              <a:avLst/>
            </a:prstGeom>
          </p:spPr>
        </p:pic>
        <p:pic>
          <p:nvPicPr>
            <p:cNvPr id="198" name="Image 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396079" y="3780338"/>
              <a:ext cx="173572" cy="165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2092</TotalTime>
  <Words>605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West and Central Africa: Weekly Regional Humanitarian Snapshot (17 - 23 May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170</cp:revision>
  <cp:lastPrinted>2016-05-24T10:57:04Z</cp:lastPrinted>
  <dcterms:created xsi:type="dcterms:W3CDTF">2015-12-15T11:10:25Z</dcterms:created>
  <dcterms:modified xsi:type="dcterms:W3CDTF">2016-05-24T17:12:04Z</dcterms:modified>
</cp:coreProperties>
</file>