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95" d="100"/>
          <a:sy n="95" d="100"/>
        </p:scale>
        <p:origin x="1662" y="264"/>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82119"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98102" y="0"/>
            <a:ext cx="2982119"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26-Jul-16</a:t>
            </a:fld>
            <a:endParaRPr lang="en-US"/>
          </a:p>
        </p:txBody>
      </p:sp>
      <p:sp>
        <p:nvSpPr>
          <p:cNvPr id="4" name="Espace réservé de l'image des diapositives 3"/>
          <p:cNvSpPr>
            <a:spLocks noGrp="1" noRot="1" noChangeAspect="1"/>
          </p:cNvSpPr>
          <p:nvPr>
            <p:ph type="sldImg" idx="2"/>
          </p:nvPr>
        </p:nvSpPr>
        <p:spPr>
          <a:xfrm>
            <a:off x="1222375" y="1162050"/>
            <a:ext cx="4437063"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88182" y="4473893"/>
            <a:ext cx="5505450" cy="3660458"/>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829968"/>
            <a:ext cx="2982119"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98102" y="8829968"/>
            <a:ext cx="2982119"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26-Jul-16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26-Jul-16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26-Jul-16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26-Jul-16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26-Jul-16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26-Jul-16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26-Jul-16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26-Jul-16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26-Jul-16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26-Jul-16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26-Jul-16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26-Jul-16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18" Type="http://schemas.openxmlformats.org/officeDocument/2006/relationships/image" Target="../media/image14.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19" Type="http://schemas.openxmlformats.org/officeDocument/2006/relationships/image" Target="../media/image15.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(19 - 25 July 2016</a:t>
            </a:r>
            <a:r>
              <a:rPr lang="en-GB" sz="1000" dirty="0">
                <a:solidFill>
                  <a:schemeClr val="bg1"/>
                </a:solidFill>
                <a:latin typeface="Arial" panose="020B0604020202020204" pitchFamily="34" charset="0"/>
                <a:cs typeface="Arial" panose="020B0604020202020204" pitchFamily="34" charset="0"/>
              </a:rPr>
              <a:t>)</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313276" y="6872683"/>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26 July 2016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a:t>
            </a:r>
            <a:r>
              <a:rPr lang="fr-FR" sz="800" dirty="0" smtClean="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30204"/>
            <a:ext cx="2092202" cy="6769359"/>
          </a:xfrm>
          <a:prstGeom prst="rect">
            <a:avLst/>
          </a:prstGeom>
          <a:noFill/>
        </p:spPr>
        <p:txBody>
          <a:bodyPr wrap="square" lIns="0" tIns="49785" rIns="0" bIns="49785" rtlCol="0">
            <a:noAutofit/>
          </a:bodyPr>
          <a:lstStyle/>
          <a:p>
            <a:pPr>
              <a:spcBef>
                <a:spcPts val="600"/>
              </a:spcBef>
            </a:pPr>
            <a:r>
              <a:rPr lang="en-GB" sz="1000" dirty="0" smtClean="0">
                <a:latin typeface="Arial"/>
              </a:rPr>
              <a:t>BURKINA FASO</a:t>
            </a:r>
          </a:p>
          <a:p>
            <a:pPr>
              <a:spcBef>
                <a:spcPts val="600"/>
              </a:spcBef>
            </a:pPr>
            <a:endParaRPr lang="en-GB" sz="800" b="1" i="1" dirty="0" smtClean="0">
              <a:solidFill>
                <a:schemeClr val="bg1">
                  <a:lumMod val="50000"/>
                </a:schemeClr>
              </a:solidFill>
              <a:latin typeface="Arial" panose="020B0604020202020204" pitchFamily="34" charset="0"/>
              <a:cs typeface="Arial" panose="020B0604020202020204" pitchFamily="34" charset="0"/>
            </a:endParaRPr>
          </a:p>
          <a:p>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p>
          <a:p>
            <a:pPr>
              <a:spcBef>
                <a:spcPts val="600"/>
              </a:spcBef>
            </a:pPr>
            <a:r>
              <a:rPr lang="en-US" sz="800" dirty="0" smtClean="0">
                <a:latin typeface="Arial"/>
              </a:rPr>
              <a:t>Floods triggered by torrential rains in four regions, including the capital Ouagadougou killed four people and affected thousands others on 19 and 20 July. The authorities have set up a cell to monitor the impact of the rains and activated the national emergency relief and rehabilitation committee to assist those affected by the floods.</a:t>
            </a:r>
          </a:p>
          <a:p>
            <a:endParaRPr lang="en-US" sz="800" dirty="0" smtClean="0">
              <a:latin typeface="Arial"/>
            </a:endParaRPr>
          </a:p>
          <a:p>
            <a:pPr lvl="0"/>
            <a:r>
              <a:rPr lang="en-GB" sz="1000" dirty="0" smtClean="0">
                <a:latin typeface="Arial"/>
              </a:rPr>
              <a:t>CHAD</a:t>
            </a:r>
          </a:p>
          <a:p>
            <a:pPr lvl="0"/>
            <a:endParaRPr lang="en-US" sz="800" dirty="0" smtClean="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endParaRPr lang="en-GB" sz="800" dirty="0" smtClean="0">
              <a:latin typeface="Arial"/>
            </a:endParaRPr>
          </a:p>
          <a:p>
            <a:pPr>
              <a:spcBef>
                <a:spcPts val="600"/>
              </a:spcBef>
            </a:pPr>
            <a:r>
              <a:rPr lang="en-GB" sz="800" dirty="0" smtClean="0">
                <a:latin typeface="Arial"/>
              </a:rPr>
              <a:t>WFP has launched an unconditional cash transfer programme in five displacement sites around </a:t>
            </a:r>
            <a:r>
              <a:rPr lang="en-GB" sz="800" dirty="0" err="1" smtClean="0">
                <a:latin typeface="Arial"/>
              </a:rPr>
              <a:t>Bol</a:t>
            </a:r>
            <a:r>
              <a:rPr lang="en-GB" sz="800" dirty="0" smtClean="0">
                <a:latin typeface="Arial"/>
              </a:rPr>
              <a:t> area targeting more than 9,000 beneficiaries. Each family will receive 6,000 CFA francs per month. The programme will run until the end of the year. Other cash-based interventions are in preparation or underway.</a:t>
            </a:r>
          </a:p>
          <a:p>
            <a:pPr>
              <a:spcBef>
                <a:spcPts val="600"/>
              </a:spcBef>
            </a:pPr>
            <a:r>
              <a:rPr lang="fr-FR" sz="1000" dirty="0" smtClean="0">
                <a:solidFill>
                  <a:prstClr val="black"/>
                </a:solidFill>
                <a:latin typeface="Arial"/>
              </a:rPr>
              <a:t>CÔTE D’IVOIRE </a:t>
            </a:r>
            <a:endParaRPr lang="fr-FR" sz="1000" dirty="0" smtClean="0">
              <a:solidFill>
                <a:prstClr val="black"/>
              </a:solidFill>
              <a:latin typeface="Arial"/>
            </a:endParaRPr>
          </a:p>
          <a:p>
            <a:pPr>
              <a:spcBef>
                <a:spcPts val="600"/>
              </a:spcBef>
            </a:pPr>
            <a:endParaRPr lang="fr-FR" sz="1000" dirty="0" smtClean="0">
              <a:solidFill>
                <a:prstClr val="black"/>
              </a:solidFill>
              <a:latin typeface="Arial"/>
            </a:endParaRPr>
          </a:p>
          <a:p>
            <a:endParaRPr lang="en-US" sz="800" dirty="0" smtClean="0">
              <a:latin typeface="Arial"/>
            </a:endParaRPr>
          </a:p>
          <a:p>
            <a:pPr>
              <a:spcBef>
                <a:spcPts val="600"/>
              </a:spcBef>
            </a:pPr>
            <a:r>
              <a:rPr lang="en-US" sz="800" dirty="0" smtClean="0">
                <a:latin typeface="Arial"/>
              </a:rPr>
              <a:t>Some 1,328 of the 3,000 people displaced by farmer-herder clashes in north-eastern </a:t>
            </a:r>
            <a:r>
              <a:rPr lang="en-US" sz="800" dirty="0" err="1" smtClean="0">
                <a:latin typeface="Arial"/>
              </a:rPr>
              <a:t>Bouna</a:t>
            </a:r>
            <a:r>
              <a:rPr lang="en-US" sz="800" dirty="0" smtClean="0">
                <a:latin typeface="Arial"/>
              </a:rPr>
              <a:t> area in March have not returned home due to insecurity fears. The situation in the rural areas around </a:t>
            </a:r>
            <a:r>
              <a:rPr lang="en-US" sz="800" dirty="0" err="1" smtClean="0">
                <a:latin typeface="Arial"/>
              </a:rPr>
              <a:t>Bouna</a:t>
            </a:r>
            <a:r>
              <a:rPr lang="en-US" sz="800" dirty="0" smtClean="0">
                <a:latin typeface="Arial"/>
              </a:rPr>
              <a:t> has improved but remains volatile due to persisting tensions between </a:t>
            </a:r>
            <a:r>
              <a:rPr lang="en-US" sz="800" dirty="0" err="1" smtClean="0">
                <a:latin typeface="Arial"/>
              </a:rPr>
              <a:t>Koulango</a:t>
            </a:r>
            <a:r>
              <a:rPr lang="en-US" sz="800" dirty="0" smtClean="0">
                <a:latin typeface="Arial"/>
              </a:rPr>
              <a:t>, Fulani and </a:t>
            </a:r>
            <a:r>
              <a:rPr lang="en-US" sz="800" dirty="0" err="1" smtClean="0">
                <a:latin typeface="Arial"/>
              </a:rPr>
              <a:t>Lobi</a:t>
            </a:r>
            <a:r>
              <a:rPr lang="en-US" sz="800" dirty="0" smtClean="0">
                <a:latin typeface="Arial"/>
              </a:rPr>
              <a:t> communities. The remaining displaced people continue to receive food assistance.</a:t>
            </a:r>
          </a:p>
          <a:p>
            <a:pPr>
              <a:spcBef>
                <a:spcPts val="600"/>
              </a:spcBef>
            </a:pPr>
            <a:r>
              <a:rPr lang="fr-FR" sz="1000" dirty="0" smtClean="0">
                <a:solidFill>
                  <a:prstClr val="black"/>
                </a:solidFill>
                <a:latin typeface="Arial"/>
              </a:rPr>
              <a:t>DR CONGO</a:t>
            </a:r>
          </a:p>
          <a:p>
            <a:endParaRPr lang="fr-FR" sz="1000" dirty="0" smtClean="0">
              <a:solidFill>
                <a:prstClr val="black"/>
              </a:solidFill>
              <a:latin typeface="Arial"/>
            </a:endParaRPr>
          </a:p>
          <a:p>
            <a:endParaRPr lang="fr-FR" sz="1000" dirty="0" smtClean="0">
              <a:solidFill>
                <a:prstClr val="black"/>
              </a:solidFill>
              <a:latin typeface="Arial"/>
            </a:endParaRPr>
          </a:p>
          <a:p>
            <a:pPr>
              <a:spcBef>
                <a:spcPts val="600"/>
              </a:spcBef>
            </a:pPr>
            <a:r>
              <a:rPr lang="en-US" sz="800" dirty="0" smtClean="0">
                <a:latin typeface="Arial"/>
              </a:rPr>
              <a:t>A </a:t>
            </a:r>
            <a:r>
              <a:rPr lang="en-US" sz="800" dirty="0">
                <a:latin typeface="Arial"/>
              </a:rPr>
              <a:t>vaccination campaign targeting around one million people was launched on 20 July in the capital Kinshasa and in </a:t>
            </a:r>
            <a:r>
              <a:rPr lang="en-US" sz="800" dirty="0" err="1">
                <a:latin typeface="Arial"/>
              </a:rPr>
              <a:t>Kwango</a:t>
            </a:r>
            <a:r>
              <a:rPr lang="en-US" sz="800" dirty="0">
                <a:latin typeface="Arial"/>
              </a:rPr>
              <a:t> province bordering Angola, where yellow fever has killed more than 300 people since </a:t>
            </a:r>
            <a:r>
              <a:rPr lang="en-US" sz="800" dirty="0" smtClean="0">
                <a:latin typeface="Arial"/>
              </a:rPr>
              <a:t>December. </a:t>
            </a:r>
            <a:r>
              <a:rPr lang="en-US" sz="800" dirty="0">
                <a:latin typeface="Arial"/>
              </a:rPr>
              <a:t>A wider vaccination drive targeting 10 million people will start in the next two weeks. The country has registered nearly 1,800 suspected </a:t>
            </a:r>
            <a:r>
              <a:rPr lang="en-US" sz="800" dirty="0" smtClean="0">
                <a:latin typeface="Arial"/>
              </a:rPr>
              <a:t>cases.</a:t>
            </a:r>
            <a:endParaRPr lang="en-US" sz="800" dirty="0">
              <a:latin typeface="Arial"/>
            </a:endParaRPr>
          </a:p>
          <a:p>
            <a:pPr>
              <a:spcBef>
                <a:spcPts val="600"/>
              </a:spcBef>
            </a:pPr>
            <a:endParaRPr lang="fr-FR" sz="1000" dirty="0" smtClean="0">
              <a:solidFill>
                <a:prstClr val="black"/>
              </a:solidFill>
              <a:latin typeface="Arial"/>
            </a:endParaRPr>
          </a:p>
          <a:p>
            <a:endParaRPr lang="en-US" sz="800" dirty="0">
              <a:latin typeface="Arial"/>
            </a:endParaRPr>
          </a:p>
        </p:txBody>
      </p:sp>
      <p:cxnSp>
        <p:nvCxnSpPr>
          <p:cNvPr id="77" name="Connecteur droit 76"/>
          <p:cNvCxnSpPr/>
          <p:nvPr/>
        </p:nvCxnSpPr>
        <p:spPr>
          <a:xfrm flipV="1">
            <a:off x="209359" y="2470857"/>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76" name="Connecteur droit 75"/>
          <p:cNvCxnSpPr/>
          <p:nvPr/>
        </p:nvCxnSpPr>
        <p:spPr>
          <a:xfrm flipV="1">
            <a:off x="238134" y="823971"/>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456650" y="833796"/>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FLOODS KILL FOUR, AFFECT THOUSANDS</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07529" y="835363"/>
            <a:ext cx="5740924" cy="588829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497156"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61665"/>
            </a:xfrm>
            <a:prstGeom prst="rect">
              <a:avLst/>
            </a:prstGeom>
            <a:noFill/>
          </p:spPr>
          <p:txBody>
            <a:bodyPr wrap="square" rtlCol="0">
              <a:spAutoFit/>
            </a:bodyPr>
            <a:lstStyle/>
            <a:p>
              <a:pPr algn="ctr"/>
              <a:r>
                <a:rPr lang="fr-FR" sz="800" dirty="0">
                  <a:latin typeface="Bookman Old Style" panose="02050604050505020204" pitchFamily="18" charset="0"/>
                </a:rPr>
                <a:t>DEMOCRATIC REPUBLIC OF CONGO</a:t>
              </a:r>
              <a:endParaRPr lang="en-US" sz="800" dirty="0">
                <a:latin typeface="Bookman Old Style" panose="02050604050505020204" pitchFamily="18" charset="0"/>
              </a:endParaRPr>
            </a:p>
          </p:txBody>
        </p:sp>
        <p:sp>
          <p:nvSpPr>
            <p:cNvPr id="346" name="ZoneTexte 345"/>
            <p:cNvSpPr txBox="1"/>
            <p:nvPr/>
          </p:nvSpPr>
          <p:spPr>
            <a:xfrm>
              <a:off x="6987998" y="3015364"/>
              <a:ext cx="123493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CENTRAL AFRICAN REPUBLIC</a:t>
              </a:r>
              <a:endParaRPr lang="en-US" sz="700" dirty="0">
                <a:solidFill>
                  <a:schemeClr val="bg1">
                    <a:lumMod val="50000"/>
                  </a:schemeClr>
                </a:solidFill>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9" name="ZoneTexte 348"/>
            <p:cNvSpPr txBox="1"/>
            <p:nvPr/>
          </p:nvSpPr>
          <p:spPr>
            <a:xfrm>
              <a:off x="6043968" y="4063757"/>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351" name="ZoneTexte 350"/>
            <p:cNvSpPr txBox="1"/>
            <p:nvPr/>
          </p:nvSpPr>
          <p:spPr>
            <a:xfrm>
              <a:off x="4385512" y="2365905"/>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MALI</a:t>
              </a:r>
              <a:endParaRPr lang="en-US" sz="800" dirty="0">
                <a:latin typeface="Bookman Old Style" panose="02050604050505020204" pitchFamily="18" charset="0"/>
              </a:endParaRPr>
            </a:p>
          </p:txBody>
        </p:sp>
        <p:sp>
          <p:nvSpPr>
            <p:cNvPr id="352" name="ZoneTexte 351"/>
            <p:cNvSpPr txBox="1"/>
            <p:nvPr/>
          </p:nvSpPr>
          <p:spPr>
            <a:xfrm>
              <a:off x="3218894" y="2186144"/>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272531" y="3224142"/>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35702" y="419780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80318" y="2410675"/>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CHAD</a:t>
              </a:r>
              <a:endParaRPr lang="en-US" sz="800" dirty="0">
                <a:latin typeface="Bookman Old Style" panose="02050604050505020204" pitchFamily="18" charset="0"/>
              </a:endParaRPr>
            </a:p>
          </p:txBody>
        </p:sp>
        <p:sp>
          <p:nvSpPr>
            <p:cNvPr id="357" name="ZoneTexte 356"/>
            <p:cNvSpPr txBox="1"/>
            <p:nvPr/>
          </p:nvSpPr>
          <p:spPr>
            <a:xfrm>
              <a:off x="4192354" y="2832032"/>
              <a:ext cx="685212" cy="338554"/>
            </a:xfrm>
            <a:prstGeom prst="rect">
              <a:avLst/>
            </a:prstGeom>
            <a:noFill/>
          </p:spPr>
          <p:txBody>
            <a:bodyPr wrap="square" rtlCol="0">
              <a:spAutoFit/>
            </a:bodyPr>
            <a:lstStyle/>
            <a:p>
              <a:pPr algn="ctr"/>
              <a:r>
                <a:rPr lang="fr-FR" sz="800" dirty="0">
                  <a:latin typeface="Bookman Old Style" panose="02050604050505020204" pitchFamily="18" charset="0"/>
                </a:rPr>
                <a:t>BURKINA FASO</a:t>
              </a:r>
              <a:endParaRPr lang="en-US" sz="800" dirty="0">
                <a:latin typeface="Bookman Old Style" panose="02050604050505020204" pitchFamily="18" charset="0"/>
              </a:endParaRPr>
            </a:p>
          </p:txBody>
        </p:sp>
        <p:sp>
          <p:nvSpPr>
            <p:cNvPr id="358" name="ZoneTexte 357"/>
            <p:cNvSpPr txBox="1"/>
            <p:nvPr/>
          </p:nvSpPr>
          <p:spPr>
            <a:xfrm>
              <a:off x="3855000" y="3382468"/>
              <a:ext cx="657456" cy="33855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smtClean="0"/>
                <a:t>CÔTE </a:t>
              </a:r>
              <a:r>
                <a:rPr lang="fr-FR" dirty="0"/>
                <a:t>D’IVOIRE</a:t>
              </a:r>
              <a:endParaRPr lang="en-US" dirty="0"/>
            </a:p>
          </p:txBody>
        </p:sp>
        <p:sp>
          <p:nvSpPr>
            <p:cNvPr id="359" name="ZoneTexte 358"/>
            <p:cNvSpPr txBox="1"/>
            <p:nvPr/>
          </p:nvSpPr>
          <p:spPr>
            <a:xfrm>
              <a:off x="4320777" y="3400229"/>
              <a:ext cx="57711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286792" y="361304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99533" y="330882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41446" y="3227142"/>
              <a:ext cx="168020"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AND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 name="ZoneTexte 80"/>
          <p:cNvSpPr txBox="1"/>
          <p:nvPr/>
        </p:nvSpPr>
        <p:spPr>
          <a:xfrm>
            <a:off x="466733" y="4156090"/>
            <a:ext cx="1737542" cy="21544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IDPs FEAR RETURNING HOME</a:t>
            </a:r>
            <a:endParaRPr lang="en-US" sz="800" i="1" dirty="0">
              <a:solidFill>
                <a:srgbClr val="026CB6"/>
              </a:solidFill>
              <a:latin typeface="Arial" panose="020B0604020202020204" pitchFamily="34" charset="0"/>
              <a:cs typeface="Arial" panose="020B0604020202020204" pitchFamily="34" charset="0"/>
            </a:endParaRPr>
          </a:p>
        </p:txBody>
      </p:sp>
      <p:sp>
        <p:nvSpPr>
          <p:cNvPr id="2176" name="ZoneTexte 2175"/>
          <p:cNvSpPr txBox="1"/>
          <p:nvPr/>
        </p:nvSpPr>
        <p:spPr>
          <a:xfrm>
            <a:off x="479446" y="2483771"/>
            <a:ext cx="1665426" cy="33855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OVER 9,000 IDPs RECEIVE CASH ASSISTANCE</a:t>
            </a:r>
          </a:p>
        </p:txBody>
      </p:sp>
      <p:sp>
        <p:nvSpPr>
          <p:cNvPr id="9" name="TextBox 52"/>
          <p:cNvSpPr txBox="1"/>
          <p:nvPr/>
        </p:nvSpPr>
        <p:spPr>
          <a:xfrm>
            <a:off x="8468129" y="677829"/>
            <a:ext cx="2039235" cy="6681399"/>
          </a:xfrm>
          <a:prstGeom prst="rect">
            <a:avLst/>
          </a:prstGeom>
          <a:noFill/>
        </p:spPr>
        <p:txBody>
          <a:bodyPr wrap="square" lIns="0" tIns="49785" rIns="0" bIns="49785" rtlCol="0">
            <a:noAutofit/>
          </a:bodyPr>
          <a:lstStyle/>
          <a:p>
            <a:pPr>
              <a:spcBef>
                <a:spcPts val="600"/>
              </a:spcBef>
            </a:pPr>
            <a:r>
              <a:rPr lang="fr-FR" sz="1000" dirty="0" smtClean="0">
                <a:latin typeface="Arial"/>
              </a:rPr>
              <a:t>MALI</a:t>
            </a:r>
          </a:p>
          <a:p>
            <a:r>
              <a:rPr lang="en-GB" sz="800" i="1" dirty="0" smtClean="0">
                <a:solidFill>
                  <a:schemeClr val="bg1">
                    <a:lumMod val="50000"/>
                  </a:schemeClr>
                </a:solidFill>
                <a:latin typeface="Arial" panose="020B0604020202020204" pitchFamily="34" charset="0"/>
                <a:cs typeface="Arial" panose="020B0604020202020204" pitchFamily="34" charset="0"/>
              </a:rPr>
              <a:t>         </a:t>
            </a:r>
          </a:p>
          <a:p>
            <a:endParaRPr lang="en-GB" sz="840" b="1" dirty="0" smtClean="0">
              <a:solidFill>
                <a:srgbClr val="A6A6A6"/>
              </a:solidFill>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Heavy </a:t>
            </a:r>
            <a:r>
              <a:rPr lang="en-US" sz="800" dirty="0">
                <a:latin typeface="Arial" panose="020B0604020202020204" pitchFamily="34" charset="0"/>
                <a:cs typeface="Arial" panose="020B0604020202020204" pitchFamily="34" charset="0"/>
              </a:rPr>
              <a:t>fighting erupted on 21 July in the northern Kidal town between two armed groups that are signatory to a peace agreement. UN Secretary-General Ban Ki-moon condemned the clashes, the first ceasefire violation since September 2015. Humanitarian organizations have decried the persistent insecurity in northern Mali that impedes the delivery of assistance. Separately, militants on 19 July raided a military camp in the central part of the country in an attack claimed by two other armed groups</a:t>
            </a:r>
            <a:r>
              <a:rPr lang="en-US" sz="800" dirty="0" smtClean="0">
                <a:latin typeface="Arial" panose="020B0604020202020204" pitchFamily="34" charset="0"/>
                <a:cs typeface="Arial" panose="020B0604020202020204" pitchFamily="34" charset="0"/>
              </a:rPr>
              <a:t>.</a:t>
            </a:r>
          </a:p>
          <a:p>
            <a:endParaRPr lang="en-US" sz="800" dirty="0">
              <a:latin typeface="Arial" panose="020B0604020202020204" pitchFamily="34" charset="0"/>
              <a:cs typeface="Arial" panose="020B0604020202020204" pitchFamily="34" charset="0"/>
            </a:endParaRPr>
          </a:p>
          <a:p>
            <a:r>
              <a:rPr lang="en-US" sz="1000" dirty="0" smtClean="0">
                <a:latin typeface="Arial"/>
              </a:rPr>
              <a:t>NIGERIA</a:t>
            </a:r>
          </a:p>
          <a:p>
            <a:endParaRPr lang="en-US" sz="1000" dirty="0">
              <a:latin typeface="Arial"/>
            </a:endParaRPr>
          </a:p>
          <a:p>
            <a:endParaRPr lang="en-US" sz="1000" dirty="0" smtClean="0">
              <a:latin typeface="Arial"/>
            </a:endParaRP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On </a:t>
            </a:r>
            <a:r>
              <a:rPr lang="en-US" sz="800" dirty="0">
                <a:latin typeface="Arial" panose="020B0604020202020204" pitchFamily="34" charset="0"/>
                <a:cs typeface="Arial" panose="020B0604020202020204" pitchFamily="34" charset="0"/>
              </a:rPr>
              <a:t>21 July, a UN cross-border mission from Cameroon to Nigeria provided four days’ worth of food and NFI to 15,000 IDPs in </a:t>
            </a:r>
            <a:r>
              <a:rPr lang="en-US" sz="800" dirty="0" err="1">
                <a:latin typeface="Arial" panose="020B0604020202020204" pitchFamily="34" charset="0"/>
                <a:cs typeface="Arial" panose="020B0604020202020204" pitchFamily="34" charset="0"/>
              </a:rPr>
              <a:t>Banki</a:t>
            </a:r>
            <a:r>
              <a:rPr lang="en-US" sz="800" dirty="0">
                <a:latin typeface="Arial" panose="020B0604020202020204" pitchFamily="34" charset="0"/>
                <a:cs typeface="Arial" panose="020B0604020202020204" pitchFamily="34" charset="0"/>
              </a:rPr>
              <a:t>, a town located 2 km from the Cameroonian border. Providing larger amounts of aid may put beneficiaries at risk of further Boko Haram attacks. The cross-border operation was necessary due to the difficult humanitarian access between Maiduguri, the capital of the north-eastern </a:t>
            </a:r>
            <a:r>
              <a:rPr lang="en-US" sz="800" dirty="0" err="1">
                <a:latin typeface="Arial" panose="020B0604020202020204" pitchFamily="34" charset="0"/>
                <a:cs typeface="Arial" panose="020B0604020202020204" pitchFamily="34" charset="0"/>
              </a:rPr>
              <a:t>Borno</a:t>
            </a:r>
            <a:r>
              <a:rPr lang="en-US" sz="800" dirty="0">
                <a:latin typeface="Arial" panose="020B0604020202020204" pitchFamily="34" charset="0"/>
                <a:cs typeface="Arial" panose="020B0604020202020204" pitchFamily="34" charset="0"/>
              </a:rPr>
              <a:t> State, and </a:t>
            </a:r>
            <a:r>
              <a:rPr lang="en-US" sz="800" dirty="0" err="1">
                <a:latin typeface="Arial" panose="020B0604020202020204" pitchFamily="34" charset="0"/>
                <a:cs typeface="Arial" panose="020B0604020202020204" pitchFamily="34" charset="0"/>
              </a:rPr>
              <a:t>Banki</a:t>
            </a:r>
            <a:r>
              <a:rPr lang="en-US" sz="800" dirty="0">
                <a:latin typeface="Arial" panose="020B0604020202020204" pitchFamily="34" charset="0"/>
                <a:cs typeface="Arial" panose="020B0604020202020204" pitchFamily="34" charset="0"/>
              </a:rPr>
              <a:t>. Given the lack of civilian authorities in </a:t>
            </a:r>
            <a:r>
              <a:rPr lang="en-US" sz="800" dirty="0" err="1">
                <a:latin typeface="Arial" panose="020B0604020202020204" pitchFamily="34" charset="0"/>
                <a:cs typeface="Arial" panose="020B0604020202020204" pitchFamily="34" charset="0"/>
              </a:rPr>
              <a:t>Banki</a:t>
            </a:r>
            <a:r>
              <a:rPr lang="en-US" sz="800" dirty="0">
                <a:latin typeface="Arial" panose="020B0604020202020204" pitchFamily="34" charset="0"/>
                <a:cs typeface="Arial" panose="020B0604020202020204" pitchFamily="34" charset="0"/>
              </a:rPr>
              <a:t> and access problems, it is difficult to ascertain the actual number of people affected. According to best estimates, between 15,000 and 20,000 displaced people are in the town.</a:t>
            </a:r>
            <a:endParaRPr lang="en-GB" sz="800" dirty="0">
              <a:latin typeface="Arial" panose="020B0604020202020204" pitchFamily="34" charset="0"/>
              <a:cs typeface="Arial" panose="020B0604020202020204" pitchFamily="34" charset="0"/>
            </a:endParaRPr>
          </a:p>
        </p:txBody>
      </p:sp>
      <p:grpSp>
        <p:nvGrpSpPr>
          <p:cNvPr id="7" name="Groupe 6"/>
          <p:cNvGrpSpPr/>
          <p:nvPr/>
        </p:nvGrpSpPr>
        <p:grpSpPr>
          <a:xfrm>
            <a:off x="8489391" y="5747239"/>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US" sz="800" dirty="0" smtClean="0">
                  <a:latin typeface="Arial" panose="020B0604020202020204" pitchFamily="34" charset="0"/>
                  <a:cs typeface="Arial" panose="020B0604020202020204" pitchFamily="34" charset="0"/>
                </a:rPr>
                <a:t>Natural disaster </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Epidemic</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Conflict</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a:off x="8449079" y="875354"/>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2238" name="ZoneTexte 2237"/>
          <p:cNvSpPr txBox="1"/>
          <p:nvPr/>
        </p:nvSpPr>
        <p:spPr>
          <a:xfrm>
            <a:off x="8694883" y="3126803"/>
            <a:ext cx="1804536" cy="338554"/>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FIRST CROSS-BORDER FOOD DELIVERY TO BANKI TOWN</a:t>
            </a:r>
            <a:endParaRPr lang="en-US" sz="800" i="1" dirty="0">
              <a:solidFill>
                <a:srgbClr val="026CB6"/>
              </a:solidFill>
              <a:latin typeface="Arial" panose="020B0604020202020204" pitchFamily="34" charset="0"/>
              <a:cs typeface="Arial" panose="020B0604020202020204" pitchFamily="34" charset="0"/>
            </a:endParaRPr>
          </a:p>
        </p:txBody>
      </p:sp>
      <p:sp>
        <p:nvSpPr>
          <p:cNvPr id="89" name="ZoneTexte 88"/>
          <p:cNvSpPr txBox="1"/>
          <p:nvPr/>
        </p:nvSpPr>
        <p:spPr>
          <a:xfrm>
            <a:off x="8721878" y="920513"/>
            <a:ext cx="1804536" cy="215444"/>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HEAVY FIGHTING HITS KIDAL</a:t>
            </a:r>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19249" y="2559623"/>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22" name="Image 22"/>
          <p:cNvPicPr>
            <a:picLocks noChangeAspect="1"/>
          </p:cNvPicPr>
          <p:nvPr/>
        </p:nvPicPr>
        <p:blipFill>
          <a:blip r:embed="rId12"/>
          <a:stretch>
            <a:fillRect/>
          </a:stretch>
        </p:blipFill>
        <p:spPr>
          <a:xfrm>
            <a:off x="250937" y="921292"/>
            <a:ext cx="201600" cy="172800"/>
          </a:xfrm>
          <a:prstGeom prst="rect">
            <a:avLst/>
          </a:prstGeom>
        </p:spPr>
      </p:pic>
      <p:sp>
        <p:nvSpPr>
          <p:cNvPr id="184" name="ZoneTexte 2433"/>
          <p:cNvSpPr txBox="1"/>
          <p:nvPr/>
        </p:nvSpPr>
        <p:spPr>
          <a:xfrm>
            <a:off x="2590029" y="2947832"/>
            <a:ext cx="635769" cy="43088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p>
          <a:p>
            <a:pPr algn="ctr"/>
            <a:r>
              <a:rPr lang="fr-FR" sz="700" dirty="0">
                <a:solidFill>
                  <a:schemeClr val="bg1">
                    <a:lumMod val="50000"/>
                  </a:schemeClr>
                </a:solidFill>
                <a:latin typeface="Bookman Old Style" panose="02050604050505020204" pitchFamily="18" charset="0"/>
              </a:rPr>
              <a:t>BISSAU</a:t>
            </a:r>
            <a:r>
              <a:rPr lang="fr-FR" sz="800" dirty="0">
                <a:latin typeface="Bookman Old Style" panose="02050604050505020204" pitchFamily="18" charset="0"/>
              </a:rPr>
              <a:t/>
            </a:r>
            <a:br>
              <a:rPr lang="fr-FR" sz="800" dirty="0">
                <a:latin typeface="Bookman Old Style" panose="02050604050505020204" pitchFamily="18" charset="0"/>
              </a:rPr>
            </a:br>
            <a:endParaRPr lang="en-US" sz="800" dirty="0">
              <a:latin typeface="Bookman Old Style" panose="02050604050505020204" pitchFamily="18" charset="0"/>
            </a:endParaRPr>
          </a:p>
        </p:txBody>
      </p:sp>
      <p:sp>
        <p:nvSpPr>
          <p:cNvPr id="185" name="ZoneTexte 2433"/>
          <p:cNvSpPr txBox="1"/>
          <p:nvPr/>
        </p:nvSpPr>
        <p:spPr>
          <a:xfrm>
            <a:off x="2362721" y="2784441"/>
            <a:ext cx="75432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192" name="Connecteur droit 76"/>
          <p:cNvCxnSpPr/>
          <p:nvPr/>
        </p:nvCxnSpPr>
        <p:spPr>
          <a:xfrm flipV="1">
            <a:off x="219084" y="4121283"/>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195" name="Connecteur droit 90"/>
          <p:cNvCxnSpPr/>
          <p:nvPr/>
        </p:nvCxnSpPr>
        <p:spPr>
          <a:xfrm>
            <a:off x="8439554" y="3113272"/>
            <a:ext cx="1980000" cy="2912"/>
          </a:xfrm>
          <a:prstGeom prst="line">
            <a:avLst/>
          </a:prstGeom>
        </p:spPr>
        <p:style>
          <a:lnRef idx="1">
            <a:schemeClr val="dk1"/>
          </a:lnRef>
          <a:fillRef idx="0">
            <a:schemeClr val="dk1"/>
          </a:fillRef>
          <a:effectRef idx="0">
            <a:schemeClr val="dk1"/>
          </a:effectRef>
          <a:fontRef idx="minor">
            <a:schemeClr val="tx1"/>
          </a:fontRef>
        </p:style>
      </p:cxnSp>
      <p:grpSp>
        <p:nvGrpSpPr>
          <p:cNvPr id="241" name="Group 240"/>
          <p:cNvGrpSpPr/>
          <p:nvPr/>
        </p:nvGrpSpPr>
        <p:grpSpPr>
          <a:xfrm>
            <a:off x="5706621" y="2854022"/>
            <a:ext cx="225000" cy="352889"/>
            <a:chOff x="5687447" y="1514475"/>
            <a:chExt cx="225000" cy="352889"/>
          </a:xfrm>
        </p:grpSpPr>
        <p:pic>
          <p:nvPicPr>
            <p:cNvPr id="242" name="Image 377"/>
            <p:cNvPicPr>
              <a:picLocks noChangeAspect="1"/>
            </p:cNvPicPr>
            <p:nvPr/>
          </p:nvPicPr>
          <p:blipFill>
            <a:blip r:embed="rId13"/>
            <a:stretch>
              <a:fillRect/>
            </a:stretch>
          </p:blipFill>
          <p:spPr>
            <a:xfrm>
              <a:off x="5687447" y="1541114"/>
              <a:ext cx="225000" cy="326250"/>
            </a:xfrm>
            <a:prstGeom prst="rect">
              <a:avLst/>
            </a:prstGeom>
          </p:spPr>
        </p:pic>
        <p:pic>
          <p:nvPicPr>
            <p:cNvPr id="243" name="Image 16"/>
            <p:cNvPicPr>
              <a:picLocks noChangeAspect="1"/>
            </p:cNvPicPr>
            <p:nvPr/>
          </p:nvPicPr>
          <p:blipFill>
            <a:blip r:embed="rId14"/>
            <a:stretch>
              <a:fillRect/>
            </a:stretch>
          </p:blipFill>
          <p:spPr>
            <a:xfrm>
              <a:off x="5688418" y="1514475"/>
              <a:ext cx="208800" cy="208800"/>
            </a:xfrm>
            <a:prstGeom prst="rect">
              <a:avLst/>
            </a:prstGeom>
          </p:spPr>
        </p:pic>
      </p:grpSp>
      <p:grpSp>
        <p:nvGrpSpPr>
          <p:cNvPr id="250" name="Groupe 20"/>
          <p:cNvGrpSpPr/>
          <p:nvPr/>
        </p:nvGrpSpPr>
        <p:grpSpPr>
          <a:xfrm>
            <a:off x="6815214" y="3905886"/>
            <a:ext cx="225000" cy="326250"/>
            <a:chOff x="8607920" y="3083161"/>
            <a:chExt cx="225000" cy="326250"/>
          </a:xfrm>
        </p:grpSpPr>
        <p:pic>
          <p:nvPicPr>
            <p:cNvPr id="251" name="Image 371"/>
            <p:cNvPicPr>
              <a:picLocks noChangeAspect="1"/>
            </p:cNvPicPr>
            <p:nvPr/>
          </p:nvPicPr>
          <p:blipFill>
            <a:blip r:embed="rId15"/>
            <a:stretch>
              <a:fillRect/>
            </a:stretch>
          </p:blipFill>
          <p:spPr>
            <a:xfrm>
              <a:off x="8607920" y="3083161"/>
              <a:ext cx="225000" cy="326250"/>
            </a:xfrm>
            <a:prstGeom prst="rect">
              <a:avLst/>
            </a:prstGeom>
          </p:spPr>
        </p:pic>
        <p:pic>
          <p:nvPicPr>
            <p:cNvPr id="252" name="Image 372"/>
            <p:cNvPicPr>
              <a:picLocks noChangeAspect="1"/>
            </p:cNvPicPr>
            <p:nvPr/>
          </p:nvPicPr>
          <p:blipFill>
            <a:blip r:embed="rId16"/>
            <a:stretch>
              <a:fillRect/>
            </a:stretch>
          </p:blipFill>
          <p:spPr>
            <a:xfrm>
              <a:off x="8632481" y="3095000"/>
              <a:ext cx="191250" cy="191250"/>
            </a:xfrm>
            <a:prstGeom prst="rect">
              <a:avLst/>
            </a:prstGeom>
          </p:spPr>
        </p:pic>
      </p:grpSp>
      <p:grpSp>
        <p:nvGrpSpPr>
          <p:cNvPr id="190" name="Group 189"/>
          <p:cNvGrpSpPr/>
          <p:nvPr/>
        </p:nvGrpSpPr>
        <p:grpSpPr>
          <a:xfrm>
            <a:off x="4733611" y="2699056"/>
            <a:ext cx="226800" cy="350621"/>
            <a:chOff x="5476747" y="1463387"/>
            <a:chExt cx="226800" cy="350621"/>
          </a:xfrm>
        </p:grpSpPr>
        <p:pic>
          <p:nvPicPr>
            <p:cNvPr id="191" name="Image 33"/>
            <p:cNvPicPr>
              <a:picLocks noChangeAspect="1"/>
            </p:cNvPicPr>
            <p:nvPr/>
          </p:nvPicPr>
          <p:blipFill>
            <a:blip r:embed="rId8"/>
            <a:stretch>
              <a:fillRect/>
            </a:stretch>
          </p:blipFill>
          <p:spPr>
            <a:xfrm>
              <a:off x="5476747" y="1463387"/>
              <a:ext cx="226800" cy="350621"/>
            </a:xfrm>
            <a:prstGeom prst="rect">
              <a:avLst/>
            </a:prstGeom>
          </p:spPr>
        </p:pic>
        <p:pic>
          <p:nvPicPr>
            <p:cNvPr id="193" name="Image 18"/>
            <p:cNvPicPr>
              <a:picLocks noChangeAspect="1"/>
            </p:cNvPicPr>
            <p:nvPr/>
          </p:nvPicPr>
          <p:blipFill>
            <a:blip r:embed="rId17"/>
            <a:stretch>
              <a:fillRect/>
            </a:stretch>
          </p:blipFill>
          <p:spPr>
            <a:xfrm>
              <a:off x="5498582" y="1484706"/>
              <a:ext cx="190800" cy="170357"/>
            </a:xfrm>
            <a:prstGeom prst="rect">
              <a:avLst/>
            </a:prstGeom>
          </p:spPr>
        </p:pic>
      </p:grpSp>
      <p:grpSp>
        <p:nvGrpSpPr>
          <p:cNvPr id="194" name="Group 193"/>
          <p:cNvGrpSpPr/>
          <p:nvPr/>
        </p:nvGrpSpPr>
        <p:grpSpPr>
          <a:xfrm>
            <a:off x="225737" y="865963"/>
            <a:ext cx="226800" cy="350621"/>
            <a:chOff x="5476747" y="1463387"/>
            <a:chExt cx="226800" cy="350621"/>
          </a:xfrm>
        </p:grpSpPr>
        <p:pic>
          <p:nvPicPr>
            <p:cNvPr id="202" name="Image 33"/>
            <p:cNvPicPr>
              <a:picLocks noChangeAspect="1"/>
            </p:cNvPicPr>
            <p:nvPr/>
          </p:nvPicPr>
          <p:blipFill>
            <a:blip r:embed="rId8"/>
            <a:stretch>
              <a:fillRect/>
            </a:stretch>
          </p:blipFill>
          <p:spPr>
            <a:xfrm>
              <a:off x="5476747" y="1463387"/>
              <a:ext cx="226800" cy="350621"/>
            </a:xfrm>
            <a:prstGeom prst="rect">
              <a:avLst/>
            </a:prstGeom>
          </p:spPr>
        </p:pic>
        <p:pic>
          <p:nvPicPr>
            <p:cNvPr id="203" name="Image 18"/>
            <p:cNvPicPr>
              <a:picLocks noChangeAspect="1"/>
            </p:cNvPicPr>
            <p:nvPr/>
          </p:nvPicPr>
          <p:blipFill>
            <a:blip r:embed="rId17"/>
            <a:stretch>
              <a:fillRect/>
            </a:stretch>
          </p:blipFill>
          <p:spPr>
            <a:xfrm>
              <a:off x="5498582" y="1484706"/>
              <a:ext cx="190800" cy="170357"/>
            </a:xfrm>
            <a:prstGeom prst="rect">
              <a:avLst/>
            </a:prstGeom>
          </p:spPr>
        </p:pic>
      </p:grpSp>
      <p:grpSp>
        <p:nvGrpSpPr>
          <p:cNvPr id="204" name="Group 203"/>
          <p:cNvGrpSpPr/>
          <p:nvPr/>
        </p:nvGrpSpPr>
        <p:grpSpPr>
          <a:xfrm>
            <a:off x="6409833" y="2653048"/>
            <a:ext cx="225000" cy="326250"/>
            <a:chOff x="5176538" y="1337838"/>
            <a:chExt cx="225000" cy="326250"/>
          </a:xfrm>
        </p:grpSpPr>
        <p:pic>
          <p:nvPicPr>
            <p:cNvPr id="205" name="Image 377"/>
            <p:cNvPicPr>
              <a:picLocks noChangeAspect="1"/>
            </p:cNvPicPr>
            <p:nvPr/>
          </p:nvPicPr>
          <p:blipFill>
            <a:blip r:embed="rId13"/>
            <a:stretch>
              <a:fillRect/>
            </a:stretch>
          </p:blipFill>
          <p:spPr>
            <a:xfrm>
              <a:off x="5176538" y="1337838"/>
              <a:ext cx="225000" cy="326250"/>
            </a:xfrm>
            <a:prstGeom prst="rect">
              <a:avLst/>
            </a:prstGeom>
          </p:spPr>
        </p:pic>
        <p:pic>
          <p:nvPicPr>
            <p:cNvPr id="206" name="Image 20"/>
            <p:cNvPicPr>
              <a:picLocks noChangeAspect="1"/>
            </p:cNvPicPr>
            <p:nvPr/>
          </p:nvPicPr>
          <p:blipFill>
            <a:blip r:embed="rId18"/>
            <a:stretch>
              <a:fillRect/>
            </a:stretch>
          </p:blipFill>
          <p:spPr>
            <a:xfrm>
              <a:off x="5194232" y="1348304"/>
              <a:ext cx="201600" cy="192436"/>
            </a:xfrm>
            <a:prstGeom prst="rect">
              <a:avLst/>
            </a:prstGeom>
          </p:spPr>
        </p:pic>
      </p:grpSp>
      <p:grpSp>
        <p:nvGrpSpPr>
          <p:cNvPr id="209" name="Group 208"/>
          <p:cNvGrpSpPr/>
          <p:nvPr/>
        </p:nvGrpSpPr>
        <p:grpSpPr>
          <a:xfrm>
            <a:off x="250826" y="4178759"/>
            <a:ext cx="225000" cy="326250"/>
            <a:chOff x="5176538" y="1337838"/>
            <a:chExt cx="225000" cy="326250"/>
          </a:xfrm>
        </p:grpSpPr>
        <p:pic>
          <p:nvPicPr>
            <p:cNvPr id="210" name="Image 377"/>
            <p:cNvPicPr>
              <a:picLocks noChangeAspect="1"/>
            </p:cNvPicPr>
            <p:nvPr/>
          </p:nvPicPr>
          <p:blipFill>
            <a:blip r:embed="rId13"/>
            <a:stretch>
              <a:fillRect/>
            </a:stretch>
          </p:blipFill>
          <p:spPr>
            <a:xfrm>
              <a:off x="5176538" y="1337838"/>
              <a:ext cx="225000" cy="326250"/>
            </a:xfrm>
            <a:prstGeom prst="rect">
              <a:avLst/>
            </a:prstGeom>
          </p:spPr>
        </p:pic>
        <p:pic>
          <p:nvPicPr>
            <p:cNvPr id="213" name="Image 20"/>
            <p:cNvPicPr>
              <a:picLocks noChangeAspect="1"/>
            </p:cNvPicPr>
            <p:nvPr/>
          </p:nvPicPr>
          <p:blipFill>
            <a:blip r:embed="rId18"/>
            <a:stretch>
              <a:fillRect/>
            </a:stretch>
          </p:blipFill>
          <p:spPr>
            <a:xfrm>
              <a:off x="5194232" y="1348304"/>
              <a:ext cx="201600" cy="192436"/>
            </a:xfrm>
            <a:prstGeom prst="rect">
              <a:avLst/>
            </a:prstGeom>
          </p:spPr>
        </p:pic>
      </p:grpSp>
      <p:grpSp>
        <p:nvGrpSpPr>
          <p:cNvPr id="214" name="Group 213"/>
          <p:cNvGrpSpPr/>
          <p:nvPr/>
        </p:nvGrpSpPr>
        <p:grpSpPr>
          <a:xfrm>
            <a:off x="8468129" y="3149882"/>
            <a:ext cx="225000" cy="352889"/>
            <a:chOff x="5687447" y="1514475"/>
            <a:chExt cx="225000" cy="352889"/>
          </a:xfrm>
        </p:grpSpPr>
        <p:pic>
          <p:nvPicPr>
            <p:cNvPr id="217" name="Image 377"/>
            <p:cNvPicPr>
              <a:picLocks noChangeAspect="1"/>
            </p:cNvPicPr>
            <p:nvPr/>
          </p:nvPicPr>
          <p:blipFill>
            <a:blip r:embed="rId13"/>
            <a:stretch>
              <a:fillRect/>
            </a:stretch>
          </p:blipFill>
          <p:spPr>
            <a:xfrm>
              <a:off x="5687447" y="1541114"/>
              <a:ext cx="225000" cy="326250"/>
            </a:xfrm>
            <a:prstGeom prst="rect">
              <a:avLst/>
            </a:prstGeom>
          </p:spPr>
        </p:pic>
        <p:pic>
          <p:nvPicPr>
            <p:cNvPr id="219" name="Image 16"/>
            <p:cNvPicPr>
              <a:picLocks noChangeAspect="1"/>
            </p:cNvPicPr>
            <p:nvPr/>
          </p:nvPicPr>
          <p:blipFill>
            <a:blip r:embed="rId14"/>
            <a:stretch>
              <a:fillRect/>
            </a:stretch>
          </p:blipFill>
          <p:spPr>
            <a:xfrm>
              <a:off x="5688418" y="1514475"/>
              <a:ext cx="208800" cy="208800"/>
            </a:xfrm>
            <a:prstGeom prst="rect">
              <a:avLst/>
            </a:prstGeom>
          </p:spPr>
        </p:pic>
      </p:grpSp>
      <p:grpSp>
        <p:nvGrpSpPr>
          <p:cNvPr id="220" name="Group 219"/>
          <p:cNvGrpSpPr/>
          <p:nvPr/>
        </p:nvGrpSpPr>
        <p:grpSpPr>
          <a:xfrm>
            <a:off x="248050" y="2529201"/>
            <a:ext cx="225000" cy="326250"/>
            <a:chOff x="5176538" y="1337838"/>
            <a:chExt cx="225000" cy="326250"/>
          </a:xfrm>
        </p:grpSpPr>
        <p:pic>
          <p:nvPicPr>
            <p:cNvPr id="225" name="Image 377"/>
            <p:cNvPicPr>
              <a:picLocks noChangeAspect="1"/>
            </p:cNvPicPr>
            <p:nvPr/>
          </p:nvPicPr>
          <p:blipFill>
            <a:blip r:embed="rId13"/>
            <a:stretch>
              <a:fillRect/>
            </a:stretch>
          </p:blipFill>
          <p:spPr>
            <a:xfrm>
              <a:off x="5176538" y="1337838"/>
              <a:ext cx="225000" cy="326250"/>
            </a:xfrm>
            <a:prstGeom prst="rect">
              <a:avLst/>
            </a:prstGeom>
          </p:spPr>
        </p:pic>
        <p:pic>
          <p:nvPicPr>
            <p:cNvPr id="226" name="Image 20"/>
            <p:cNvPicPr>
              <a:picLocks noChangeAspect="1"/>
            </p:cNvPicPr>
            <p:nvPr/>
          </p:nvPicPr>
          <p:blipFill>
            <a:blip r:embed="rId18"/>
            <a:stretch>
              <a:fillRect/>
            </a:stretch>
          </p:blipFill>
          <p:spPr>
            <a:xfrm>
              <a:off x="5194232" y="1348304"/>
              <a:ext cx="201600" cy="192436"/>
            </a:xfrm>
            <a:prstGeom prst="rect">
              <a:avLst/>
            </a:prstGeom>
          </p:spPr>
        </p:pic>
      </p:grpSp>
      <p:grpSp>
        <p:nvGrpSpPr>
          <p:cNvPr id="227" name="Group 226"/>
          <p:cNvGrpSpPr/>
          <p:nvPr/>
        </p:nvGrpSpPr>
        <p:grpSpPr>
          <a:xfrm>
            <a:off x="3956057" y="3129106"/>
            <a:ext cx="225000" cy="326250"/>
            <a:chOff x="5176538" y="1337838"/>
            <a:chExt cx="225000" cy="326250"/>
          </a:xfrm>
        </p:grpSpPr>
        <p:pic>
          <p:nvPicPr>
            <p:cNvPr id="231" name="Image 377"/>
            <p:cNvPicPr>
              <a:picLocks noChangeAspect="1"/>
            </p:cNvPicPr>
            <p:nvPr/>
          </p:nvPicPr>
          <p:blipFill>
            <a:blip r:embed="rId13"/>
            <a:stretch>
              <a:fillRect/>
            </a:stretch>
          </p:blipFill>
          <p:spPr>
            <a:xfrm>
              <a:off x="5176538" y="1337838"/>
              <a:ext cx="225000" cy="326250"/>
            </a:xfrm>
            <a:prstGeom prst="rect">
              <a:avLst/>
            </a:prstGeom>
          </p:spPr>
        </p:pic>
        <p:pic>
          <p:nvPicPr>
            <p:cNvPr id="239" name="Image 20"/>
            <p:cNvPicPr>
              <a:picLocks noChangeAspect="1"/>
            </p:cNvPicPr>
            <p:nvPr/>
          </p:nvPicPr>
          <p:blipFill>
            <a:blip r:embed="rId18"/>
            <a:stretch>
              <a:fillRect/>
            </a:stretch>
          </p:blipFill>
          <p:spPr>
            <a:xfrm>
              <a:off x="5194232" y="1348304"/>
              <a:ext cx="201600" cy="192436"/>
            </a:xfrm>
            <a:prstGeom prst="rect">
              <a:avLst/>
            </a:prstGeom>
          </p:spPr>
        </p:pic>
      </p:grpSp>
      <p:cxnSp>
        <p:nvCxnSpPr>
          <p:cNvPr id="240" name="Connecteur droit 76"/>
          <p:cNvCxnSpPr/>
          <p:nvPr/>
        </p:nvCxnSpPr>
        <p:spPr>
          <a:xfrm flipV="1">
            <a:off x="219084" y="5871457"/>
            <a:ext cx="2016000" cy="4333"/>
          </a:xfrm>
          <a:prstGeom prst="line">
            <a:avLst/>
          </a:prstGeom>
        </p:spPr>
        <p:style>
          <a:lnRef idx="1">
            <a:schemeClr val="dk1"/>
          </a:lnRef>
          <a:fillRef idx="0">
            <a:schemeClr val="dk1"/>
          </a:fillRef>
          <a:effectRef idx="0">
            <a:schemeClr val="dk1"/>
          </a:effectRef>
          <a:fontRef idx="minor">
            <a:schemeClr val="tx1"/>
          </a:fontRef>
        </p:style>
      </p:cxnSp>
      <p:grpSp>
        <p:nvGrpSpPr>
          <p:cNvPr id="244" name="Groupe 20"/>
          <p:cNvGrpSpPr/>
          <p:nvPr/>
        </p:nvGrpSpPr>
        <p:grpSpPr>
          <a:xfrm>
            <a:off x="234738" y="5929255"/>
            <a:ext cx="225000" cy="326250"/>
            <a:chOff x="8607920" y="3083161"/>
            <a:chExt cx="225000" cy="326250"/>
          </a:xfrm>
        </p:grpSpPr>
        <p:pic>
          <p:nvPicPr>
            <p:cNvPr id="245" name="Image 371"/>
            <p:cNvPicPr>
              <a:picLocks noChangeAspect="1"/>
            </p:cNvPicPr>
            <p:nvPr/>
          </p:nvPicPr>
          <p:blipFill>
            <a:blip r:embed="rId15"/>
            <a:stretch>
              <a:fillRect/>
            </a:stretch>
          </p:blipFill>
          <p:spPr>
            <a:xfrm>
              <a:off x="8607920" y="3083161"/>
              <a:ext cx="225000" cy="326250"/>
            </a:xfrm>
            <a:prstGeom prst="rect">
              <a:avLst/>
            </a:prstGeom>
          </p:spPr>
        </p:pic>
        <p:pic>
          <p:nvPicPr>
            <p:cNvPr id="246" name="Image 372"/>
            <p:cNvPicPr>
              <a:picLocks noChangeAspect="1"/>
            </p:cNvPicPr>
            <p:nvPr/>
          </p:nvPicPr>
          <p:blipFill>
            <a:blip r:embed="rId16"/>
            <a:stretch>
              <a:fillRect/>
            </a:stretch>
          </p:blipFill>
          <p:spPr>
            <a:xfrm>
              <a:off x="8622956" y="3095000"/>
              <a:ext cx="191250" cy="191250"/>
            </a:xfrm>
            <a:prstGeom prst="rect">
              <a:avLst/>
            </a:prstGeom>
          </p:spPr>
        </p:pic>
      </p:grpSp>
      <p:sp>
        <p:nvSpPr>
          <p:cNvPr id="256" name="ZoneTexte 88"/>
          <p:cNvSpPr txBox="1"/>
          <p:nvPr/>
        </p:nvSpPr>
        <p:spPr>
          <a:xfrm>
            <a:off x="449598" y="5886466"/>
            <a:ext cx="1804536" cy="338554"/>
          </a:xfrm>
          <a:prstGeom prst="rect">
            <a:avLst/>
          </a:prstGeom>
          <a:noFill/>
        </p:spPr>
        <p:txBody>
          <a:bodyPr wrap="square" rtlCol="0">
            <a:spAutoFit/>
          </a:bodyPr>
          <a:lstStyle/>
          <a:p>
            <a:r>
              <a:rPr lang="fr-FR" sz="800" i="1" dirty="0">
                <a:solidFill>
                  <a:srgbClr val="026CB6"/>
                </a:solidFill>
                <a:latin typeface="Arial" panose="020B0604020202020204" pitchFamily="34" charset="0"/>
                <a:cs typeface="Arial" panose="020B0604020202020204" pitchFamily="34" charset="0"/>
              </a:rPr>
              <a:t>YELLOW FEVER </a:t>
            </a:r>
            <a:r>
              <a:rPr lang="fr-FR" sz="800" i="1" dirty="0" smtClean="0">
                <a:solidFill>
                  <a:srgbClr val="026CB6"/>
                </a:solidFill>
                <a:latin typeface="Arial" panose="020B0604020202020204" pitchFamily="34" charset="0"/>
                <a:cs typeface="Arial" panose="020B0604020202020204" pitchFamily="34" charset="0"/>
              </a:rPr>
              <a:t>VACCINATION </a:t>
            </a:r>
            <a:r>
              <a:rPr lang="fr-FR" sz="800" i="1" dirty="0">
                <a:solidFill>
                  <a:srgbClr val="026CB6"/>
                </a:solidFill>
                <a:latin typeface="Arial" panose="020B0604020202020204" pitchFamily="34" charset="0"/>
                <a:cs typeface="Arial" panose="020B0604020202020204" pitchFamily="34" charset="0"/>
              </a:rPr>
              <a:t>DRIVE LAUNCHED</a:t>
            </a:r>
            <a:endParaRPr lang="en-US" sz="800" i="1" dirty="0">
              <a:solidFill>
                <a:srgbClr val="026CB6"/>
              </a:solidFill>
              <a:latin typeface="Arial" panose="020B0604020202020204" pitchFamily="34" charset="0"/>
              <a:cs typeface="Arial" panose="020B0604020202020204" pitchFamily="34" charset="0"/>
            </a:endParaRPr>
          </a:p>
        </p:txBody>
      </p:sp>
      <p:grpSp>
        <p:nvGrpSpPr>
          <p:cNvPr id="257" name="Group 256"/>
          <p:cNvGrpSpPr/>
          <p:nvPr/>
        </p:nvGrpSpPr>
        <p:grpSpPr>
          <a:xfrm>
            <a:off x="4223758" y="2108477"/>
            <a:ext cx="225000" cy="328204"/>
            <a:chOff x="4499508" y="1144203"/>
            <a:chExt cx="225000" cy="328204"/>
          </a:xfrm>
        </p:grpSpPr>
        <p:pic>
          <p:nvPicPr>
            <p:cNvPr id="258" name="Image 377"/>
            <p:cNvPicPr>
              <a:picLocks noChangeAspect="1"/>
            </p:cNvPicPr>
            <p:nvPr/>
          </p:nvPicPr>
          <p:blipFill>
            <a:blip r:embed="rId13"/>
            <a:stretch>
              <a:fillRect/>
            </a:stretch>
          </p:blipFill>
          <p:spPr>
            <a:xfrm>
              <a:off x="4499508" y="1146157"/>
              <a:ext cx="225000" cy="326250"/>
            </a:xfrm>
            <a:prstGeom prst="rect">
              <a:avLst/>
            </a:prstGeom>
          </p:spPr>
        </p:pic>
        <p:pic>
          <p:nvPicPr>
            <p:cNvPr id="259" name="Image 19"/>
            <p:cNvPicPr>
              <a:picLocks noChangeAspect="1"/>
            </p:cNvPicPr>
            <p:nvPr/>
          </p:nvPicPr>
          <p:blipFill>
            <a:blip r:embed="rId19"/>
            <a:stretch>
              <a:fillRect/>
            </a:stretch>
          </p:blipFill>
          <p:spPr>
            <a:xfrm>
              <a:off x="4502719" y="1144203"/>
              <a:ext cx="201600" cy="201600"/>
            </a:xfrm>
            <a:prstGeom prst="rect">
              <a:avLst/>
            </a:prstGeom>
          </p:spPr>
        </p:pic>
      </p:grpSp>
      <p:grpSp>
        <p:nvGrpSpPr>
          <p:cNvPr id="260" name="Group 259"/>
          <p:cNvGrpSpPr/>
          <p:nvPr/>
        </p:nvGrpSpPr>
        <p:grpSpPr>
          <a:xfrm>
            <a:off x="8490997" y="907646"/>
            <a:ext cx="225000" cy="328204"/>
            <a:chOff x="4499508" y="1144203"/>
            <a:chExt cx="225000" cy="328204"/>
          </a:xfrm>
        </p:grpSpPr>
        <p:pic>
          <p:nvPicPr>
            <p:cNvPr id="261" name="Image 377"/>
            <p:cNvPicPr>
              <a:picLocks noChangeAspect="1"/>
            </p:cNvPicPr>
            <p:nvPr/>
          </p:nvPicPr>
          <p:blipFill>
            <a:blip r:embed="rId13"/>
            <a:stretch>
              <a:fillRect/>
            </a:stretch>
          </p:blipFill>
          <p:spPr>
            <a:xfrm>
              <a:off x="4499508" y="1146157"/>
              <a:ext cx="225000" cy="326250"/>
            </a:xfrm>
            <a:prstGeom prst="rect">
              <a:avLst/>
            </a:prstGeom>
          </p:spPr>
        </p:pic>
        <p:pic>
          <p:nvPicPr>
            <p:cNvPr id="262" name="Image 19"/>
            <p:cNvPicPr>
              <a:picLocks noChangeAspect="1"/>
            </p:cNvPicPr>
            <p:nvPr/>
          </p:nvPicPr>
          <p:blipFill>
            <a:blip r:embed="rId19"/>
            <a:stretch>
              <a:fillRect/>
            </a:stretch>
          </p:blipFill>
          <p:spPr>
            <a:xfrm>
              <a:off x="4502719" y="1144203"/>
              <a:ext cx="201600" cy="201600"/>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2735</TotalTime>
  <Words>580</Words>
  <Application>Microsoft Office PowerPoint</Application>
  <PresentationFormat>Custom</PresentationFormat>
  <Paragraphs>71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(19 - 25 July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196</cp:revision>
  <cp:lastPrinted>2016-07-26T14:52:47Z</cp:lastPrinted>
  <dcterms:created xsi:type="dcterms:W3CDTF">2015-12-15T11:10:25Z</dcterms:created>
  <dcterms:modified xsi:type="dcterms:W3CDTF">2016-07-26T17:09:50Z</dcterms:modified>
</cp:coreProperties>
</file>