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98" d="100"/>
          <a:sy n="98" d="100"/>
        </p:scale>
        <p:origin x="282" y="-216"/>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39" y="0"/>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27-Sep-16</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1" y="4473894"/>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1" y="8829969"/>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39" y="8829969"/>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27-Sep-16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27-Sep-16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27-Sep-16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27-Sep-16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27-Sep-16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27-Sep-16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27-Sep-16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27-Sep-16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(20 - 26 September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6" y="6812097"/>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27 Sep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r>
              <a:rPr lang="fr-FR" sz="800" dirty="0" smtClean="0">
                <a:solidFill>
                  <a:prstClr val="white">
                    <a:lumMod val="50000"/>
                  </a:prstClr>
                </a:solidFill>
                <a:latin typeface="Arial" panose="020B0604020202020204" pitchFamily="34" charset="0"/>
                <a:cs typeface="Arial" panose="020B0604020202020204" pitchFamily="34" charset="0"/>
              </a:rPr>
              <a:t> </a:t>
            </a:r>
            <a:r>
              <a:rPr lang="en-GB" sz="700" i="1" dirty="0" smtClean="0">
                <a:solidFill>
                  <a:schemeClr val="bg1">
                    <a:lumMod val="50000"/>
                  </a:schemeClr>
                </a:solidFill>
                <a:latin typeface="Arial" panose="020B0604020202020204" pitchFamily="34" charset="0"/>
                <a:cs typeface="Arial" panose="020B0604020202020204" pitchFamily="34" charset="0"/>
              </a:rPr>
              <a:t>The </a:t>
            </a:r>
            <a:r>
              <a:rPr lang="en-GB" sz="700" i="1" dirty="0">
                <a:solidFill>
                  <a:schemeClr val="bg1">
                    <a:lumMod val="50000"/>
                  </a:schemeClr>
                </a:solidFill>
                <a:latin typeface="Arial" panose="020B0604020202020204" pitchFamily="34" charset="0"/>
                <a:cs typeface="Arial" panose="020B0604020202020204" pitchFamily="34" charset="0"/>
              </a:rPr>
              <a:t>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30204"/>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p>
          <a:p>
            <a:endParaRPr lang="en-GB" sz="1000" dirty="0" smtClean="0">
              <a:latin typeface="Arial"/>
            </a:endParaRPr>
          </a:p>
          <a:p>
            <a:endParaRPr lang="en-GB" sz="1000" dirty="0">
              <a:latin typeface="Arial"/>
            </a:endParaRPr>
          </a:p>
          <a:p>
            <a:endParaRPr lang="en-GB" sz="800" dirty="0" smtClean="0"/>
          </a:p>
          <a:p>
            <a:r>
              <a:rPr lang="en-US" sz="800" dirty="0">
                <a:latin typeface="Arial"/>
              </a:rPr>
              <a:t>Violence remains one of the major impediments to humanitarian access in many areas, in spite of a decrease in the number of incidents since the start of the year. So far in September, there have been 15 attacks against aid workers, including break-ins into premises of aid organizations. In August, 34 incidents of insecurity were reported throughout the country, a third of which targeted humanitarian workers.</a:t>
            </a:r>
            <a:endParaRPr lang="en-US" sz="800" dirty="0" smtClean="0">
              <a:latin typeface="Arial"/>
            </a:endParaRPr>
          </a:p>
          <a:p>
            <a:endParaRPr lang="en-US" sz="800" dirty="0">
              <a:latin typeface="Arial"/>
            </a:endParaRPr>
          </a:p>
          <a:p>
            <a:endParaRPr lang="en-US" sz="800" dirty="0" smtClean="0">
              <a:latin typeface="Arial"/>
            </a:endParaRPr>
          </a:p>
          <a:p>
            <a:endParaRPr lang="en-GB" sz="800" dirty="0" smtClean="0">
              <a:latin typeface="Arial"/>
            </a:endParaRPr>
          </a:p>
          <a:p>
            <a:endParaRPr lang="en-GB" sz="800" dirty="0" smtClean="0">
              <a:latin typeface="Arial"/>
            </a:endParaRPr>
          </a:p>
          <a:p>
            <a:r>
              <a:rPr lang="en-GB" sz="800" dirty="0" err="1" smtClean="0">
                <a:latin typeface="Arial"/>
              </a:rPr>
              <a:t>Monkeypox</a:t>
            </a:r>
            <a:r>
              <a:rPr lang="en-GB" sz="800" dirty="0" smtClean="0">
                <a:latin typeface="Arial"/>
              </a:rPr>
              <a:t> </a:t>
            </a:r>
            <a:r>
              <a:rPr lang="en-GB" sz="800" dirty="0">
                <a:latin typeface="Arial"/>
              </a:rPr>
              <a:t>has erupted in four villages in the southern </a:t>
            </a:r>
            <a:r>
              <a:rPr lang="en-GB" sz="800" dirty="0" err="1">
                <a:latin typeface="Arial"/>
              </a:rPr>
              <a:t>Basse-Kotto</a:t>
            </a:r>
            <a:r>
              <a:rPr lang="en-GB" sz="800" dirty="0">
                <a:latin typeface="Arial"/>
              </a:rPr>
              <a:t> prefecture. The first case was registered </a:t>
            </a:r>
            <a:r>
              <a:rPr lang="en-GB" sz="800" dirty="0" smtClean="0">
                <a:latin typeface="Arial"/>
              </a:rPr>
              <a:t>on 17 August</a:t>
            </a:r>
            <a:r>
              <a:rPr lang="en-GB" sz="800" dirty="0">
                <a:latin typeface="Arial"/>
              </a:rPr>
              <a:t>. As of 15 September, 14 cases and one death </a:t>
            </a:r>
            <a:r>
              <a:rPr lang="en-GB" sz="800" dirty="0" smtClean="0">
                <a:latin typeface="Arial"/>
              </a:rPr>
              <a:t>had </a:t>
            </a:r>
            <a:r>
              <a:rPr lang="en-GB" sz="800" dirty="0">
                <a:latin typeface="Arial"/>
              </a:rPr>
              <a:t>been reported. Patients are being treated at a local health centre as well as the district hospital. Health sector partners are supporting the Government in conducting public sensitization, strengthening health services and providing medical supplies among other containment measures</a:t>
            </a:r>
            <a:r>
              <a:rPr lang="en-GB" sz="800" dirty="0" smtClean="0">
                <a:latin typeface="Arial"/>
              </a:rPr>
              <a:t>.</a:t>
            </a:r>
          </a:p>
          <a:p>
            <a:endParaRPr lang="en-GB" sz="800" dirty="0">
              <a:latin typeface="Arial"/>
            </a:endParaRPr>
          </a:p>
          <a:p>
            <a:pPr lvl="0"/>
            <a:r>
              <a:rPr lang="en-GB" sz="1000" dirty="0" smtClean="0">
                <a:latin typeface="Arial"/>
              </a:rPr>
              <a:t>CHAD</a:t>
            </a:r>
          </a:p>
          <a:p>
            <a:pPr lvl="0"/>
            <a:endParaRPr lang="en-US" sz="800"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GB" sz="800" dirty="0" smtClean="0">
              <a:latin typeface="Arial"/>
            </a:endParaRPr>
          </a:p>
          <a:p>
            <a:endParaRPr lang="en-US" sz="800" dirty="0" smtClean="0">
              <a:latin typeface="Arial"/>
            </a:endParaRPr>
          </a:p>
          <a:p>
            <a:r>
              <a:rPr lang="en-US" sz="800" dirty="0">
                <a:latin typeface="Arial"/>
              </a:rPr>
              <a:t>The destruction of some 2,200 hectares of crops by flooding in August has affected more than 1,100 households (around 6,000 people) in the southern </a:t>
            </a:r>
            <a:r>
              <a:rPr lang="en-US" sz="800" dirty="0" err="1">
                <a:latin typeface="Arial"/>
              </a:rPr>
              <a:t>Salamat</a:t>
            </a:r>
            <a:r>
              <a:rPr lang="en-US" sz="800" dirty="0">
                <a:latin typeface="Arial"/>
              </a:rPr>
              <a:t> region. Those affected will be forced to rely on off-season crops and become more vulnerable to food insecurity. Some 15,000 people are already food insecure at crisis levels (phase 3 of the Cadre </a:t>
            </a:r>
            <a:r>
              <a:rPr lang="en-US" sz="800" dirty="0" err="1">
                <a:latin typeface="Arial"/>
              </a:rPr>
              <a:t>harmonisé</a:t>
            </a:r>
            <a:r>
              <a:rPr lang="en-US" sz="800" dirty="0">
                <a:latin typeface="Arial"/>
              </a:rPr>
              <a:t>) in </a:t>
            </a:r>
            <a:r>
              <a:rPr lang="en-US" sz="800" dirty="0" err="1">
                <a:latin typeface="Arial"/>
              </a:rPr>
              <a:t>Salamat</a:t>
            </a:r>
            <a:r>
              <a:rPr lang="en-US" sz="800" dirty="0">
                <a:latin typeface="Arial"/>
              </a:rPr>
              <a:t>.</a:t>
            </a:r>
          </a:p>
          <a:p>
            <a:endParaRPr lang="en-GB" sz="800" dirty="0">
              <a:latin typeface="Arial"/>
            </a:endParaRPr>
          </a:p>
          <a:p>
            <a:r>
              <a:rPr lang="en-GB" sz="800" dirty="0" smtClean="0">
                <a:solidFill>
                  <a:prstClr val="black"/>
                </a:solidFill>
                <a:latin typeface="Arial"/>
              </a:rPr>
              <a:t> </a:t>
            </a:r>
          </a:p>
          <a:p>
            <a:endParaRPr lang="fr-FR" sz="1000" dirty="0" smtClean="0">
              <a:solidFill>
                <a:prstClr val="black"/>
              </a:solidFill>
              <a:latin typeface="Arial"/>
            </a:endParaRPr>
          </a:p>
          <a:p>
            <a:endParaRPr lang="fr-FR" sz="1000" dirty="0" smtClean="0">
              <a:solidFill>
                <a:prstClr val="black"/>
              </a:solidFill>
              <a:latin typeface="Arial"/>
            </a:endParaRPr>
          </a:p>
        </p:txBody>
      </p:sp>
      <p:cxnSp>
        <p:nvCxnSpPr>
          <p:cNvPr id="77" name="Connecteur droit 76"/>
          <p:cNvCxnSpPr/>
          <p:nvPr/>
        </p:nvCxnSpPr>
        <p:spPr>
          <a:xfrm flipV="1">
            <a:off x="216803" y="4575368"/>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34618"/>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61425" y="84332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VIOLENCE CONTINUES TO IMPEDE ACCESS</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834617"/>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CAMEROON</a:t>
              </a:r>
              <a:endParaRPr lang="en-US" sz="800" dirty="0">
                <a:solidFill>
                  <a:schemeClr val="tx1"/>
                </a:solidFill>
              </a:endParaRPr>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MALI</a:t>
              </a:r>
              <a:endParaRPr lang="en-US" sz="800" dirty="0">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66996" y="2425966"/>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192354" y="2832032"/>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20777" y="3400229"/>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582085" y="4592340"/>
            <a:ext cx="1737542"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6,000 AT RISK AS FLOODS DESTROY CROPS</a:t>
            </a:r>
          </a:p>
        </p:txBody>
      </p:sp>
      <p:sp>
        <p:nvSpPr>
          <p:cNvPr id="2176" name="ZoneTexte 2175"/>
          <p:cNvSpPr txBox="1"/>
          <p:nvPr/>
        </p:nvSpPr>
        <p:spPr>
          <a:xfrm>
            <a:off x="541246" y="2573315"/>
            <a:ext cx="1665426"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MONKEYPOX ERUPTS IN SOUTHERN REGION</a:t>
            </a:r>
            <a:endParaRPr lang="en-US" sz="800" i="1" dirty="0">
              <a:solidFill>
                <a:srgbClr val="026CB6"/>
              </a:solidFill>
              <a:latin typeface="Arial" panose="020B0604020202020204" pitchFamily="34" charset="0"/>
              <a:cs typeface="Arial" panose="020B0604020202020204" pitchFamily="34" charset="0"/>
            </a:endParaRPr>
          </a:p>
        </p:txBody>
      </p:sp>
      <p:sp>
        <p:nvSpPr>
          <p:cNvPr id="9" name="TextBox 52"/>
          <p:cNvSpPr txBox="1"/>
          <p:nvPr/>
        </p:nvSpPr>
        <p:spPr>
          <a:xfrm>
            <a:off x="8430029" y="687354"/>
            <a:ext cx="2039235" cy="6681399"/>
          </a:xfrm>
          <a:prstGeom prst="rect">
            <a:avLst/>
          </a:prstGeom>
          <a:noFill/>
        </p:spPr>
        <p:txBody>
          <a:bodyPr wrap="square" lIns="0" tIns="49785" rIns="0" bIns="49785" rtlCol="0">
            <a:noAutofit/>
          </a:bodyPr>
          <a:lstStyle/>
          <a:p>
            <a:r>
              <a:rPr lang="fr-FR" sz="1000" dirty="0" smtClean="0">
                <a:latin typeface="Arial"/>
              </a:rPr>
              <a:t>LAKE CHAD BASIN CRISIS</a:t>
            </a: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00" i="1" dirty="0" smtClean="0">
              <a:solidFill>
                <a:schemeClr val="bg1">
                  <a:lumMod val="50000"/>
                </a:schemeClr>
              </a:solidFill>
              <a:latin typeface="Arial" panose="020B0604020202020204" pitchFamily="34" charset="0"/>
              <a:cs typeface="Arial" panose="020B0604020202020204" pitchFamily="34" charset="0"/>
            </a:endParaRPr>
          </a:p>
          <a:p>
            <a:endParaRPr lang="en-GB" sz="800" dirty="0" smtClean="0">
              <a:latin typeface="Arial"/>
            </a:endParaRPr>
          </a:p>
          <a:p>
            <a:r>
              <a:rPr lang="en-US" sz="800" dirty="0">
                <a:latin typeface="Arial"/>
              </a:rPr>
              <a:t>Governments, regional organizations and aid groups on 23 September pledged a major increase in life-saving support to the millions of people affected by the crisis across the Lake Chad Basin. At a high-level event held on the margins of the UN General-Assembly, donors including Belgium, Italy, the United Kingdom and the United States pledged over US$163 million in humanitarian support for the Lake Chad Basin where some 9 million people are in need of assistance. As of mid-September, only </a:t>
            </a:r>
            <a:r>
              <a:rPr lang="en-US" sz="800" dirty="0" smtClean="0">
                <a:latin typeface="Arial"/>
              </a:rPr>
              <a:t>$197 </a:t>
            </a:r>
            <a:r>
              <a:rPr lang="en-US" sz="800" dirty="0">
                <a:latin typeface="Arial"/>
              </a:rPr>
              <a:t>million (or 27 per cent) of the </a:t>
            </a:r>
            <a:r>
              <a:rPr lang="en-US" sz="800" dirty="0" smtClean="0">
                <a:latin typeface="Arial"/>
              </a:rPr>
              <a:t>$739 </a:t>
            </a:r>
            <a:r>
              <a:rPr lang="en-US" sz="800" dirty="0">
                <a:latin typeface="Arial"/>
              </a:rPr>
              <a:t>million required until the end of 2016 had been received.</a:t>
            </a:r>
          </a:p>
          <a:p>
            <a:endParaRPr lang="en-US" sz="800" dirty="0">
              <a:latin typeface="Arial"/>
            </a:endParaRPr>
          </a:p>
          <a:p>
            <a:r>
              <a:rPr lang="fr-FR" sz="1000" dirty="0" smtClean="0">
                <a:latin typeface="Arial"/>
              </a:rPr>
              <a:t>MALI</a:t>
            </a:r>
            <a:endParaRPr lang="en-US" sz="1000" dirty="0">
              <a:latin typeface="Arial"/>
            </a:endParaRPr>
          </a:p>
          <a:p>
            <a:endParaRPr lang="en-US" sz="1000" dirty="0" smtClean="0">
              <a:latin typeface="Arial"/>
            </a:endParaRPr>
          </a:p>
          <a:p>
            <a:endParaRPr lang="en-US" sz="1000" dirty="0">
              <a:latin typeface="Arial"/>
            </a:endParaRPr>
          </a:p>
          <a:p>
            <a:endParaRPr lang="en-US" sz="800" dirty="0" smtClean="0">
              <a:latin typeface="Arial"/>
            </a:endParaRPr>
          </a:p>
          <a:p>
            <a:r>
              <a:rPr lang="en-US" sz="800" dirty="0">
                <a:latin typeface="Arial"/>
              </a:rPr>
              <a:t>The National Water Authority on 19 September warned that in the Mopti region the swelling of Niger River will soon reach alert level if the waters continue to rise. More than 60,000 people could be directly affected by flooding. The authorities are activating the flood contingency plan and prepositioning food stocks and other basic relief items such as shelter and water. </a:t>
            </a:r>
          </a:p>
          <a:p>
            <a:endParaRPr lang="en-US" sz="1000" dirty="0" smtClean="0">
              <a:latin typeface="Arial"/>
            </a:endParaRPr>
          </a:p>
          <a:p>
            <a:r>
              <a:rPr lang="en-US" sz="1000" dirty="0" smtClean="0">
                <a:latin typeface="Arial"/>
              </a:rPr>
              <a:t>NIGER </a:t>
            </a:r>
          </a:p>
          <a:p>
            <a:endParaRPr lang="en-US" sz="1000" dirty="0">
              <a:latin typeface="Arial"/>
            </a:endParaRPr>
          </a:p>
          <a:p>
            <a:endParaRPr lang="en-US" sz="800" dirty="0" smtClean="0">
              <a:latin typeface="Arial"/>
            </a:endParaRPr>
          </a:p>
          <a:p>
            <a:endParaRPr lang="en-US" sz="800" dirty="0" smtClean="0">
              <a:latin typeface="Arial"/>
            </a:endParaRPr>
          </a:p>
          <a:p>
            <a:r>
              <a:rPr lang="en-GB" sz="800" dirty="0" smtClean="0">
                <a:latin typeface="Arial"/>
              </a:rPr>
              <a:t>Fifty-two people have been infected and 21 others died of Rift Valley Fever in Niger’s south-western </a:t>
            </a:r>
            <a:r>
              <a:rPr lang="en-GB" sz="800" dirty="0" err="1" smtClean="0">
                <a:latin typeface="Arial"/>
              </a:rPr>
              <a:t>Tchintabaraden</a:t>
            </a:r>
            <a:r>
              <a:rPr lang="en-GB" sz="800" dirty="0" smtClean="0">
                <a:latin typeface="Arial"/>
              </a:rPr>
              <a:t> district between 2 August and 17 September. The victims had been in direct contact with infected livestock. </a:t>
            </a:r>
            <a:r>
              <a:rPr lang="en-GB" sz="800" dirty="0" err="1" smtClean="0">
                <a:latin typeface="Arial"/>
              </a:rPr>
              <a:t>Tchintabaraden</a:t>
            </a:r>
            <a:r>
              <a:rPr lang="en-GB" sz="800" dirty="0" smtClean="0">
                <a:latin typeface="Arial"/>
              </a:rPr>
              <a:t> is home to some 250,000 people and borders Gao region in neighbouring Mali. The Government, in partnership with WHO and other partners, is leading response. </a:t>
            </a:r>
            <a:endParaRPr lang="en-GB" sz="1000" dirty="0" smtClean="0">
              <a:latin typeface="Arial"/>
            </a:endParaRPr>
          </a:p>
          <a:p>
            <a:endParaRPr lang="en-US" sz="1000" dirty="0">
              <a:latin typeface="Arial"/>
            </a:endParaRPr>
          </a:p>
          <a:p>
            <a:endParaRPr lang="en-US" sz="1000" dirty="0" smtClean="0">
              <a:latin typeface="Arial"/>
            </a:endParaRPr>
          </a:p>
          <a:p>
            <a:endParaRPr lang="en-US" sz="800" dirty="0" smtClean="0">
              <a:latin typeface="Arial" panose="020B0604020202020204" pitchFamily="34" charset="0"/>
              <a:cs typeface="Arial" panose="020B0604020202020204" pitchFamily="34" charset="0"/>
            </a:endParaRPr>
          </a:p>
        </p:txBody>
      </p:sp>
      <p:grpSp>
        <p:nvGrpSpPr>
          <p:cNvPr id="7" name="Groupe 6"/>
          <p:cNvGrpSpPr/>
          <p:nvPr/>
        </p:nvGrpSpPr>
        <p:grpSpPr>
          <a:xfrm>
            <a:off x="6181950" y="5559104"/>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9623" y="88528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38" name="ZoneTexte 2237"/>
          <p:cNvSpPr txBox="1"/>
          <p:nvPr/>
        </p:nvSpPr>
        <p:spPr>
          <a:xfrm>
            <a:off x="8753052" y="5054258"/>
            <a:ext cx="180453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RIFT VALLEY FEVER ERUPTS IN WESTERN REGION</a:t>
            </a:r>
            <a:endParaRPr lang="en-US" sz="800" i="1" dirty="0">
              <a:solidFill>
                <a:srgbClr val="026CB6"/>
              </a:solidFill>
              <a:latin typeface="Arial" panose="020B0604020202020204" pitchFamily="34" charset="0"/>
              <a:cs typeface="Arial" panose="020B0604020202020204" pitchFamily="34" charset="0"/>
            </a:endParaRPr>
          </a:p>
        </p:txBody>
      </p: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647034"/>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5" name="Connecteur droit 90"/>
          <p:cNvCxnSpPr/>
          <p:nvPr/>
        </p:nvCxnSpPr>
        <p:spPr>
          <a:xfrm>
            <a:off x="8412248" y="5059980"/>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01" name="Group 200"/>
          <p:cNvGrpSpPr/>
          <p:nvPr/>
        </p:nvGrpSpPr>
        <p:grpSpPr>
          <a:xfrm>
            <a:off x="6636818" y="3390185"/>
            <a:ext cx="225000" cy="328204"/>
            <a:chOff x="4499508" y="1144203"/>
            <a:chExt cx="225000" cy="328204"/>
          </a:xfrm>
        </p:grpSpPr>
        <p:pic>
          <p:nvPicPr>
            <p:cNvPr id="202" name="Image 377"/>
            <p:cNvPicPr>
              <a:picLocks noChangeAspect="1"/>
            </p:cNvPicPr>
            <p:nvPr/>
          </p:nvPicPr>
          <p:blipFill>
            <a:blip r:embed="rId13"/>
            <a:stretch>
              <a:fillRect/>
            </a:stretch>
          </p:blipFill>
          <p:spPr>
            <a:xfrm>
              <a:off x="4499508" y="1146157"/>
              <a:ext cx="225000" cy="326250"/>
            </a:xfrm>
            <a:prstGeom prst="rect">
              <a:avLst/>
            </a:prstGeom>
          </p:spPr>
        </p:pic>
        <p:pic>
          <p:nvPicPr>
            <p:cNvPr id="203" name="Image 19"/>
            <p:cNvPicPr>
              <a:picLocks noChangeAspect="1"/>
            </p:cNvPicPr>
            <p:nvPr/>
          </p:nvPicPr>
          <p:blipFill>
            <a:blip r:embed="rId14"/>
            <a:stretch>
              <a:fillRect/>
            </a:stretch>
          </p:blipFill>
          <p:spPr>
            <a:xfrm>
              <a:off x="4502719" y="1144203"/>
              <a:ext cx="201600" cy="201600"/>
            </a:xfrm>
            <a:prstGeom prst="rect">
              <a:avLst/>
            </a:prstGeom>
          </p:spPr>
        </p:pic>
      </p:grpSp>
      <p:sp>
        <p:nvSpPr>
          <p:cNvPr id="219" name="ZoneTexte 80"/>
          <p:cNvSpPr txBox="1"/>
          <p:nvPr/>
        </p:nvSpPr>
        <p:spPr>
          <a:xfrm>
            <a:off x="8750855" y="889359"/>
            <a:ext cx="1737542" cy="33855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MORE ASSISTANCE PLEDGED FOR LCB CRISIS</a:t>
            </a:r>
            <a:endParaRPr lang="en-US" sz="800" i="1" dirty="0">
              <a:solidFill>
                <a:srgbClr val="026CB6"/>
              </a:solidFill>
              <a:latin typeface="Arial" panose="020B0604020202020204" pitchFamily="34" charset="0"/>
              <a:cs typeface="Arial" panose="020B0604020202020204" pitchFamily="34" charset="0"/>
            </a:endParaRPr>
          </a:p>
        </p:txBody>
      </p:sp>
      <p:grpSp>
        <p:nvGrpSpPr>
          <p:cNvPr id="6" name="Group 5"/>
          <p:cNvGrpSpPr/>
          <p:nvPr/>
        </p:nvGrpSpPr>
        <p:grpSpPr>
          <a:xfrm>
            <a:off x="5975698" y="2846715"/>
            <a:ext cx="276038" cy="371235"/>
            <a:chOff x="7430099" y="2153431"/>
            <a:chExt cx="276038" cy="371235"/>
          </a:xfrm>
        </p:grpSpPr>
        <p:pic>
          <p:nvPicPr>
            <p:cNvPr id="257" name="Image 2226"/>
            <p:cNvPicPr>
              <a:picLocks noChangeAspect="1"/>
            </p:cNvPicPr>
            <p:nvPr/>
          </p:nvPicPr>
          <p:blipFill>
            <a:blip r:embed="rId13">
              <a:duotone>
                <a:prstClr val="black"/>
                <a:schemeClr val="tx2">
                  <a:tint val="45000"/>
                  <a:satMod val="400000"/>
                </a:schemeClr>
              </a:duotone>
            </a:blip>
            <a:stretch>
              <a:fillRect/>
            </a:stretch>
          </p:blipFill>
          <p:spPr>
            <a:xfrm>
              <a:off x="7465143" y="2198416"/>
              <a:ext cx="225000" cy="326250"/>
            </a:xfrm>
            <a:prstGeom prst="rect">
              <a:avLst/>
            </a:prstGeom>
          </p:spPr>
        </p:pic>
        <p:sp>
          <p:nvSpPr>
            <p:cNvPr id="258" name="TextBox 2218"/>
            <p:cNvSpPr txBox="1"/>
            <p:nvPr/>
          </p:nvSpPr>
          <p:spPr>
            <a:xfrm>
              <a:off x="7430099" y="2153431"/>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grpSp>
        <p:nvGrpSpPr>
          <p:cNvPr id="262" name="Groupe 20"/>
          <p:cNvGrpSpPr/>
          <p:nvPr/>
        </p:nvGrpSpPr>
        <p:grpSpPr>
          <a:xfrm>
            <a:off x="5727718" y="2184723"/>
            <a:ext cx="225000" cy="326250"/>
            <a:chOff x="8607920" y="3083161"/>
            <a:chExt cx="225000" cy="326250"/>
          </a:xfrm>
        </p:grpSpPr>
        <p:pic>
          <p:nvPicPr>
            <p:cNvPr id="263" name="Image 371"/>
            <p:cNvPicPr>
              <a:picLocks noChangeAspect="1"/>
            </p:cNvPicPr>
            <p:nvPr/>
          </p:nvPicPr>
          <p:blipFill>
            <a:blip r:embed="rId15"/>
            <a:stretch>
              <a:fillRect/>
            </a:stretch>
          </p:blipFill>
          <p:spPr>
            <a:xfrm>
              <a:off x="8607920" y="3083161"/>
              <a:ext cx="225000" cy="326250"/>
            </a:xfrm>
            <a:prstGeom prst="rect">
              <a:avLst/>
            </a:prstGeom>
          </p:spPr>
        </p:pic>
        <p:pic>
          <p:nvPicPr>
            <p:cNvPr id="264" name="Image 372"/>
            <p:cNvPicPr>
              <a:picLocks noChangeAspect="1"/>
            </p:cNvPicPr>
            <p:nvPr/>
          </p:nvPicPr>
          <p:blipFill>
            <a:blip r:embed="rId16"/>
            <a:stretch>
              <a:fillRect/>
            </a:stretch>
          </p:blipFill>
          <p:spPr>
            <a:xfrm>
              <a:off x="8622956" y="3095000"/>
              <a:ext cx="191250" cy="191250"/>
            </a:xfrm>
            <a:prstGeom prst="rect">
              <a:avLst/>
            </a:prstGeom>
          </p:spPr>
        </p:pic>
      </p:grpSp>
      <p:sp>
        <p:nvSpPr>
          <p:cNvPr id="271" name="ZoneTexte 2237"/>
          <p:cNvSpPr txBox="1"/>
          <p:nvPr/>
        </p:nvSpPr>
        <p:spPr>
          <a:xfrm>
            <a:off x="8763247" y="3231573"/>
            <a:ext cx="180453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RISING NIGER RIVER  THREATENS 60,000 PEOPLE</a:t>
            </a:r>
            <a:endParaRPr lang="en-US" sz="800" i="1" dirty="0">
              <a:solidFill>
                <a:srgbClr val="026CB6"/>
              </a:solidFill>
              <a:latin typeface="Arial" panose="020B0604020202020204" pitchFamily="34" charset="0"/>
              <a:cs typeface="Arial" panose="020B0604020202020204" pitchFamily="34" charset="0"/>
            </a:endParaRPr>
          </a:p>
        </p:txBody>
      </p:sp>
      <p:grpSp>
        <p:nvGrpSpPr>
          <p:cNvPr id="272" name="Groupe 20"/>
          <p:cNvGrpSpPr/>
          <p:nvPr/>
        </p:nvGrpSpPr>
        <p:grpSpPr>
          <a:xfrm>
            <a:off x="8459043" y="5120953"/>
            <a:ext cx="225000" cy="326250"/>
            <a:chOff x="8607920" y="3083161"/>
            <a:chExt cx="225000" cy="326250"/>
          </a:xfrm>
        </p:grpSpPr>
        <p:pic>
          <p:nvPicPr>
            <p:cNvPr id="273" name="Image 371"/>
            <p:cNvPicPr>
              <a:picLocks noChangeAspect="1"/>
            </p:cNvPicPr>
            <p:nvPr/>
          </p:nvPicPr>
          <p:blipFill>
            <a:blip r:embed="rId15"/>
            <a:stretch>
              <a:fillRect/>
            </a:stretch>
          </p:blipFill>
          <p:spPr>
            <a:xfrm>
              <a:off x="8607920" y="3083161"/>
              <a:ext cx="225000" cy="326250"/>
            </a:xfrm>
            <a:prstGeom prst="rect">
              <a:avLst/>
            </a:prstGeom>
          </p:spPr>
        </p:pic>
        <p:pic>
          <p:nvPicPr>
            <p:cNvPr id="274" name="Image 372"/>
            <p:cNvPicPr>
              <a:picLocks noChangeAspect="1"/>
            </p:cNvPicPr>
            <p:nvPr/>
          </p:nvPicPr>
          <p:blipFill>
            <a:blip r:embed="rId16"/>
            <a:stretch>
              <a:fillRect/>
            </a:stretch>
          </p:blipFill>
          <p:spPr>
            <a:xfrm>
              <a:off x="8622956" y="3095000"/>
              <a:ext cx="191250" cy="191250"/>
            </a:xfrm>
            <a:prstGeom prst="rect">
              <a:avLst/>
            </a:prstGeom>
          </p:spPr>
        </p:pic>
      </p:grpSp>
      <p:grpSp>
        <p:nvGrpSpPr>
          <p:cNvPr id="189" name="Groupe 20"/>
          <p:cNvGrpSpPr/>
          <p:nvPr/>
        </p:nvGrpSpPr>
        <p:grpSpPr>
          <a:xfrm>
            <a:off x="247461" y="2590622"/>
            <a:ext cx="225000" cy="326250"/>
            <a:chOff x="8607920" y="3083161"/>
            <a:chExt cx="225000" cy="326250"/>
          </a:xfrm>
        </p:grpSpPr>
        <p:pic>
          <p:nvPicPr>
            <p:cNvPr id="190" name="Image 371"/>
            <p:cNvPicPr>
              <a:picLocks noChangeAspect="1"/>
            </p:cNvPicPr>
            <p:nvPr/>
          </p:nvPicPr>
          <p:blipFill>
            <a:blip r:embed="rId15"/>
            <a:stretch>
              <a:fillRect/>
            </a:stretch>
          </p:blipFill>
          <p:spPr>
            <a:xfrm>
              <a:off x="8607920" y="3083161"/>
              <a:ext cx="225000" cy="326250"/>
            </a:xfrm>
            <a:prstGeom prst="rect">
              <a:avLst/>
            </a:prstGeom>
          </p:spPr>
        </p:pic>
        <p:pic>
          <p:nvPicPr>
            <p:cNvPr id="191" name="Image 372"/>
            <p:cNvPicPr>
              <a:picLocks noChangeAspect="1"/>
            </p:cNvPicPr>
            <p:nvPr/>
          </p:nvPicPr>
          <p:blipFill>
            <a:blip r:embed="rId16"/>
            <a:stretch>
              <a:fillRect/>
            </a:stretch>
          </p:blipFill>
          <p:spPr>
            <a:xfrm>
              <a:off x="8622956" y="3095000"/>
              <a:ext cx="191250" cy="191250"/>
            </a:xfrm>
            <a:prstGeom prst="rect">
              <a:avLst/>
            </a:prstGeom>
          </p:spPr>
        </p:pic>
      </p:grpSp>
      <p:grpSp>
        <p:nvGrpSpPr>
          <p:cNvPr id="192" name="Group 191"/>
          <p:cNvGrpSpPr/>
          <p:nvPr/>
        </p:nvGrpSpPr>
        <p:grpSpPr>
          <a:xfrm>
            <a:off x="256833" y="872888"/>
            <a:ext cx="225000" cy="328204"/>
            <a:chOff x="4499508" y="1144203"/>
            <a:chExt cx="225000" cy="328204"/>
          </a:xfrm>
        </p:grpSpPr>
        <p:pic>
          <p:nvPicPr>
            <p:cNvPr id="193" name="Image 377"/>
            <p:cNvPicPr>
              <a:picLocks noChangeAspect="1"/>
            </p:cNvPicPr>
            <p:nvPr/>
          </p:nvPicPr>
          <p:blipFill>
            <a:blip r:embed="rId13"/>
            <a:stretch>
              <a:fillRect/>
            </a:stretch>
          </p:blipFill>
          <p:spPr>
            <a:xfrm>
              <a:off x="4499508" y="1146157"/>
              <a:ext cx="225000" cy="326250"/>
            </a:xfrm>
            <a:prstGeom prst="rect">
              <a:avLst/>
            </a:prstGeom>
          </p:spPr>
        </p:pic>
        <p:pic>
          <p:nvPicPr>
            <p:cNvPr id="194"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196" name="Group 195"/>
          <p:cNvGrpSpPr/>
          <p:nvPr/>
        </p:nvGrpSpPr>
        <p:grpSpPr>
          <a:xfrm>
            <a:off x="8417667" y="875607"/>
            <a:ext cx="276038" cy="371235"/>
            <a:chOff x="7430099" y="2153431"/>
            <a:chExt cx="276038" cy="371235"/>
          </a:xfrm>
        </p:grpSpPr>
        <p:pic>
          <p:nvPicPr>
            <p:cNvPr id="197" name="Image 2226"/>
            <p:cNvPicPr>
              <a:picLocks noChangeAspect="1"/>
            </p:cNvPicPr>
            <p:nvPr/>
          </p:nvPicPr>
          <p:blipFill>
            <a:blip r:embed="rId13">
              <a:duotone>
                <a:prstClr val="black"/>
                <a:schemeClr val="tx2">
                  <a:tint val="45000"/>
                  <a:satMod val="400000"/>
                </a:schemeClr>
              </a:duotone>
            </a:blip>
            <a:stretch>
              <a:fillRect/>
            </a:stretch>
          </p:blipFill>
          <p:spPr>
            <a:xfrm>
              <a:off x="7465143" y="2198416"/>
              <a:ext cx="225000" cy="326250"/>
            </a:xfrm>
            <a:prstGeom prst="rect">
              <a:avLst/>
            </a:prstGeom>
          </p:spPr>
        </p:pic>
        <p:sp>
          <p:nvSpPr>
            <p:cNvPr id="198" name="TextBox 2218"/>
            <p:cNvSpPr txBox="1"/>
            <p:nvPr/>
          </p:nvSpPr>
          <p:spPr>
            <a:xfrm>
              <a:off x="7430099" y="2153431"/>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cxnSp>
        <p:nvCxnSpPr>
          <p:cNvPr id="199" name="Connecteur droit 90"/>
          <p:cNvCxnSpPr/>
          <p:nvPr/>
        </p:nvCxnSpPr>
        <p:spPr>
          <a:xfrm>
            <a:off x="8412248" y="3231464"/>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00" name="Group 199"/>
          <p:cNvGrpSpPr/>
          <p:nvPr/>
        </p:nvGrpSpPr>
        <p:grpSpPr>
          <a:xfrm>
            <a:off x="6453641" y="2697014"/>
            <a:ext cx="226800" cy="350621"/>
            <a:chOff x="5476747" y="1463387"/>
            <a:chExt cx="226800" cy="350621"/>
          </a:xfrm>
        </p:grpSpPr>
        <p:pic>
          <p:nvPicPr>
            <p:cNvPr id="204" name="Image 33"/>
            <p:cNvPicPr>
              <a:picLocks noChangeAspect="1"/>
            </p:cNvPicPr>
            <p:nvPr/>
          </p:nvPicPr>
          <p:blipFill>
            <a:blip r:embed="rId8"/>
            <a:stretch>
              <a:fillRect/>
            </a:stretch>
          </p:blipFill>
          <p:spPr>
            <a:xfrm>
              <a:off x="5476747" y="1463387"/>
              <a:ext cx="226800" cy="350621"/>
            </a:xfrm>
            <a:prstGeom prst="rect">
              <a:avLst/>
            </a:prstGeom>
          </p:spPr>
        </p:pic>
        <p:pic>
          <p:nvPicPr>
            <p:cNvPr id="205" name="Image 18"/>
            <p:cNvPicPr>
              <a:picLocks noChangeAspect="1"/>
            </p:cNvPicPr>
            <p:nvPr/>
          </p:nvPicPr>
          <p:blipFill>
            <a:blip r:embed="rId17"/>
            <a:stretch>
              <a:fillRect/>
            </a:stretch>
          </p:blipFill>
          <p:spPr>
            <a:xfrm>
              <a:off x="5498582" y="1484706"/>
              <a:ext cx="190800" cy="170357"/>
            </a:xfrm>
            <a:prstGeom prst="rect">
              <a:avLst/>
            </a:prstGeom>
          </p:spPr>
        </p:pic>
      </p:grpSp>
      <p:grpSp>
        <p:nvGrpSpPr>
          <p:cNvPr id="206" name="Group 205"/>
          <p:cNvGrpSpPr/>
          <p:nvPr/>
        </p:nvGrpSpPr>
        <p:grpSpPr>
          <a:xfrm>
            <a:off x="234989" y="4622993"/>
            <a:ext cx="226800" cy="350621"/>
            <a:chOff x="5476747" y="1463387"/>
            <a:chExt cx="226800" cy="350621"/>
          </a:xfrm>
        </p:grpSpPr>
        <p:pic>
          <p:nvPicPr>
            <p:cNvPr id="209" name="Image 33"/>
            <p:cNvPicPr>
              <a:picLocks noChangeAspect="1"/>
            </p:cNvPicPr>
            <p:nvPr/>
          </p:nvPicPr>
          <p:blipFill>
            <a:blip r:embed="rId8"/>
            <a:stretch>
              <a:fillRect/>
            </a:stretch>
          </p:blipFill>
          <p:spPr>
            <a:xfrm>
              <a:off x="5476747" y="1463387"/>
              <a:ext cx="226800" cy="350621"/>
            </a:xfrm>
            <a:prstGeom prst="rect">
              <a:avLst/>
            </a:prstGeom>
          </p:spPr>
        </p:pic>
        <p:pic>
          <p:nvPicPr>
            <p:cNvPr id="210" name="Image 18"/>
            <p:cNvPicPr>
              <a:picLocks noChangeAspect="1"/>
            </p:cNvPicPr>
            <p:nvPr/>
          </p:nvPicPr>
          <p:blipFill>
            <a:blip r:embed="rId17"/>
            <a:stretch>
              <a:fillRect/>
            </a:stretch>
          </p:blipFill>
          <p:spPr>
            <a:xfrm>
              <a:off x="5498582" y="1484706"/>
              <a:ext cx="190800" cy="170357"/>
            </a:xfrm>
            <a:prstGeom prst="rect">
              <a:avLst/>
            </a:prstGeom>
          </p:spPr>
        </p:pic>
      </p:grpSp>
      <p:grpSp>
        <p:nvGrpSpPr>
          <p:cNvPr id="211" name="Group 210"/>
          <p:cNvGrpSpPr/>
          <p:nvPr/>
        </p:nvGrpSpPr>
        <p:grpSpPr>
          <a:xfrm>
            <a:off x="8436321" y="3267283"/>
            <a:ext cx="226800" cy="350621"/>
            <a:chOff x="5476747" y="1463387"/>
            <a:chExt cx="226800" cy="350621"/>
          </a:xfrm>
        </p:grpSpPr>
        <p:pic>
          <p:nvPicPr>
            <p:cNvPr id="212" name="Image 33"/>
            <p:cNvPicPr>
              <a:picLocks noChangeAspect="1"/>
            </p:cNvPicPr>
            <p:nvPr/>
          </p:nvPicPr>
          <p:blipFill>
            <a:blip r:embed="rId8"/>
            <a:stretch>
              <a:fillRect/>
            </a:stretch>
          </p:blipFill>
          <p:spPr>
            <a:xfrm>
              <a:off x="5476747" y="1463387"/>
              <a:ext cx="226800" cy="350621"/>
            </a:xfrm>
            <a:prstGeom prst="rect">
              <a:avLst/>
            </a:prstGeom>
          </p:spPr>
        </p:pic>
        <p:pic>
          <p:nvPicPr>
            <p:cNvPr id="213" name="Image 18"/>
            <p:cNvPicPr>
              <a:picLocks noChangeAspect="1"/>
            </p:cNvPicPr>
            <p:nvPr/>
          </p:nvPicPr>
          <p:blipFill>
            <a:blip r:embed="rId17"/>
            <a:stretch>
              <a:fillRect/>
            </a:stretch>
          </p:blipFill>
          <p:spPr>
            <a:xfrm>
              <a:off x="5498582" y="1484706"/>
              <a:ext cx="190800" cy="170357"/>
            </a:xfrm>
            <a:prstGeom prst="rect">
              <a:avLst/>
            </a:prstGeom>
          </p:spPr>
        </p:pic>
      </p:grpSp>
      <p:grpSp>
        <p:nvGrpSpPr>
          <p:cNvPr id="214" name="Group 213"/>
          <p:cNvGrpSpPr/>
          <p:nvPr/>
        </p:nvGrpSpPr>
        <p:grpSpPr>
          <a:xfrm>
            <a:off x="4186588" y="2216851"/>
            <a:ext cx="226800" cy="350621"/>
            <a:chOff x="5476747" y="1463387"/>
            <a:chExt cx="226800" cy="350621"/>
          </a:xfrm>
        </p:grpSpPr>
        <p:pic>
          <p:nvPicPr>
            <p:cNvPr id="215" name="Image 33"/>
            <p:cNvPicPr>
              <a:picLocks noChangeAspect="1"/>
            </p:cNvPicPr>
            <p:nvPr/>
          </p:nvPicPr>
          <p:blipFill>
            <a:blip r:embed="rId8"/>
            <a:stretch>
              <a:fillRect/>
            </a:stretch>
          </p:blipFill>
          <p:spPr>
            <a:xfrm>
              <a:off x="5476747" y="1463387"/>
              <a:ext cx="226800" cy="350621"/>
            </a:xfrm>
            <a:prstGeom prst="rect">
              <a:avLst/>
            </a:prstGeom>
          </p:spPr>
        </p:pic>
        <p:pic>
          <p:nvPicPr>
            <p:cNvPr id="216" name="Image 18"/>
            <p:cNvPicPr>
              <a:picLocks noChangeAspect="1"/>
            </p:cNvPicPr>
            <p:nvPr/>
          </p:nvPicPr>
          <p:blipFill>
            <a:blip r:embed="rId17"/>
            <a:stretch>
              <a:fillRect/>
            </a:stretch>
          </p:blipFill>
          <p:spPr>
            <a:xfrm>
              <a:off x="5498582" y="1484706"/>
              <a:ext cx="190800" cy="170357"/>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6136</TotalTime>
  <Words>614</Words>
  <Application>Microsoft Office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(20 - 26 September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288</cp:revision>
  <cp:lastPrinted>2016-09-21T09:19:33Z</cp:lastPrinted>
  <dcterms:created xsi:type="dcterms:W3CDTF">2015-12-15T11:10:25Z</dcterms:created>
  <dcterms:modified xsi:type="dcterms:W3CDTF">2016-09-28T13:17:33Z</dcterms:modified>
</cp:coreProperties>
</file>