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00" d="100"/>
          <a:sy n="100" d="100"/>
        </p:scale>
        <p:origin x="216" y="-246"/>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3"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27-Dec-16</a:t>
            </a:fld>
            <a:endParaRPr lang="en-US"/>
          </a:p>
        </p:txBody>
      </p:sp>
      <p:sp>
        <p:nvSpPr>
          <p:cNvPr id="4" name="Espace réservé de l'image des diapositives 3"/>
          <p:cNvSpPr>
            <a:spLocks noGrp="1" noRot="1" noChangeAspect="1"/>
          </p:cNvSpPr>
          <p:nvPr>
            <p:ph type="sldImg" idx="2"/>
          </p:nvPr>
        </p:nvSpPr>
        <p:spPr>
          <a:xfrm>
            <a:off x="1223963" y="1162050"/>
            <a:ext cx="4433887"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4"/>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1" y="8829970"/>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3" y="8829970"/>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27-Dec-16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27-Dec-16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27-Dec-16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27-Dec-16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27-Dec-16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27-Dec-16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17" Type="http://schemas.openxmlformats.org/officeDocument/2006/relationships/image" Target="../media/image13.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(20 </a:t>
            </a:r>
            <a:r>
              <a:rPr lang="en-GB" sz="1000" dirty="0" smtClean="0">
                <a:solidFill>
                  <a:schemeClr val="bg1"/>
                </a:solidFill>
                <a:latin typeface="Arial" panose="020B0604020202020204" pitchFamily="34" charset="0"/>
                <a:cs typeface="Arial" panose="020B0604020202020204" pitchFamily="34" charset="0"/>
              </a:rPr>
              <a:t>- </a:t>
            </a:r>
            <a:r>
              <a:rPr lang="en-GB" sz="1000" dirty="0" smtClean="0">
                <a:solidFill>
                  <a:schemeClr val="bg1"/>
                </a:solidFill>
                <a:latin typeface="Arial" panose="020B0604020202020204" pitchFamily="34" charset="0"/>
                <a:cs typeface="Arial" panose="020B0604020202020204" pitchFamily="34" charset="0"/>
              </a:rPr>
              <a:t>27 </a:t>
            </a:r>
            <a:r>
              <a:rPr lang="en-GB" sz="1000" dirty="0" smtClean="0">
                <a:solidFill>
                  <a:schemeClr val="bg1"/>
                </a:solidFill>
                <a:latin typeface="Arial" panose="020B0604020202020204" pitchFamily="34" charset="0"/>
                <a:cs typeface="Arial" panose="020B0604020202020204" pitchFamily="34" charset="0"/>
              </a:rPr>
              <a:t>December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75796" y="6812097"/>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27 </a:t>
            </a:r>
            <a:r>
              <a:rPr lang="en-GB" sz="800" dirty="0" smtClean="0">
                <a:solidFill>
                  <a:schemeClr val="bg1">
                    <a:lumMod val="50000"/>
                  </a:schemeClr>
                </a:solidFill>
                <a:latin typeface="Arial" panose="020B0604020202020204" pitchFamily="34" charset="0"/>
                <a:cs typeface="Arial" panose="020B0604020202020204" pitchFamily="34" charset="0"/>
              </a:rPr>
              <a:t>Dec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smtClean="0">
              <a:solidFill>
                <a:prstClr val="white">
                  <a:lumMod val="50000"/>
                </a:prstClr>
              </a:solidFill>
              <a:latin typeface="Arial" panose="020B0604020202020204" pitchFamily="34" charset="0"/>
              <a:cs typeface="Arial" panose="020B0604020202020204" pitchFamily="34" charset="0"/>
            </a:endParaRPr>
          </a:p>
          <a:p>
            <a:pPr lvl="0"/>
            <a:r>
              <a:rPr lang="en-GB" sz="700" i="1" dirty="0" smtClean="0">
                <a:solidFill>
                  <a:schemeClr val="bg1">
                    <a:lumMod val="50000"/>
                  </a:schemeClr>
                </a:solidFill>
                <a:latin typeface="Arial" panose="020B0604020202020204" pitchFamily="34" charset="0"/>
                <a:cs typeface="Arial" panose="020B0604020202020204" pitchFamily="34" charset="0"/>
              </a:rPr>
              <a:t>The </a:t>
            </a:r>
            <a:r>
              <a:rPr lang="en-GB" sz="700" i="1" dirty="0">
                <a:solidFill>
                  <a:schemeClr val="bg1">
                    <a:lumMod val="50000"/>
                  </a:schemeClr>
                </a:solidFill>
                <a:latin typeface="Arial" panose="020B0604020202020204" pitchFamily="34" charset="0"/>
                <a:cs typeface="Arial" panose="020B0604020202020204" pitchFamily="34" charset="0"/>
              </a:rPr>
              <a:t>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58779"/>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CAMEROON</a:t>
            </a:r>
            <a:endParaRPr lang="en-GB" sz="1000" dirty="0" smtClean="0">
              <a:latin typeface="Arial"/>
            </a:endParaRPr>
          </a:p>
          <a:p>
            <a:endParaRPr lang="en-GB" sz="800" dirty="0" smtClean="0">
              <a:latin typeface="Arial"/>
            </a:endParaRPr>
          </a:p>
          <a:p>
            <a:endParaRPr lang="en-GB" sz="800" dirty="0" smtClean="0">
              <a:latin typeface="Arial"/>
            </a:endParaRPr>
          </a:p>
          <a:p>
            <a:endParaRPr lang="en-GB" sz="800" dirty="0" smtClean="0"/>
          </a:p>
          <a:p>
            <a:pPr lvl="0"/>
            <a:r>
              <a:rPr lang="en-US" sz="800" dirty="0">
                <a:latin typeface="Arial"/>
              </a:rPr>
              <a:t>A suicide bomber killed two people and wounded five in an attack on a market in the northern town of Mora, Far North region, on 25 December. Suicide bombers suspected of belonging to the militant group Boko Haram have launched attacks in Mora, about 30 km from the Nigerian border, several times before. The frequency of attacks in Cameroon has fallen since September</a:t>
            </a:r>
            <a:r>
              <a:rPr lang="en-US" sz="800" dirty="0" smtClean="0">
                <a:latin typeface="Arial"/>
              </a:rPr>
              <a:t>.</a:t>
            </a:r>
          </a:p>
          <a:p>
            <a:pPr lvl="0"/>
            <a:endParaRPr lang="en-GB" sz="1000" dirty="0" smtClean="0">
              <a:latin typeface="Arial"/>
            </a:endParaRPr>
          </a:p>
          <a:p>
            <a:r>
              <a:rPr lang="en-US" sz="1000" dirty="0" smtClean="0">
                <a:latin typeface="Arial"/>
              </a:rPr>
              <a:t>LIBERIA</a:t>
            </a:r>
            <a:endParaRPr lang="en-US" sz="1000" dirty="0" smtClean="0">
              <a:latin typeface="Arial"/>
            </a:endParaRPr>
          </a:p>
          <a:p>
            <a:endParaRPr lang="en-US" sz="1000" dirty="0">
              <a:latin typeface="Arial"/>
            </a:endParaRPr>
          </a:p>
          <a:p>
            <a:endParaRPr lang="en-US" sz="800" dirty="0" smtClean="0">
              <a:latin typeface="Arial"/>
            </a:endParaRPr>
          </a:p>
          <a:p>
            <a:endParaRPr lang="en-US" sz="800" dirty="0">
              <a:latin typeface="Arial"/>
            </a:endParaRPr>
          </a:p>
          <a:p>
            <a:r>
              <a:rPr lang="en-US" sz="800" dirty="0">
                <a:latin typeface="Arial"/>
              </a:rPr>
              <a:t>The UN Security Council on 23 December extended the mandate of the United Nations Mission in Liberia (UNMIL) until 30 March 2018. UNMIL’s mandate includes civilian protection, advising Liberia on the reform of justice and security institutions, supporting the Government in carrying out the promotion, protection and monitoring of human rights, as well as efforts to combat sexual and gender-based violence. The Security Council also called on the Governments of Liberia and Côte d’Ivoire to continue their cooperation and support the voluntary return of refugees in safety and dignity</a:t>
            </a:r>
            <a:r>
              <a:rPr lang="en-US" sz="800" dirty="0" smtClean="0">
                <a:latin typeface="Arial"/>
              </a:rPr>
              <a:t>.</a:t>
            </a:r>
          </a:p>
          <a:p>
            <a:endParaRPr lang="en-US" sz="800" dirty="0" smtClean="0">
              <a:latin typeface="Arial"/>
            </a:endParaRPr>
          </a:p>
          <a:p>
            <a:r>
              <a:rPr lang="en-US" sz="1000" dirty="0" smtClean="0">
                <a:latin typeface="Arial"/>
              </a:rPr>
              <a:t>THE GAMBIA</a:t>
            </a:r>
            <a:endParaRPr lang="en-US" sz="800" dirty="0">
              <a:latin typeface="Arial"/>
            </a:endParaRPr>
          </a:p>
          <a:p>
            <a:endParaRPr lang="en-US" sz="800" dirty="0" smtClean="0">
              <a:latin typeface="Arial"/>
            </a:endParaRPr>
          </a:p>
          <a:p>
            <a:endParaRPr lang="en-US" sz="800" dirty="0">
              <a:latin typeface="Arial"/>
            </a:endParaRPr>
          </a:p>
          <a:p>
            <a:endParaRPr lang="en-US" sz="800" dirty="0" smtClean="0">
              <a:latin typeface="Arial"/>
            </a:endParaRPr>
          </a:p>
          <a:p>
            <a:r>
              <a:rPr lang="en-US" sz="800" dirty="0">
                <a:latin typeface="Arial"/>
              </a:rPr>
              <a:t>President </a:t>
            </a:r>
            <a:r>
              <a:rPr lang="en-US" sz="800" dirty="0" err="1">
                <a:latin typeface="Arial"/>
              </a:rPr>
              <a:t>Jammeh</a:t>
            </a:r>
            <a:r>
              <a:rPr lang="en-US" sz="800" dirty="0">
                <a:latin typeface="Arial"/>
              </a:rPr>
              <a:t> on 21 December said he will not step down as requested by ECOWAS, complicating further the country’s post-election crisis. The president rejects his defeat against opposition candidate </a:t>
            </a:r>
            <a:r>
              <a:rPr lang="en-US" sz="800" dirty="0" err="1">
                <a:latin typeface="Arial"/>
              </a:rPr>
              <a:t>Adama</a:t>
            </a:r>
            <a:r>
              <a:rPr lang="en-US" sz="800" dirty="0">
                <a:latin typeface="Arial"/>
              </a:rPr>
              <a:t> Barrow in the 1 December poll. The Supreme Court will hear a case brought by his party to cancel the result on 10 January. The political impasse is beginning to affect civilians, as The Gambia Chambers of Commerce and Industry has voiced concerns about the adverse economic </a:t>
            </a:r>
            <a:r>
              <a:rPr lang="en-US" sz="800" dirty="0" smtClean="0">
                <a:latin typeface="Arial"/>
              </a:rPr>
              <a:t>effects.</a:t>
            </a:r>
            <a:endParaRPr lang="en-US" sz="800" dirty="0">
              <a:latin typeface="Arial"/>
            </a:endParaRPr>
          </a:p>
        </p:txBody>
      </p:sp>
      <p:cxnSp>
        <p:nvCxnSpPr>
          <p:cNvPr id="76" name="Connecteur droit 75"/>
          <p:cNvCxnSpPr/>
          <p:nvPr/>
        </p:nvCxnSpPr>
        <p:spPr>
          <a:xfrm flipV="1">
            <a:off x="238134" y="85843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570950" y="871896"/>
            <a:ext cx="166542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SUICIDE BOMBER KILLS TWO IN ATTACK ON MARKET</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759571"/>
            <a:ext cx="5740924" cy="5890075"/>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760309"/>
            <a:ext cx="5750655" cy="5898493"/>
            <a:chOff x="2534864" y="837663"/>
            <a:chExt cx="5750655" cy="5898493"/>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45630"/>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61665"/>
            </a:xfrm>
            <a:prstGeom prst="rect">
              <a:avLst/>
            </a:prstGeom>
            <a:noFill/>
          </p:spPr>
          <p:txBody>
            <a:bodyPr wrap="square" rtlCol="0">
              <a:spAutoFit/>
            </a:bodyPr>
            <a:lstStyle/>
            <a:p>
              <a:pPr algn="ctr"/>
              <a:r>
                <a:rPr lang="fr-FR" sz="800" dirty="0">
                  <a:latin typeface="Bookman Old Style" panose="02050604050505020204" pitchFamily="18" charset="0"/>
                </a:rPr>
                <a:t>DEMOCRATIC REPUBLIC OF CONGO</a:t>
              </a:r>
              <a:endParaRPr lang="en-US" sz="800" dirty="0">
                <a:latin typeface="Bookman Old Style" panose="02050604050505020204" pitchFamily="18" charset="0"/>
              </a:endParaRPr>
            </a:p>
          </p:txBody>
        </p:sp>
        <p:sp>
          <p:nvSpPr>
            <p:cNvPr id="346" name="ZoneTexte 345"/>
            <p:cNvSpPr txBox="1"/>
            <p:nvPr/>
          </p:nvSpPr>
          <p:spPr>
            <a:xfrm>
              <a:off x="6987998" y="3015364"/>
              <a:ext cx="123493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CENTRAL AFRICAN REPUBLIC</a:t>
              </a:r>
              <a:endParaRPr lang="en-US" sz="700" dirty="0">
                <a:solidFill>
                  <a:schemeClr val="bg1">
                    <a:lumMod val="50000"/>
                  </a:schemeClr>
                </a:solidFill>
                <a:latin typeface="Bookman Old Style" panose="02050604050505020204" pitchFamily="18" charset="0"/>
              </a:endParaRPr>
            </a:p>
          </p:txBody>
        </p:sp>
        <p:sp>
          <p:nvSpPr>
            <p:cNvPr id="347" name="ZoneTexte 346"/>
            <p:cNvSpPr txBox="1"/>
            <p:nvPr/>
          </p:nvSpPr>
          <p:spPr>
            <a:xfrm>
              <a:off x="5411926" y="3595243"/>
              <a:ext cx="936000" cy="215444"/>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sz="800" dirty="0">
                  <a:solidFill>
                    <a:schemeClr val="tx1"/>
                  </a:solidFill>
                </a:rPr>
                <a:t>CAMEROON</a:t>
              </a:r>
              <a:endParaRPr lang="en-US" sz="800" dirty="0">
                <a:solidFill>
                  <a:schemeClr val="tx1"/>
                </a:solidFill>
              </a:endParaRPr>
            </a:p>
          </p:txBody>
        </p:sp>
        <p:sp>
          <p:nvSpPr>
            <p:cNvPr id="349" name="ZoneTexte 348"/>
            <p:cNvSpPr txBox="1"/>
            <p:nvPr/>
          </p:nvSpPr>
          <p:spPr>
            <a:xfrm>
              <a:off x="6001867" y="4092042"/>
              <a:ext cx="59686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385512"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3" y="2186144"/>
              <a:ext cx="86693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164950" y="3224142"/>
              <a:ext cx="778210" cy="200055"/>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NIGERIA</a:t>
              </a:r>
              <a:endParaRPr lang="en-US" sz="700" dirty="0">
                <a:solidFill>
                  <a:schemeClr val="bg1">
                    <a:lumMod val="50000"/>
                  </a:schemeClr>
                </a:solidFill>
              </a:endParaRPr>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569027" y="4197809"/>
              <a:ext cx="662562"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23168" y="268690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357" name="ZoneTexte 356"/>
            <p:cNvSpPr txBox="1"/>
            <p:nvPr/>
          </p:nvSpPr>
          <p:spPr>
            <a:xfrm>
              <a:off x="4192354" y="2855885"/>
              <a:ext cx="685212"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CÔTE D’IVOIRE</a:t>
              </a:r>
              <a:endParaRPr lang="en-US" dirty="0"/>
            </a:p>
          </p:txBody>
        </p:sp>
        <p:sp>
          <p:nvSpPr>
            <p:cNvPr id="359" name="ZoneTexte 358"/>
            <p:cNvSpPr txBox="1"/>
            <p:nvPr/>
          </p:nvSpPr>
          <p:spPr>
            <a:xfrm>
              <a:off x="4311252" y="3447854"/>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8161"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214280" y="3597115"/>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99533" y="330882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41446" y="3227142"/>
              <a:ext cx="168020"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258763" y="3053808"/>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Box 52"/>
          <p:cNvSpPr txBox="1"/>
          <p:nvPr/>
        </p:nvSpPr>
        <p:spPr>
          <a:xfrm>
            <a:off x="8430029" y="687354"/>
            <a:ext cx="2039235" cy="6681399"/>
          </a:xfrm>
          <a:prstGeom prst="rect">
            <a:avLst/>
          </a:prstGeom>
          <a:noFill/>
        </p:spPr>
        <p:txBody>
          <a:bodyPr wrap="square" lIns="0" tIns="49785" rIns="0" bIns="49785" rtlCol="0">
            <a:noAutofit/>
          </a:bodyPr>
          <a:lstStyle/>
          <a:p>
            <a:r>
              <a:rPr lang="en-GB" sz="1000" dirty="0" smtClean="0">
                <a:latin typeface="Arial"/>
              </a:rPr>
              <a:t>DR CONGO</a:t>
            </a:r>
            <a:endParaRPr lang="en-GB" sz="1000" dirty="0" smtClean="0">
              <a:latin typeface="Arial"/>
            </a:endParaRPr>
          </a:p>
          <a:p>
            <a:endParaRPr lang="en-GB" sz="800" dirty="0" smtClean="0">
              <a:latin typeface="Arial"/>
            </a:endParaRPr>
          </a:p>
          <a:p>
            <a:r>
              <a:rPr lang="en-GB" sz="800" i="1" dirty="0" smtClean="0">
                <a:solidFill>
                  <a:schemeClr val="bg1">
                    <a:lumMod val="50000"/>
                  </a:schemeClr>
                </a:solidFill>
                <a:latin typeface="Arial" panose="020B0604020202020204" pitchFamily="34" charset="0"/>
                <a:cs typeface="Arial" panose="020B0604020202020204" pitchFamily="34" charset="0"/>
              </a:rPr>
              <a:t>       </a:t>
            </a:r>
          </a:p>
          <a:p>
            <a:endParaRPr lang="en-GB" sz="800" dirty="0" smtClean="0">
              <a:solidFill>
                <a:schemeClr val="bg1">
                  <a:lumMod val="50000"/>
                </a:schemeClr>
              </a:solidFill>
              <a:latin typeface="Arial" panose="020B0604020202020204" pitchFamily="34" charset="0"/>
              <a:cs typeface="Arial" panose="020B0604020202020204" pitchFamily="34" charset="0"/>
            </a:endParaRPr>
          </a:p>
          <a:p>
            <a:r>
              <a:rPr lang="en-US" sz="800" dirty="0">
                <a:latin typeface="Arial"/>
              </a:rPr>
              <a:t>Over the past week, the UN Joint Human Rights Office in the DRC has documented at least 40 killings of civilians in Kinshasa, Lubumbashi, </a:t>
            </a:r>
            <a:r>
              <a:rPr lang="en-US" sz="800" dirty="0" err="1">
                <a:latin typeface="Arial"/>
              </a:rPr>
              <a:t>Boma</a:t>
            </a:r>
            <a:r>
              <a:rPr lang="en-US" sz="800" dirty="0">
                <a:latin typeface="Arial"/>
              </a:rPr>
              <a:t> and </a:t>
            </a:r>
            <a:r>
              <a:rPr lang="en-US" sz="800" dirty="0" err="1">
                <a:latin typeface="Arial"/>
              </a:rPr>
              <a:t>Matadi</a:t>
            </a:r>
            <a:r>
              <a:rPr lang="en-US" sz="800" dirty="0">
                <a:latin typeface="Arial"/>
              </a:rPr>
              <a:t>, mainly of people protesting against President Kabila’s refusal to step down at the official end of his mandate on 19 December. The government has said President Kabila would remain in office until elections can be </a:t>
            </a:r>
            <a:r>
              <a:rPr lang="en-US" sz="800" dirty="0" err="1">
                <a:latin typeface="Arial"/>
              </a:rPr>
              <a:t>organised</a:t>
            </a:r>
            <a:r>
              <a:rPr lang="en-US" sz="800" dirty="0">
                <a:latin typeface="Arial"/>
              </a:rPr>
              <a:t> in 2018. The opposition demands a clear commitment from Kabila not to run for a third term and an election date in 2017. The Catholic Church, mediating talks between the opposition and the ruling party, had requested a solution by Christmas. No agreement has been reached on any of the points.</a:t>
            </a:r>
            <a:endParaRPr lang="en-US" sz="800" dirty="0" smtClean="0">
              <a:latin typeface="Arial"/>
            </a:endParaRPr>
          </a:p>
          <a:p>
            <a:endParaRPr lang="en-US" sz="800" dirty="0">
              <a:latin typeface="Arial"/>
            </a:endParaRPr>
          </a:p>
          <a:p>
            <a:endParaRPr lang="en-GB" sz="1000" dirty="0" smtClean="0">
              <a:latin typeface="Arial"/>
            </a:endParaRPr>
          </a:p>
          <a:p>
            <a:endParaRPr lang="en-GB" sz="800" dirty="0" smtClean="0">
              <a:latin typeface="Arial"/>
            </a:endParaRPr>
          </a:p>
          <a:p>
            <a:r>
              <a:rPr lang="en-US" sz="800" dirty="0">
                <a:latin typeface="Arial"/>
              </a:rPr>
              <a:t>In eastern DRC, at least 35 civilians have been killed in North Kivu province in militia attacks since 22 December. The escalating attacks caused by ethnic rivalries and the intrusion of rebels have mourned a region often affected by violence. Massacres by rival militia in North Kivu have killed dozens this year</a:t>
            </a:r>
            <a:r>
              <a:rPr lang="en-US" sz="800" dirty="0" smtClean="0">
                <a:latin typeface="Arial"/>
              </a:rPr>
              <a:t>.</a:t>
            </a:r>
          </a:p>
          <a:p>
            <a:endParaRPr lang="en-US" sz="500" dirty="0">
              <a:latin typeface="Arial"/>
              <a:cs typeface="Arial" panose="020B0604020202020204" pitchFamily="34" charset="0"/>
            </a:endParaRPr>
          </a:p>
          <a:p>
            <a:r>
              <a:rPr lang="en-GB" sz="1000" dirty="0" smtClean="0">
                <a:latin typeface="Arial"/>
              </a:rPr>
              <a:t>REGIONAL</a:t>
            </a:r>
            <a:endParaRPr lang="en-GB" sz="1000" dirty="0">
              <a:latin typeface="Arial"/>
            </a:endParaRPr>
          </a:p>
          <a:p>
            <a:endParaRPr lang="en-GB" sz="800" dirty="0" smtClean="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endParaRPr lang="en-GB" sz="800" dirty="0" smtClean="0">
              <a:latin typeface="Arial" panose="020B0604020202020204" pitchFamily="34" charset="0"/>
              <a:cs typeface="Arial" panose="020B0604020202020204" pitchFamily="34" charset="0"/>
            </a:endParaRPr>
          </a:p>
          <a:p>
            <a:endParaRPr lang="en-US" sz="4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An </a:t>
            </a:r>
            <a:r>
              <a:rPr lang="en-US" sz="800" dirty="0">
                <a:latin typeface="Arial" panose="020B0604020202020204" pitchFamily="34" charset="0"/>
                <a:cs typeface="Arial" panose="020B0604020202020204" pitchFamily="34" charset="0"/>
              </a:rPr>
              <a:t>experimental Ebola vaccine tested on nearly 6,000 people has reportedly provided substantial protection against the lethal virus. Results published in The Lancet medical journal show that all those vaccinated were free of the virus 10 days later. In a group of the same size not vaccinated, 23 later developed Ebola. The vaccine is now being fast-tracked for regulatory approval and could be available by 2018. In the world’s worst epidemic of the virus, the Ebola outbreak in West Africa killed over 11,000 people.</a:t>
            </a:r>
            <a:endParaRPr lang="en-GB" sz="8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p:txBody>
      </p:sp>
      <p:grpSp>
        <p:nvGrpSpPr>
          <p:cNvPr id="7" name="Groupe 6"/>
          <p:cNvGrpSpPr/>
          <p:nvPr/>
        </p:nvGrpSpPr>
        <p:grpSpPr>
          <a:xfrm>
            <a:off x="6647187" y="5619975"/>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20098" y="889845"/>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89" name="ZoneTexte 88"/>
          <p:cNvSpPr txBox="1"/>
          <p:nvPr/>
        </p:nvSpPr>
        <p:spPr>
          <a:xfrm>
            <a:off x="8807603" y="872888"/>
            <a:ext cx="1804536" cy="215444"/>
          </a:xfrm>
          <a:prstGeom prst="rect">
            <a:avLst/>
          </a:prstGeom>
          <a:noFill/>
        </p:spPr>
        <p:txBody>
          <a:bodyPr wrap="square" rtlCol="0">
            <a:spAutoFit/>
          </a:bodyPr>
          <a:lstStyle/>
          <a:p>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2525" y="2567524"/>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50274" y="2892175"/>
            <a:ext cx="635769"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smtClean="0">
                <a:solidFill>
                  <a:schemeClr val="bg1">
                    <a:lumMod val="50000"/>
                  </a:schemeClr>
                </a:solidFill>
                <a:latin typeface="Bookman Old Style" panose="02050604050505020204" pitchFamily="18" charset="0"/>
              </a:rPr>
              <a:t>BISSAU</a:t>
            </a:r>
            <a:endParaRPr lang="en-US" sz="800" dirty="0">
              <a:latin typeface="Bookman Old Style" panose="02050604050505020204" pitchFamily="18" charset="0"/>
            </a:endParaRPr>
          </a:p>
        </p:txBody>
      </p:sp>
      <p:sp>
        <p:nvSpPr>
          <p:cNvPr id="185" name="ZoneTexte 2433"/>
          <p:cNvSpPr txBox="1"/>
          <p:nvPr/>
        </p:nvSpPr>
        <p:spPr>
          <a:xfrm>
            <a:off x="2362721" y="2641323"/>
            <a:ext cx="754326" cy="215444"/>
          </a:xfrm>
          <a:prstGeom prst="rect">
            <a:avLst/>
          </a:prstGeom>
          <a:noFill/>
        </p:spPr>
        <p:txBody>
          <a:bodyPr wrap="square" rtlCol="0">
            <a:spAutoFit/>
          </a:bodyPr>
          <a:lstStyle/>
          <a:p>
            <a:pPr algn="ctr"/>
            <a:r>
              <a:rPr lang="fr-FR" sz="800" dirty="0">
                <a:latin typeface="Bookman Old Style" panose="02050604050505020204" pitchFamily="18" charset="0"/>
              </a:rPr>
              <a:t>GAMBIA</a:t>
            </a:r>
            <a:endParaRPr lang="en-US" sz="800" dirty="0">
              <a:latin typeface="Bookman Old Style" panose="02050604050505020204" pitchFamily="18" charset="0"/>
            </a:endParaRPr>
          </a:p>
        </p:txBody>
      </p:sp>
      <p:cxnSp>
        <p:nvCxnSpPr>
          <p:cNvPr id="186" name="Connecteur en angle 2450"/>
          <p:cNvCxnSpPr/>
          <p:nvPr/>
        </p:nvCxnSpPr>
        <p:spPr>
          <a:xfrm>
            <a:off x="2897639" y="2804061"/>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219" name="ZoneTexte 80"/>
          <p:cNvSpPr txBox="1"/>
          <p:nvPr/>
        </p:nvSpPr>
        <p:spPr>
          <a:xfrm>
            <a:off x="8750855" y="898884"/>
            <a:ext cx="1737542" cy="215444"/>
          </a:xfrm>
          <a:prstGeom prst="rect">
            <a:avLst/>
          </a:prstGeom>
          <a:noFill/>
        </p:spPr>
        <p:txBody>
          <a:bodyPr wrap="square" rtlCol="0">
            <a:spAutoFit/>
          </a:bodyPr>
          <a:lstStyle/>
          <a:p>
            <a:pPr>
              <a:spcBef>
                <a:spcPts val="600"/>
              </a:spcBef>
            </a:pPr>
            <a:r>
              <a:rPr lang="fr-FR" sz="800" i="1" dirty="0" smtClean="0">
                <a:solidFill>
                  <a:srgbClr val="026CB6"/>
                </a:solidFill>
                <a:latin typeface="Arial" panose="020B0604020202020204" pitchFamily="34" charset="0"/>
                <a:cs typeface="Arial" panose="020B0604020202020204" pitchFamily="34" charset="0"/>
              </a:rPr>
              <a:t>DOZENS KILLED IN PROTESTS</a:t>
            </a:r>
            <a:endParaRPr lang="en-US" sz="800" i="1" dirty="0">
              <a:solidFill>
                <a:srgbClr val="026CB6"/>
              </a:solidFill>
              <a:latin typeface="Arial" panose="020B0604020202020204" pitchFamily="34" charset="0"/>
              <a:cs typeface="Arial" panose="020B0604020202020204" pitchFamily="34" charset="0"/>
            </a:endParaRPr>
          </a:p>
        </p:txBody>
      </p:sp>
      <p:sp>
        <p:nvSpPr>
          <p:cNvPr id="271" name="ZoneTexte 2237"/>
          <p:cNvSpPr txBox="1"/>
          <p:nvPr/>
        </p:nvSpPr>
        <p:spPr>
          <a:xfrm>
            <a:off x="8833933" y="3357180"/>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AT LEAST 49 KILLED IN </a:t>
            </a:r>
            <a:br>
              <a:rPr lang="en-US" sz="800" i="1" dirty="0" smtClean="0">
                <a:solidFill>
                  <a:srgbClr val="026CB6"/>
                </a:solidFill>
                <a:latin typeface="Arial" panose="020B0604020202020204" pitchFamily="34" charset="0"/>
                <a:cs typeface="Arial" panose="020B0604020202020204" pitchFamily="34" charset="0"/>
              </a:rPr>
            </a:br>
            <a:r>
              <a:rPr lang="en-US" sz="800" i="1" dirty="0" smtClean="0">
                <a:solidFill>
                  <a:srgbClr val="026CB6"/>
                </a:solidFill>
                <a:latin typeface="Arial" panose="020B0604020202020204" pitchFamily="34" charset="0"/>
                <a:cs typeface="Arial" panose="020B0604020202020204" pitchFamily="34" charset="0"/>
              </a:rPr>
              <a:t>NORTH-KIVU</a:t>
            </a:r>
            <a:endParaRPr lang="en-US" sz="800" i="1" dirty="0">
              <a:solidFill>
                <a:srgbClr val="026CB6"/>
              </a:solidFill>
              <a:latin typeface="Arial" panose="020B0604020202020204" pitchFamily="34" charset="0"/>
              <a:cs typeface="Arial" panose="020B0604020202020204" pitchFamily="34" charset="0"/>
            </a:endParaRPr>
          </a:p>
        </p:txBody>
      </p:sp>
      <p:sp>
        <p:nvSpPr>
          <p:cNvPr id="221" name="ZoneTexte 2175"/>
          <p:cNvSpPr txBox="1"/>
          <p:nvPr/>
        </p:nvSpPr>
        <p:spPr>
          <a:xfrm>
            <a:off x="525973" y="2679183"/>
            <a:ext cx="1665426" cy="338554"/>
          </a:xfrm>
          <a:prstGeom prst="rect">
            <a:avLst/>
          </a:prstGeom>
          <a:noFill/>
        </p:spPr>
        <p:txBody>
          <a:bodyPr wrap="square" rtlCol="0">
            <a:spAutoFit/>
          </a:bodyPr>
          <a:lstStyle/>
          <a:p>
            <a:pPr>
              <a:spcBef>
                <a:spcPts val="600"/>
              </a:spcBef>
            </a:pPr>
            <a:r>
              <a:rPr lang="it-IT" sz="800" i="1" dirty="0" smtClean="0">
                <a:solidFill>
                  <a:srgbClr val="026CB6"/>
                </a:solidFill>
                <a:latin typeface="Arial" panose="020B0604020202020204" pitchFamily="34" charset="0"/>
                <a:cs typeface="Arial" panose="020B0604020202020204" pitchFamily="34" charset="0"/>
              </a:rPr>
              <a:t>UN MISSION IN LIBERIA MANDATE EXTENDED</a:t>
            </a:r>
            <a:endParaRPr lang="en-US" sz="800" i="1" dirty="0">
              <a:solidFill>
                <a:srgbClr val="026CB6"/>
              </a:solidFill>
              <a:latin typeface="Arial" panose="020B0604020202020204" pitchFamily="34" charset="0"/>
              <a:cs typeface="Arial" panose="020B0604020202020204" pitchFamily="34" charset="0"/>
            </a:endParaRPr>
          </a:p>
        </p:txBody>
      </p:sp>
      <p:cxnSp>
        <p:nvCxnSpPr>
          <p:cNvPr id="182" name="Connecteur droit 90"/>
          <p:cNvCxnSpPr/>
          <p:nvPr/>
        </p:nvCxnSpPr>
        <p:spPr>
          <a:xfrm>
            <a:off x="238896" y="2639867"/>
            <a:ext cx="1980000" cy="2912"/>
          </a:xfrm>
          <a:prstGeom prst="line">
            <a:avLst/>
          </a:prstGeom>
        </p:spPr>
        <p:style>
          <a:lnRef idx="1">
            <a:schemeClr val="dk1"/>
          </a:lnRef>
          <a:fillRef idx="0">
            <a:schemeClr val="dk1"/>
          </a:fillRef>
          <a:effectRef idx="0">
            <a:schemeClr val="dk1"/>
          </a:effectRef>
          <a:fontRef idx="minor">
            <a:schemeClr val="tx1"/>
          </a:fontRef>
        </p:style>
      </p:cxnSp>
      <p:cxnSp>
        <p:nvCxnSpPr>
          <p:cNvPr id="192" name="Connecteur droit 90"/>
          <p:cNvCxnSpPr/>
          <p:nvPr/>
        </p:nvCxnSpPr>
        <p:spPr>
          <a:xfrm>
            <a:off x="231433" y="4996721"/>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193" name="ZoneTexte 2175"/>
          <p:cNvSpPr txBox="1"/>
          <p:nvPr/>
        </p:nvSpPr>
        <p:spPr>
          <a:xfrm>
            <a:off x="658252" y="4998186"/>
            <a:ext cx="1665426"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PRESIDENT VOWS TO STAY IN POWER</a:t>
            </a:r>
            <a:endParaRPr lang="en-US" sz="800" i="1" dirty="0">
              <a:solidFill>
                <a:srgbClr val="026CB6"/>
              </a:solidFill>
              <a:latin typeface="Arial" panose="020B0604020202020204" pitchFamily="34" charset="0"/>
              <a:cs typeface="Arial" panose="020B0604020202020204" pitchFamily="34" charset="0"/>
            </a:endParaRPr>
          </a:p>
        </p:txBody>
      </p:sp>
      <p:grpSp>
        <p:nvGrpSpPr>
          <p:cNvPr id="200" name="Group 199"/>
          <p:cNvGrpSpPr/>
          <p:nvPr/>
        </p:nvGrpSpPr>
        <p:grpSpPr>
          <a:xfrm>
            <a:off x="8429392" y="909823"/>
            <a:ext cx="225000" cy="328204"/>
            <a:chOff x="4499508" y="1144203"/>
            <a:chExt cx="225000" cy="328204"/>
          </a:xfrm>
        </p:grpSpPr>
        <p:pic>
          <p:nvPicPr>
            <p:cNvPr id="214" name="Image 377"/>
            <p:cNvPicPr>
              <a:picLocks noChangeAspect="1"/>
            </p:cNvPicPr>
            <p:nvPr/>
          </p:nvPicPr>
          <p:blipFill>
            <a:blip r:embed="rId13"/>
            <a:stretch>
              <a:fillRect/>
            </a:stretch>
          </p:blipFill>
          <p:spPr>
            <a:xfrm>
              <a:off x="4499508" y="1146157"/>
              <a:ext cx="225000" cy="326250"/>
            </a:xfrm>
            <a:prstGeom prst="rect">
              <a:avLst/>
            </a:prstGeom>
          </p:spPr>
        </p:pic>
        <p:pic>
          <p:nvPicPr>
            <p:cNvPr id="215"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16" name="Group 215"/>
          <p:cNvGrpSpPr/>
          <p:nvPr/>
        </p:nvGrpSpPr>
        <p:grpSpPr>
          <a:xfrm>
            <a:off x="7279610" y="3817278"/>
            <a:ext cx="225000" cy="328204"/>
            <a:chOff x="4499508" y="1144203"/>
            <a:chExt cx="225000" cy="328204"/>
          </a:xfrm>
        </p:grpSpPr>
        <p:pic>
          <p:nvPicPr>
            <p:cNvPr id="223" name="Image 377"/>
            <p:cNvPicPr>
              <a:picLocks noChangeAspect="1"/>
            </p:cNvPicPr>
            <p:nvPr/>
          </p:nvPicPr>
          <p:blipFill>
            <a:blip r:embed="rId13"/>
            <a:stretch>
              <a:fillRect/>
            </a:stretch>
          </p:blipFill>
          <p:spPr>
            <a:xfrm>
              <a:off x="4499508" y="1146157"/>
              <a:ext cx="225000" cy="326250"/>
            </a:xfrm>
            <a:prstGeom prst="rect">
              <a:avLst/>
            </a:prstGeom>
          </p:spPr>
        </p:pic>
        <p:pic>
          <p:nvPicPr>
            <p:cNvPr id="224"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6" name="Group 5"/>
          <p:cNvGrpSpPr/>
          <p:nvPr/>
        </p:nvGrpSpPr>
        <p:grpSpPr>
          <a:xfrm>
            <a:off x="2609079" y="2296545"/>
            <a:ext cx="225000" cy="326250"/>
            <a:chOff x="5399317" y="1443305"/>
            <a:chExt cx="225000" cy="326250"/>
          </a:xfrm>
        </p:grpSpPr>
        <p:pic>
          <p:nvPicPr>
            <p:cNvPr id="202"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25"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pic>
        <p:nvPicPr>
          <p:cNvPr id="227" name="Image 2226"/>
          <p:cNvPicPr>
            <a:picLocks noChangeAspect="1"/>
          </p:cNvPicPr>
          <p:nvPr/>
        </p:nvPicPr>
        <p:blipFill>
          <a:blip r:embed="rId13">
            <a:duotone>
              <a:prstClr val="black"/>
              <a:schemeClr val="tx2">
                <a:tint val="45000"/>
                <a:satMod val="400000"/>
              </a:schemeClr>
            </a:duotone>
          </a:blip>
          <a:stretch>
            <a:fillRect/>
          </a:stretch>
        </p:blipFill>
        <p:spPr>
          <a:xfrm>
            <a:off x="258763" y="2674792"/>
            <a:ext cx="225000" cy="326250"/>
          </a:xfrm>
          <a:prstGeom prst="rect">
            <a:avLst/>
          </a:prstGeom>
        </p:spPr>
      </p:pic>
      <p:grpSp>
        <p:nvGrpSpPr>
          <p:cNvPr id="178" name="Group 177"/>
          <p:cNvGrpSpPr/>
          <p:nvPr/>
        </p:nvGrpSpPr>
        <p:grpSpPr>
          <a:xfrm>
            <a:off x="224707" y="878324"/>
            <a:ext cx="225000" cy="328204"/>
            <a:chOff x="4499508" y="1144203"/>
            <a:chExt cx="225000" cy="328204"/>
          </a:xfrm>
        </p:grpSpPr>
        <p:pic>
          <p:nvPicPr>
            <p:cNvPr id="181" name="Image 377"/>
            <p:cNvPicPr>
              <a:picLocks noChangeAspect="1"/>
            </p:cNvPicPr>
            <p:nvPr/>
          </p:nvPicPr>
          <p:blipFill>
            <a:blip r:embed="rId13"/>
            <a:stretch>
              <a:fillRect/>
            </a:stretch>
          </p:blipFill>
          <p:spPr>
            <a:xfrm>
              <a:off x="4499508" y="1146157"/>
              <a:ext cx="225000" cy="326250"/>
            </a:xfrm>
            <a:prstGeom prst="rect">
              <a:avLst/>
            </a:prstGeom>
          </p:spPr>
        </p:pic>
        <p:pic>
          <p:nvPicPr>
            <p:cNvPr id="187"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0" name="Group 189"/>
          <p:cNvGrpSpPr/>
          <p:nvPr/>
        </p:nvGrpSpPr>
        <p:grpSpPr>
          <a:xfrm>
            <a:off x="8420922" y="3388083"/>
            <a:ext cx="225000" cy="328204"/>
            <a:chOff x="4499508" y="1144203"/>
            <a:chExt cx="225000" cy="328204"/>
          </a:xfrm>
        </p:grpSpPr>
        <p:pic>
          <p:nvPicPr>
            <p:cNvPr id="194" name="Image 377"/>
            <p:cNvPicPr>
              <a:picLocks noChangeAspect="1"/>
            </p:cNvPicPr>
            <p:nvPr/>
          </p:nvPicPr>
          <p:blipFill>
            <a:blip r:embed="rId13"/>
            <a:stretch>
              <a:fillRect/>
            </a:stretch>
          </p:blipFill>
          <p:spPr>
            <a:xfrm>
              <a:off x="4499508" y="1146157"/>
              <a:ext cx="225000" cy="326250"/>
            </a:xfrm>
            <a:prstGeom prst="rect">
              <a:avLst/>
            </a:prstGeom>
          </p:spPr>
        </p:pic>
        <p:pic>
          <p:nvPicPr>
            <p:cNvPr id="195"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96" name="Group 195"/>
          <p:cNvGrpSpPr/>
          <p:nvPr/>
        </p:nvGrpSpPr>
        <p:grpSpPr>
          <a:xfrm>
            <a:off x="5907372" y="3230163"/>
            <a:ext cx="225000" cy="328204"/>
            <a:chOff x="4499508" y="1144203"/>
            <a:chExt cx="225000" cy="328204"/>
          </a:xfrm>
        </p:grpSpPr>
        <p:pic>
          <p:nvPicPr>
            <p:cNvPr id="201" name="Image 377"/>
            <p:cNvPicPr>
              <a:picLocks noChangeAspect="1"/>
            </p:cNvPicPr>
            <p:nvPr/>
          </p:nvPicPr>
          <p:blipFill>
            <a:blip r:embed="rId13"/>
            <a:stretch>
              <a:fillRect/>
            </a:stretch>
          </p:blipFill>
          <p:spPr>
            <a:xfrm>
              <a:off x="4499508" y="1146157"/>
              <a:ext cx="225000" cy="326250"/>
            </a:xfrm>
            <a:prstGeom prst="rect">
              <a:avLst/>
            </a:prstGeom>
          </p:spPr>
        </p:pic>
        <p:pic>
          <p:nvPicPr>
            <p:cNvPr id="203" name="Image 19"/>
            <p:cNvPicPr>
              <a:picLocks noChangeAspect="1"/>
            </p:cNvPicPr>
            <p:nvPr/>
          </p:nvPicPr>
          <p:blipFill>
            <a:blip r:embed="rId14"/>
            <a:stretch>
              <a:fillRect/>
            </a:stretch>
          </p:blipFill>
          <p:spPr>
            <a:xfrm>
              <a:off x="4502719" y="1144203"/>
              <a:ext cx="201600" cy="201600"/>
            </a:xfrm>
            <a:prstGeom prst="rect">
              <a:avLst/>
            </a:prstGeom>
          </p:spPr>
        </p:pic>
      </p:grpSp>
      <p:pic>
        <p:nvPicPr>
          <p:cNvPr id="209" name="Image 2226"/>
          <p:cNvPicPr>
            <a:picLocks noChangeAspect="1"/>
          </p:cNvPicPr>
          <p:nvPr/>
        </p:nvPicPr>
        <p:blipFill>
          <a:blip r:embed="rId13">
            <a:duotone>
              <a:prstClr val="black"/>
              <a:schemeClr val="tx2">
                <a:tint val="45000"/>
                <a:satMod val="400000"/>
              </a:schemeClr>
            </a:duotone>
          </a:blip>
          <a:stretch>
            <a:fillRect/>
          </a:stretch>
        </p:blipFill>
        <p:spPr>
          <a:xfrm>
            <a:off x="3580064" y="3188215"/>
            <a:ext cx="225000" cy="326250"/>
          </a:xfrm>
          <a:prstGeom prst="rect">
            <a:avLst/>
          </a:prstGeom>
        </p:spPr>
      </p:pic>
      <p:grpSp>
        <p:nvGrpSpPr>
          <p:cNvPr id="210" name="Group 209"/>
          <p:cNvGrpSpPr/>
          <p:nvPr/>
        </p:nvGrpSpPr>
        <p:grpSpPr>
          <a:xfrm>
            <a:off x="256151" y="5049341"/>
            <a:ext cx="225000" cy="326250"/>
            <a:chOff x="5399317" y="1443305"/>
            <a:chExt cx="225000" cy="326250"/>
          </a:xfrm>
        </p:grpSpPr>
        <p:pic>
          <p:nvPicPr>
            <p:cNvPr id="217" name="Image 2226"/>
            <p:cNvPicPr>
              <a:picLocks noChangeAspect="1"/>
            </p:cNvPicPr>
            <p:nvPr/>
          </p:nvPicPr>
          <p:blipFill>
            <a:blip r:embed="rId13">
              <a:duotone>
                <a:prstClr val="black"/>
                <a:schemeClr val="tx2">
                  <a:tint val="45000"/>
                  <a:satMod val="400000"/>
                </a:schemeClr>
              </a:duotone>
            </a:blip>
            <a:stretch>
              <a:fillRect/>
            </a:stretch>
          </p:blipFill>
          <p:spPr>
            <a:xfrm>
              <a:off x="5399317" y="1443305"/>
              <a:ext cx="225000" cy="326250"/>
            </a:xfrm>
            <a:prstGeom prst="rect">
              <a:avLst/>
            </a:prstGeom>
          </p:spPr>
        </p:pic>
        <p:pic>
          <p:nvPicPr>
            <p:cNvPr id="218" name="Picture 225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17521" y="1453338"/>
              <a:ext cx="163252" cy="154591"/>
            </a:xfrm>
            <a:prstGeom prst="rect">
              <a:avLst/>
            </a:prstGeom>
            <a:noFill/>
            <a:ln>
              <a:noFill/>
            </a:ln>
          </p:spPr>
        </p:pic>
      </p:grpSp>
      <p:cxnSp>
        <p:nvCxnSpPr>
          <p:cNvPr id="220" name="Connecteur droit 90"/>
          <p:cNvCxnSpPr/>
          <p:nvPr/>
        </p:nvCxnSpPr>
        <p:spPr>
          <a:xfrm>
            <a:off x="8426750" y="4932648"/>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9" name="ZoneTexte 2237"/>
          <p:cNvSpPr txBox="1"/>
          <p:nvPr/>
        </p:nvSpPr>
        <p:spPr>
          <a:xfrm>
            <a:off x="8849878" y="4943009"/>
            <a:ext cx="1804536" cy="33855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SUCCESSFUL EBOLA VACCINE DEVELOPED</a:t>
            </a:r>
            <a:endParaRPr lang="en-US" sz="800" i="1" dirty="0">
              <a:solidFill>
                <a:srgbClr val="026CB6"/>
              </a:solidFill>
              <a:latin typeface="Arial" panose="020B0604020202020204" pitchFamily="34" charset="0"/>
              <a:cs typeface="Arial" panose="020B0604020202020204" pitchFamily="34" charset="0"/>
            </a:endParaRPr>
          </a:p>
        </p:txBody>
      </p:sp>
      <p:grpSp>
        <p:nvGrpSpPr>
          <p:cNvPr id="240" name="Groupe 20"/>
          <p:cNvGrpSpPr/>
          <p:nvPr/>
        </p:nvGrpSpPr>
        <p:grpSpPr>
          <a:xfrm>
            <a:off x="8477866" y="5006493"/>
            <a:ext cx="225000" cy="326250"/>
            <a:chOff x="8607920" y="3083161"/>
            <a:chExt cx="225000" cy="326250"/>
          </a:xfrm>
        </p:grpSpPr>
        <p:pic>
          <p:nvPicPr>
            <p:cNvPr id="241" name="Image 371"/>
            <p:cNvPicPr>
              <a:picLocks noChangeAspect="1"/>
            </p:cNvPicPr>
            <p:nvPr/>
          </p:nvPicPr>
          <p:blipFill>
            <a:blip r:embed="rId16"/>
            <a:stretch>
              <a:fillRect/>
            </a:stretch>
          </p:blipFill>
          <p:spPr>
            <a:xfrm>
              <a:off x="8607920" y="3083161"/>
              <a:ext cx="225000" cy="326250"/>
            </a:xfrm>
            <a:prstGeom prst="rect">
              <a:avLst/>
            </a:prstGeom>
          </p:spPr>
        </p:pic>
        <p:pic>
          <p:nvPicPr>
            <p:cNvPr id="242" name="Image 372"/>
            <p:cNvPicPr>
              <a:picLocks noChangeAspect="1"/>
            </p:cNvPicPr>
            <p:nvPr/>
          </p:nvPicPr>
          <p:blipFill>
            <a:blip r:embed="rId17"/>
            <a:stretch>
              <a:fillRect/>
            </a:stretch>
          </p:blipFill>
          <p:spPr>
            <a:xfrm>
              <a:off x="8622956" y="3095000"/>
              <a:ext cx="191250" cy="19125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8095</TotalTime>
  <Words>672</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(20 - 27 December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447</cp:revision>
  <cp:lastPrinted>2016-12-13T15:02:18Z</cp:lastPrinted>
  <dcterms:created xsi:type="dcterms:W3CDTF">2015-12-15T11:10:25Z</dcterms:created>
  <dcterms:modified xsi:type="dcterms:W3CDTF">2016-12-27T16:34:40Z</dcterms:modified>
</cp:coreProperties>
</file>