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30" d="100"/>
          <a:sy n="130" d="100"/>
        </p:scale>
        <p:origin x="96" y="-54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2" y="0"/>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28-Jun-16</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3"/>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2" y="8829968"/>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28-Jun-16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28-Jun-16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28-Jun-16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28-Jun-16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28-Jun-16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28-Jun-16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28-Jun-16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28-Jun-16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28-Jun-16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(21 - 27 June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28 June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206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CABO VERDE</a:t>
            </a: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endParaRPr lang="en-US" sz="800" dirty="0" smtClean="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Health officials on 24 June reported 11 </a:t>
            </a:r>
            <a:r>
              <a:rPr lang="en-US" sz="800" dirty="0" err="1">
                <a:latin typeface="Arial" panose="020B0604020202020204" pitchFamily="34" charset="0"/>
                <a:cs typeface="Arial" panose="020B0604020202020204" pitchFamily="34" charset="0"/>
              </a:rPr>
              <a:t>Zika</a:t>
            </a:r>
            <a:r>
              <a:rPr lang="en-US" sz="800" dirty="0">
                <a:latin typeface="Arial" panose="020B0604020202020204" pitchFamily="34" charset="0"/>
                <a:cs typeface="Arial" panose="020B0604020202020204" pitchFamily="34" charset="0"/>
              </a:rPr>
              <a:t>-linked microcephaly cases, including one in a stillborn baby. The Health Ministry is monitoring 240 pregnant women infected with the virus. The first case of microcephaly associated with the virus was detected in March, six months after the disease was declared an epidemic. Over 7,500 suspected </a:t>
            </a:r>
            <a:r>
              <a:rPr lang="en-US" sz="800" dirty="0" err="1">
                <a:latin typeface="Arial" panose="020B0604020202020204" pitchFamily="34" charset="0"/>
                <a:cs typeface="Arial" panose="020B0604020202020204" pitchFamily="34" charset="0"/>
              </a:rPr>
              <a:t>Zika</a:t>
            </a:r>
            <a:r>
              <a:rPr lang="en-US" sz="800" dirty="0">
                <a:latin typeface="Arial" panose="020B0604020202020204" pitchFamily="34" charset="0"/>
                <a:cs typeface="Arial" panose="020B0604020202020204" pitchFamily="34" charset="0"/>
              </a:rPr>
              <a:t> cases have since been recorded </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65 per cent of them </a:t>
            </a:r>
            <a:r>
              <a:rPr lang="en-US" sz="800" dirty="0" smtClean="0">
                <a:latin typeface="Arial" panose="020B0604020202020204" pitchFamily="34" charset="0"/>
                <a:cs typeface="Arial" panose="020B0604020202020204" pitchFamily="34" charset="0"/>
              </a:rPr>
              <a:t>in women</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Meanwhile, a vaccine against the virus has been approved for human trials, with results expected at the end of the year.</a:t>
            </a:r>
          </a:p>
          <a:p>
            <a:endParaRPr lang="en-US" sz="800" dirty="0">
              <a:latin typeface="Arial" panose="020B0604020202020204" pitchFamily="34" charset="0"/>
              <a:cs typeface="Arial" panose="020B0604020202020204" pitchFamily="34" charset="0"/>
            </a:endParaRPr>
          </a:p>
          <a:p>
            <a:pPr lvl="0"/>
            <a:r>
              <a:rPr lang="en-GB" sz="1000" dirty="0" smtClean="0">
                <a:latin typeface="Arial"/>
              </a:rPr>
              <a:t>CENTRAL AFRICAN REPUBLIC</a:t>
            </a:r>
            <a:endParaRPr lang="en-GB" sz="800" dirty="0">
              <a:solidFill>
                <a:prstClr val="black"/>
              </a:solidFill>
              <a:latin typeface="Arial"/>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pPr>
              <a:spcBef>
                <a:spcPts val="600"/>
              </a:spcBef>
            </a:pPr>
            <a:r>
              <a:rPr lang="en-GB" sz="800" dirty="0" smtClean="0">
                <a:latin typeface="Arial"/>
              </a:rPr>
              <a:t>On 20 June, the Ministry of Public Health reported suspected viral haemorrhagic fever cases in </a:t>
            </a:r>
            <a:r>
              <a:rPr lang="en-GB" sz="800" dirty="0" err="1" smtClean="0">
                <a:latin typeface="Arial"/>
              </a:rPr>
              <a:t>Kabo</a:t>
            </a:r>
            <a:r>
              <a:rPr lang="en-GB" sz="800" dirty="0" smtClean="0">
                <a:latin typeface="Arial"/>
              </a:rPr>
              <a:t> area in the western </a:t>
            </a:r>
            <a:r>
              <a:rPr lang="en-GB" sz="800" dirty="0" err="1" smtClean="0">
                <a:latin typeface="Arial"/>
              </a:rPr>
              <a:t>Ouham</a:t>
            </a:r>
            <a:r>
              <a:rPr lang="en-GB" sz="800" dirty="0" smtClean="0">
                <a:latin typeface="Arial"/>
              </a:rPr>
              <a:t> prefecture. Eight cases, including three deaths have been recorded. The first laboratory tests on three blood samples tested negative for Ebola and Marburg viruses. Further blood samples are being tested in France. A crisis team comprising the Ministry of Health, WHO, </a:t>
            </a:r>
            <a:r>
              <a:rPr lang="en-GB" sz="800" dirty="0" err="1" smtClean="0">
                <a:latin typeface="Arial"/>
              </a:rPr>
              <a:t>Médecins</a:t>
            </a:r>
            <a:r>
              <a:rPr lang="en-GB" sz="800" dirty="0" smtClean="0">
                <a:latin typeface="Arial"/>
              </a:rPr>
              <a:t> Sans </a:t>
            </a:r>
            <a:r>
              <a:rPr lang="en-GB" sz="800" dirty="0" err="1" smtClean="0">
                <a:latin typeface="Arial"/>
              </a:rPr>
              <a:t>Frontières</a:t>
            </a:r>
            <a:r>
              <a:rPr lang="en-GB" sz="800" dirty="0" smtClean="0">
                <a:latin typeface="Arial"/>
              </a:rPr>
              <a:t>, Central African Red Cross and the International Committee of the Red Cross has been activated and is taking measures that include surveillance, community engagement, case management and laboratory services.</a:t>
            </a:r>
          </a:p>
          <a:p>
            <a:pPr lvl="0"/>
            <a:endParaRPr lang="fr-FR" sz="1000" dirty="0" smtClean="0">
              <a:solidFill>
                <a:prstClr val="black"/>
              </a:solidFill>
              <a:latin typeface="Arial"/>
            </a:endParaRPr>
          </a:p>
          <a:p>
            <a:endParaRPr lang="en-US" sz="800" dirty="0" smtClean="0">
              <a:latin typeface="Arial"/>
            </a:endParaRPr>
          </a:p>
          <a:p>
            <a:endParaRPr lang="en-US" sz="800" dirty="0" smtClean="0">
              <a:latin typeface="Arial"/>
            </a:endParaRPr>
          </a:p>
          <a:p>
            <a:endParaRPr lang="en-US" sz="800" dirty="0" smtClean="0">
              <a:latin typeface="Arial"/>
            </a:endParaRPr>
          </a:p>
          <a:p>
            <a:r>
              <a:rPr lang="en-US" sz="800" dirty="0" smtClean="0">
                <a:latin typeface="Arial"/>
              </a:rPr>
              <a:t>A UN peacekeeper </a:t>
            </a:r>
            <a:r>
              <a:rPr lang="en-US" sz="800" dirty="0">
                <a:latin typeface="Arial"/>
              </a:rPr>
              <a:t>was killed by </a:t>
            </a:r>
            <a:r>
              <a:rPr lang="en-US" sz="800" dirty="0" smtClean="0">
                <a:latin typeface="Arial"/>
              </a:rPr>
              <a:t>armed attackers on </a:t>
            </a:r>
            <a:r>
              <a:rPr lang="en-US" sz="800" dirty="0">
                <a:latin typeface="Arial"/>
              </a:rPr>
              <a:t>24 June and his body found at Bangui General </a:t>
            </a:r>
            <a:r>
              <a:rPr lang="en-US" sz="800" dirty="0" smtClean="0">
                <a:latin typeface="Arial"/>
              </a:rPr>
              <a:t>Hospital, </a:t>
            </a:r>
            <a:r>
              <a:rPr lang="en-US" sz="800" dirty="0">
                <a:latin typeface="Arial"/>
              </a:rPr>
              <a:t>the peacekeeping force MINUSCA </a:t>
            </a:r>
            <a:r>
              <a:rPr lang="en-US" sz="800" dirty="0" smtClean="0">
                <a:latin typeface="Arial"/>
              </a:rPr>
              <a:t>said. </a:t>
            </a:r>
            <a:r>
              <a:rPr lang="en-US" sz="800" dirty="0">
                <a:latin typeface="Arial"/>
              </a:rPr>
              <a:t>There has been a surge in violence in recent weeks in the country, including in the capital </a:t>
            </a:r>
            <a:r>
              <a:rPr lang="en-US" sz="800" dirty="0" smtClean="0">
                <a:latin typeface="Arial"/>
              </a:rPr>
              <a:t>Bangui. </a:t>
            </a:r>
            <a:r>
              <a:rPr lang="en-US" sz="800" dirty="0">
                <a:latin typeface="Arial"/>
              </a:rPr>
              <a:t>SRSG Parfait </a:t>
            </a:r>
            <a:r>
              <a:rPr lang="en-US" sz="800" dirty="0" err="1">
                <a:latin typeface="Arial"/>
              </a:rPr>
              <a:t>Onanga-Anyanga</a:t>
            </a:r>
            <a:r>
              <a:rPr lang="en-US" sz="800" dirty="0">
                <a:latin typeface="Arial"/>
              </a:rPr>
              <a:t> condemned the killing, warning that it could constitute a war crime.</a:t>
            </a:r>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09359" y="3197166"/>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16855"/>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608645" y="842696"/>
            <a:ext cx="1665426" cy="461665"/>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ZIKA-LINKED  MICROCEPHALY CASES REPORTED</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8769"/>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05796"/>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97129" y="2812982"/>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47742" y="338663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15444"/>
              </a:xfrm>
              <a:prstGeom prst="rect">
                <a:avLst/>
              </a:prstGeom>
              <a:noFill/>
            </p:spPr>
            <p:txBody>
              <a:bodyPr wrap="square" rtlCol="0">
                <a:spAutoFit/>
              </a:bodyPr>
              <a:lstStyle/>
              <a:p>
                <a:pPr algn="ctr"/>
                <a:r>
                  <a:rPr lang="fr-FR" sz="800" dirty="0">
                    <a:latin typeface="Bookman Old Style" panose="02050604050505020204" pitchFamily="18" charset="0"/>
                  </a:rPr>
                  <a:t>CABO VERDE</a:t>
                </a:r>
                <a:endParaRPr lang="en-US" sz="800" dirty="0">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70645" y="5545327"/>
            <a:ext cx="1737542"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PEACEKEEPER KILLED IN SURGE OF VIOLENCE</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608745" y="319814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HAEMORRHAGIC FEVER REPORTED </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68129" y="649254"/>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CHAD</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On 21 June, heavy rains, strong winds and hailstones killed four people, injured 25 others and destroyed 75 houses in </a:t>
            </a:r>
            <a:r>
              <a:rPr lang="en-US" sz="800" dirty="0" err="1">
                <a:latin typeface="Arial" panose="020B0604020202020204" pitchFamily="34" charset="0"/>
                <a:cs typeface="Arial" panose="020B0604020202020204" pitchFamily="34" charset="0"/>
              </a:rPr>
              <a:t>Oum</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Hadjer</a:t>
            </a:r>
            <a:r>
              <a:rPr lang="en-US" sz="800" dirty="0">
                <a:latin typeface="Arial" panose="020B0604020202020204" pitchFamily="34" charset="0"/>
                <a:cs typeface="Arial" panose="020B0604020202020204" pitchFamily="34" charset="0"/>
              </a:rPr>
              <a:t> area in the central </a:t>
            </a:r>
            <a:r>
              <a:rPr lang="en-US" sz="800" dirty="0" err="1">
                <a:latin typeface="Arial" panose="020B0604020202020204" pitchFamily="34" charset="0"/>
                <a:cs typeface="Arial" panose="020B0604020202020204" pitchFamily="34" charset="0"/>
              </a:rPr>
              <a:t>Batha</a:t>
            </a:r>
            <a:r>
              <a:rPr lang="en-US" sz="800" dirty="0">
                <a:latin typeface="Arial" panose="020B0604020202020204" pitchFamily="34" charset="0"/>
                <a:cs typeface="Arial" panose="020B0604020202020204" pitchFamily="34" charset="0"/>
              </a:rPr>
              <a:t> region. More than 700 people have been left homeless. The French and </a:t>
            </a:r>
            <a:r>
              <a:rPr lang="en-US" sz="800" dirty="0" smtClean="0">
                <a:latin typeface="Arial" panose="020B0604020202020204" pitchFamily="34" charset="0"/>
                <a:cs typeface="Arial" panose="020B0604020202020204" pitchFamily="34" charset="0"/>
              </a:rPr>
              <a:t>the Chadian </a:t>
            </a:r>
            <a:r>
              <a:rPr lang="en-US" sz="800" dirty="0">
                <a:latin typeface="Arial" panose="020B0604020202020204" pitchFamily="34" charset="0"/>
                <a:cs typeface="Arial" panose="020B0604020202020204" pitchFamily="34" charset="0"/>
              </a:rPr>
              <a:t>Red Cross </a:t>
            </a:r>
            <a:r>
              <a:rPr lang="en-US" sz="800" dirty="0" smtClean="0">
                <a:latin typeface="Arial" panose="020B0604020202020204" pitchFamily="34" charset="0"/>
                <a:cs typeface="Arial" panose="020B0604020202020204" pitchFamily="34" charset="0"/>
              </a:rPr>
              <a:t>societies have </a:t>
            </a:r>
            <a:r>
              <a:rPr lang="en-US" sz="800" dirty="0">
                <a:latin typeface="Arial" panose="020B0604020202020204" pitchFamily="34" charset="0"/>
                <a:cs typeface="Arial" panose="020B0604020202020204" pitchFamily="34" charset="0"/>
              </a:rPr>
              <a:t>assessed humanitarian needs, which include shelter, food, WASH, NFI and </a:t>
            </a:r>
            <a:r>
              <a:rPr lang="en-US" sz="800" dirty="0" smtClean="0">
                <a:latin typeface="Arial" panose="020B0604020202020204" pitchFamily="34" charset="0"/>
                <a:cs typeface="Arial" panose="020B0604020202020204" pitchFamily="34" charset="0"/>
              </a:rPr>
              <a:t>healthcare. </a:t>
            </a:r>
            <a:r>
              <a:rPr lang="en-US" sz="800" dirty="0">
                <a:latin typeface="Arial" panose="020B0604020202020204" pitchFamily="34" charset="0"/>
                <a:cs typeface="Arial" panose="020B0604020202020204" pitchFamily="34" charset="0"/>
              </a:rPr>
              <a:t>The French Red Cross is providing medical </a:t>
            </a:r>
            <a:r>
              <a:rPr lang="en-US" sz="800" dirty="0" smtClean="0">
                <a:latin typeface="Arial" panose="020B0604020202020204" pitchFamily="34" charset="0"/>
                <a:cs typeface="Arial" panose="020B0604020202020204" pitchFamily="34" charset="0"/>
              </a:rPr>
              <a:t>assistance and basic household items, but </a:t>
            </a:r>
            <a:r>
              <a:rPr lang="en-US" sz="800" dirty="0">
                <a:latin typeface="Arial" panose="020B0604020202020204" pitchFamily="34" charset="0"/>
                <a:cs typeface="Arial" panose="020B0604020202020204" pitchFamily="34" charset="0"/>
              </a:rPr>
              <a:t>other needs are yet to be addressed. </a:t>
            </a:r>
            <a:endParaRPr lang="en-US" sz="800" i="1"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GB" sz="1000" dirty="0" smtClean="0">
                <a:latin typeface="Arial"/>
              </a:rPr>
              <a:t>NIGERIA </a:t>
            </a: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Tens of thousands of </a:t>
            </a:r>
            <a:r>
              <a:rPr lang="en-US" sz="800" dirty="0">
                <a:latin typeface="Arial" panose="020B0604020202020204" pitchFamily="34" charset="0"/>
                <a:cs typeface="Arial" panose="020B0604020202020204" pitchFamily="34" charset="0"/>
              </a:rPr>
              <a:t>displaced people in Bama town in the north-eastern </a:t>
            </a:r>
            <a:r>
              <a:rPr lang="en-US" sz="800" dirty="0" err="1">
                <a:latin typeface="Arial" panose="020B0604020202020204" pitchFamily="34" charset="0"/>
                <a:cs typeface="Arial" panose="020B0604020202020204" pitchFamily="34" charset="0"/>
              </a:rPr>
              <a:t>Borno</a:t>
            </a:r>
            <a:r>
              <a:rPr lang="en-US" sz="800" dirty="0">
                <a:latin typeface="Arial" panose="020B0604020202020204" pitchFamily="34" charset="0"/>
                <a:cs typeface="Arial" panose="020B0604020202020204" pitchFamily="34" charset="0"/>
              </a:rPr>
              <a:t> State are facing acute food shortages and suffering from severe malnutrition. Humanitarian organizations have been providing assistance and </a:t>
            </a:r>
            <a:r>
              <a:rPr lang="en-US" sz="800" dirty="0" smtClean="0">
                <a:latin typeface="Arial" panose="020B0604020202020204" pitchFamily="34" charset="0"/>
                <a:cs typeface="Arial" panose="020B0604020202020204" pitchFamily="34" charset="0"/>
              </a:rPr>
              <a:t>are working to broaden </a:t>
            </a:r>
            <a:r>
              <a:rPr lang="en-US" sz="800" dirty="0">
                <a:latin typeface="Arial" panose="020B0604020202020204" pitchFamily="34" charset="0"/>
                <a:cs typeface="Arial" panose="020B0604020202020204" pitchFamily="34" charset="0"/>
              </a:rPr>
              <a:t>response. On 21 June, a </a:t>
            </a:r>
            <a:r>
              <a:rPr lang="en-US" sz="800" dirty="0" err="1">
                <a:latin typeface="Arial" panose="020B0604020202020204" pitchFamily="34" charset="0"/>
                <a:cs typeface="Arial" panose="020B0604020202020204" pitchFamily="34" charset="0"/>
              </a:rPr>
              <a:t>Médecins</a:t>
            </a:r>
            <a:r>
              <a:rPr lang="en-US" sz="800" dirty="0">
                <a:latin typeface="Arial" panose="020B0604020202020204" pitchFamily="34" charset="0"/>
                <a:cs typeface="Arial" panose="020B0604020202020204" pitchFamily="34" charset="0"/>
              </a:rPr>
              <a:t> Sans </a:t>
            </a:r>
            <a:r>
              <a:rPr lang="en-US" sz="800" dirty="0" err="1">
                <a:latin typeface="Arial" panose="020B0604020202020204" pitchFamily="34" charset="0"/>
                <a:cs typeface="Arial" panose="020B0604020202020204" pitchFamily="34" charset="0"/>
              </a:rPr>
              <a:t>Frontières</a:t>
            </a:r>
            <a:r>
              <a:rPr lang="en-US" sz="800" dirty="0">
                <a:latin typeface="Arial" panose="020B0604020202020204" pitchFamily="34" charset="0"/>
                <a:cs typeface="Arial" panose="020B0604020202020204" pitchFamily="34" charset="0"/>
              </a:rPr>
              <a:t> team visited </a:t>
            </a:r>
            <a:r>
              <a:rPr lang="en-US" sz="800" dirty="0" smtClean="0">
                <a:latin typeface="Arial" panose="020B0604020202020204" pitchFamily="34" charset="0"/>
                <a:cs typeface="Arial" panose="020B0604020202020204" pitchFamily="34" charset="0"/>
              </a:rPr>
              <a:t>a camp for the displaced in </a:t>
            </a:r>
            <a:r>
              <a:rPr lang="en-US" sz="800" dirty="0" err="1" smtClean="0">
                <a:latin typeface="Arial" panose="020B0604020202020204" pitchFamily="34" charset="0"/>
                <a:cs typeface="Arial" panose="020B0604020202020204" pitchFamily="34" charset="0"/>
              </a:rPr>
              <a:t>Bama</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and counted 1,233 graves dug over the past year. Since 23 May, at least 188 people have died in the camp - almost six people per day - mainly from </a:t>
            </a:r>
            <a:r>
              <a:rPr lang="en-US" sz="800" dirty="0" err="1">
                <a:latin typeface="Arial" panose="020B0604020202020204" pitchFamily="34" charset="0"/>
                <a:cs typeface="Arial" panose="020B0604020202020204" pitchFamily="34" charset="0"/>
              </a:rPr>
              <a:t>diarrhoea</a:t>
            </a:r>
            <a:r>
              <a:rPr lang="en-US" sz="800" dirty="0">
                <a:latin typeface="Arial" panose="020B0604020202020204" pitchFamily="34" charset="0"/>
                <a:cs typeface="Arial" panose="020B0604020202020204" pitchFamily="34" charset="0"/>
              </a:rPr>
              <a:t> and malnutrition. Between 13 and 15 June, Nigerian authorities and a local NGO evacuated 1,192 people requiring medical care from Bama to Maiduguri, the capital of </a:t>
            </a:r>
            <a:r>
              <a:rPr lang="en-US" sz="800" dirty="0" err="1" smtClean="0">
                <a:latin typeface="Arial" panose="020B0604020202020204" pitchFamily="34" charset="0"/>
                <a:cs typeface="Arial" panose="020B0604020202020204" pitchFamily="34" charset="0"/>
              </a:rPr>
              <a:t>Borno</a:t>
            </a:r>
            <a:r>
              <a:rPr lang="en-US" sz="800" dirty="0" smtClean="0">
                <a:latin typeface="Arial" panose="020B0604020202020204" pitchFamily="34" charset="0"/>
                <a:cs typeface="Arial" panose="020B0604020202020204" pitchFamily="34" charset="0"/>
              </a:rPr>
              <a:t>.</a:t>
            </a:r>
            <a:endParaRPr lang="en-GB" sz="840" dirty="0" smtClean="0">
              <a:latin typeface="Arial" panose="020B0604020202020204" pitchFamily="34" charset="0"/>
              <a:cs typeface="Arial" panose="020B0604020202020204" pitchFamily="34" charset="0"/>
            </a:endParaRPr>
          </a:p>
          <a:p>
            <a:r>
              <a:rPr lang="en-US" sz="800" dirty="0"/>
              <a:t> </a:t>
            </a:r>
            <a:endParaRPr lang="fr-FR" sz="800" dirty="0"/>
          </a:p>
        </p:txBody>
      </p:sp>
      <p:grpSp>
        <p:nvGrpSpPr>
          <p:cNvPr id="7" name="Groupe 6"/>
          <p:cNvGrpSpPr/>
          <p:nvPr/>
        </p:nvGrpSpPr>
        <p:grpSpPr>
          <a:xfrm>
            <a:off x="8489391" y="5789935"/>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Natural </a:t>
              </a:r>
              <a:r>
                <a:rPr lang="fr-FR" sz="800" dirty="0" err="1">
                  <a:latin typeface="Arial" panose="020B0604020202020204" pitchFamily="34" charset="0"/>
                  <a:cs typeface="Arial" panose="020B0604020202020204" pitchFamily="34" charset="0"/>
                </a:rPr>
                <a:t>disaster</a:t>
              </a:r>
              <a:r>
                <a:rPr lang="fr-FR" sz="800" dirty="0">
                  <a:latin typeface="Arial" panose="020B0604020202020204" pitchFamily="34" charset="0"/>
                  <a:cs typeface="Arial" panose="020B0604020202020204" pitchFamily="34" charset="0"/>
                </a:rPr>
                <a:t> </a:t>
              </a: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Epidemic</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Conflict</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79" name="Connecteur droit 78"/>
          <p:cNvCxnSpPr/>
          <p:nvPr/>
        </p:nvCxnSpPr>
        <p:spPr>
          <a:xfrm flipV="1">
            <a:off x="8458504" y="2985976"/>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468129" y="83610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93342" y="3001329"/>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ACUTE MALNUTRITION AMONG DISPLACED IN BAMA</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783817" y="871271"/>
            <a:ext cx="1648690"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OVER 700 LEFT HOMELESS AFTER  HUGE STORM </a:t>
            </a:r>
            <a:endParaRPr lang="en-US" sz="800" i="1" dirty="0">
              <a:solidFill>
                <a:srgbClr val="026CB6"/>
              </a:solidFill>
              <a:latin typeface="Arial" panose="020B0604020202020204" pitchFamily="34" charset="0"/>
              <a:cs typeface="Arial" panose="020B0604020202020204" pitchFamily="34" charset="0"/>
            </a:endParaRPr>
          </a:p>
        </p:txBody>
      </p:sp>
      <p:grpSp>
        <p:nvGrpSpPr>
          <p:cNvPr id="21" name="Groupe 20"/>
          <p:cNvGrpSpPr/>
          <p:nvPr/>
        </p:nvGrpSpPr>
        <p:grpSpPr>
          <a:xfrm>
            <a:off x="246065" y="3264894"/>
            <a:ext cx="225000" cy="326250"/>
            <a:chOff x="8607920" y="3083161"/>
            <a:chExt cx="225000" cy="326250"/>
          </a:xfrm>
        </p:grpSpPr>
        <p:pic>
          <p:nvPicPr>
            <p:cNvPr id="205" name="Image 371"/>
            <p:cNvPicPr>
              <a:picLocks noChangeAspect="1"/>
            </p:cNvPicPr>
            <p:nvPr/>
          </p:nvPicPr>
          <p:blipFill>
            <a:blip r:embed="rId12"/>
            <a:stretch>
              <a:fillRect/>
            </a:stretch>
          </p:blipFill>
          <p:spPr>
            <a:xfrm>
              <a:off x="8607920" y="3083161"/>
              <a:ext cx="225000" cy="326250"/>
            </a:xfrm>
            <a:prstGeom prst="rect">
              <a:avLst/>
            </a:prstGeom>
          </p:spPr>
        </p:pic>
        <p:pic>
          <p:nvPicPr>
            <p:cNvPr id="206" name="Image 372"/>
            <p:cNvPicPr>
              <a:picLocks noChangeAspect="1"/>
            </p:cNvPicPr>
            <p:nvPr/>
          </p:nvPicPr>
          <p:blipFill>
            <a:blip r:embed="rId13"/>
            <a:stretch>
              <a:fillRect/>
            </a:stretch>
          </p:blipFill>
          <p:spPr>
            <a:xfrm>
              <a:off x="8623056" y="3095000"/>
              <a:ext cx="191250" cy="191250"/>
            </a:xfrm>
            <a:prstGeom prst="rect">
              <a:avLst/>
            </a:prstGeom>
          </p:spPr>
        </p:pic>
      </p:gr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22" name="Image 22"/>
          <p:cNvPicPr>
            <a:picLocks noChangeAspect="1"/>
          </p:cNvPicPr>
          <p:nvPr/>
        </p:nvPicPr>
        <p:blipFill>
          <a:blip r:embed="rId14"/>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BISSAU</a:t>
            </a:r>
            <a:br>
              <a:rPr lang="fr-FR" sz="700" dirty="0" smtClean="0">
                <a:solidFill>
                  <a:schemeClr val="bg1">
                    <a:lumMod val="50000"/>
                  </a:schemeClr>
                </a:solidFill>
                <a:latin typeface="Bookman Old Style" panose="02050604050505020204" pitchFamily="18" charset="0"/>
              </a:rPr>
            </a:b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215" name="Groupe 20"/>
          <p:cNvGrpSpPr/>
          <p:nvPr/>
        </p:nvGrpSpPr>
        <p:grpSpPr>
          <a:xfrm>
            <a:off x="2991156" y="5953083"/>
            <a:ext cx="225000" cy="326250"/>
            <a:chOff x="8607920" y="3083161"/>
            <a:chExt cx="225000" cy="326250"/>
          </a:xfrm>
        </p:grpSpPr>
        <p:pic>
          <p:nvPicPr>
            <p:cNvPr id="216" name="Image 371"/>
            <p:cNvPicPr>
              <a:picLocks noChangeAspect="1"/>
            </p:cNvPicPr>
            <p:nvPr/>
          </p:nvPicPr>
          <p:blipFill>
            <a:blip r:embed="rId12"/>
            <a:stretch>
              <a:fillRect/>
            </a:stretch>
          </p:blipFill>
          <p:spPr>
            <a:xfrm>
              <a:off x="8607920" y="3083161"/>
              <a:ext cx="225000" cy="326250"/>
            </a:xfrm>
            <a:prstGeom prst="rect">
              <a:avLst/>
            </a:prstGeom>
          </p:spPr>
        </p:pic>
        <p:pic>
          <p:nvPicPr>
            <p:cNvPr id="218" name="Image 372"/>
            <p:cNvPicPr>
              <a:picLocks noChangeAspect="1"/>
            </p:cNvPicPr>
            <p:nvPr/>
          </p:nvPicPr>
          <p:blipFill>
            <a:blip r:embed="rId13"/>
            <a:stretch>
              <a:fillRect/>
            </a:stretch>
          </p:blipFill>
          <p:spPr>
            <a:xfrm>
              <a:off x="8622956" y="3095000"/>
              <a:ext cx="191250" cy="191250"/>
            </a:xfrm>
            <a:prstGeom prst="rect">
              <a:avLst/>
            </a:prstGeom>
          </p:spPr>
        </p:pic>
      </p:grpSp>
      <p:grpSp>
        <p:nvGrpSpPr>
          <p:cNvPr id="20" name="Group 19"/>
          <p:cNvGrpSpPr/>
          <p:nvPr/>
        </p:nvGrpSpPr>
        <p:grpSpPr>
          <a:xfrm>
            <a:off x="8491642" y="3006004"/>
            <a:ext cx="233554" cy="352889"/>
            <a:chOff x="5678893" y="1514475"/>
            <a:chExt cx="233554" cy="352889"/>
          </a:xfrm>
        </p:grpSpPr>
        <p:pic>
          <p:nvPicPr>
            <p:cNvPr id="242" name="Image 377"/>
            <p:cNvPicPr>
              <a:picLocks noChangeAspect="1"/>
            </p:cNvPicPr>
            <p:nvPr/>
          </p:nvPicPr>
          <p:blipFill>
            <a:blip r:embed="rId15"/>
            <a:stretch>
              <a:fillRect/>
            </a:stretch>
          </p:blipFill>
          <p:spPr>
            <a:xfrm>
              <a:off x="5687447" y="1541114"/>
              <a:ext cx="225000" cy="326250"/>
            </a:xfrm>
            <a:prstGeom prst="rect">
              <a:avLst/>
            </a:prstGeom>
          </p:spPr>
        </p:pic>
        <p:pic>
          <p:nvPicPr>
            <p:cNvPr id="240" name="Image 16"/>
            <p:cNvPicPr>
              <a:picLocks noChangeAspect="1"/>
            </p:cNvPicPr>
            <p:nvPr/>
          </p:nvPicPr>
          <p:blipFill>
            <a:blip r:embed="rId16"/>
            <a:stretch>
              <a:fillRect/>
            </a:stretch>
          </p:blipFill>
          <p:spPr>
            <a:xfrm>
              <a:off x="5678893" y="1514475"/>
              <a:ext cx="208800" cy="208800"/>
            </a:xfrm>
            <a:prstGeom prst="rect">
              <a:avLst/>
            </a:prstGeom>
          </p:spPr>
        </p:pic>
      </p:grpSp>
      <p:grpSp>
        <p:nvGrpSpPr>
          <p:cNvPr id="244" name="Group 243"/>
          <p:cNvGrpSpPr/>
          <p:nvPr/>
        </p:nvGrpSpPr>
        <p:grpSpPr>
          <a:xfrm>
            <a:off x="5144437" y="2882573"/>
            <a:ext cx="233554" cy="343264"/>
            <a:chOff x="5678893" y="1524100"/>
            <a:chExt cx="233554" cy="343264"/>
          </a:xfrm>
        </p:grpSpPr>
        <p:pic>
          <p:nvPicPr>
            <p:cNvPr id="245" name="Image 377"/>
            <p:cNvPicPr>
              <a:picLocks noChangeAspect="1"/>
            </p:cNvPicPr>
            <p:nvPr/>
          </p:nvPicPr>
          <p:blipFill>
            <a:blip r:embed="rId15"/>
            <a:stretch>
              <a:fillRect/>
            </a:stretch>
          </p:blipFill>
          <p:spPr>
            <a:xfrm>
              <a:off x="5687447" y="1541114"/>
              <a:ext cx="225000" cy="326250"/>
            </a:xfrm>
            <a:prstGeom prst="rect">
              <a:avLst/>
            </a:prstGeom>
          </p:spPr>
        </p:pic>
        <p:pic>
          <p:nvPicPr>
            <p:cNvPr id="246" name="Image 16"/>
            <p:cNvPicPr>
              <a:picLocks noChangeAspect="1"/>
            </p:cNvPicPr>
            <p:nvPr/>
          </p:nvPicPr>
          <p:blipFill>
            <a:blip r:embed="rId16"/>
            <a:stretch>
              <a:fillRect/>
            </a:stretch>
          </p:blipFill>
          <p:spPr>
            <a:xfrm>
              <a:off x="5678893" y="1524100"/>
              <a:ext cx="208800" cy="208800"/>
            </a:xfrm>
            <a:prstGeom prst="rect">
              <a:avLst/>
            </a:prstGeom>
          </p:spPr>
        </p:pic>
      </p:grpSp>
      <p:grpSp>
        <p:nvGrpSpPr>
          <p:cNvPr id="194" name="Groupe 20"/>
          <p:cNvGrpSpPr/>
          <p:nvPr/>
        </p:nvGrpSpPr>
        <p:grpSpPr>
          <a:xfrm>
            <a:off x="257028" y="888121"/>
            <a:ext cx="225000" cy="326250"/>
            <a:chOff x="8607920" y="3083161"/>
            <a:chExt cx="225000" cy="326250"/>
          </a:xfrm>
        </p:grpSpPr>
        <p:pic>
          <p:nvPicPr>
            <p:cNvPr id="195" name="Image 371"/>
            <p:cNvPicPr>
              <a:picLocks noChangeAspect="1"/>
            </p:cNvPicPr>
            <p:nvPr/>
          </p:nvPicPr>
          <p:blipFill>
            <a:blip r:embed="rId12"/>
            <a:stretch>
              <a:fillRect/>
            </a:stretch>
          </p:blipFill>
          <p:spPr>
            <a:xfrm>
              <a:off x="8607920" y="3083161"/>
              <a:ext cx="225000" cy="326250"/>
            </a:xfrm>
            <a:prstGeom prst="rect">
              <a:avLst/>
            </a:prstGeom>
          </p:spPr>
        </p:pic>
        <p:pic>
          <p:nvPicPr>
            <p:cNvPr id="196" name="Image 372"/>
            <p:cNvPicPr>
              <a:picLocks noChangeAspect="1"/>
            </p:cNvPicPr>
            <p:nvPr/>
          </p:nvPicPr>
          <p:blipFill>
            <a:blip r:embed="rId13"/>
            <a:stretch>
              <a:fillRect/>
            </a:stretch>
          </p:blipFill>
          <p:spPr>
            <a:xfrm>
              <a:off x="8622956" y="3095000"/>
              <a:ext cx="191250" cy="191250"/>
            </a:xfrm>
            <a:prstGeom prst="rect">
              <a:avLst/>
            </a:prstGeom>
          </p:spPr>
        </p:pic>
      </p:grpSp>
      <p:grpSp>
        <p:nvGrpSpPr>
          <p:cNvPr id="197" name="Groupe 20"/>
          <p:cNvGrpSpPr/>
          <p:nvPr/>
        </p:nvGrpSpPr>
        <p:grpSpPr>
          <a:xfrm>
            <a:off x="6655836" y="3333349"/>
            <a:ext cx="225000" cy="326250"/>
            <a:chOff x="8607920" y="3083161"/>
            <a:chExt cx="225000" cy="326250"/>
          </a:xfrm>
        </p:grpSpPr>
        <p:pic>
          <p:nvPicPr>
            <p:cNvPr id="198" name="Image 371"/>
            <p:cNvPicPr>
              <a:picLocks noChangeAspect="1"/>
            </p:cNvPicPr>
            <p:nvPr/>
          </p:nvPicPr>
          <p:blipFill>
            <a:blip r:embed="rId12"/>
            <a:stretch>
              <a:fillRect/>
            </a:stretch>
          </p:blipFill>
          <p:spPr>
            <a:xfrm>
              <a:off x="8607920" y="3083161"/>
              <a:ext cx="225000" cy="326250"/>
            </a:xfrm>
            <a:prstGeom prst="rect">
              <a:avLst/>
            </a:prstGeom>
          </p:spPr>
        </p:pic>
        <p:pic>
          <p:nvPicPr>
            <p:cNvPr id="199" name="Image 372"/>
            <p:cNvPicPr>
              <a:picLocks noChangeAspect="1"/>
            </p:cNvPicPr>
            <p:nvPr/>
          </p:nvPicPr>
          <p:blipFill>
            <a:blip r:embed="rId13"/>
            <a:stretch>
              <a:fillRect/>
            </a:stretch>
          </p:blipFill>
          <p:spPr>
            <a:xfrm>
              <a:off x="8623056" y="3095000"/>
              <a:ext cx="191250" cy="191250"/>
            </a:xfrm>
            <a:prstGeom prst="rect">
              <a:avLst/>
            </a:prstGeom>
          </p:spPr>
        </p:pic>
      </p:grpSp>
      <p:grpSp>
        <p:nvGrpSpPr>
          <p:cNvPr id="223" name="Group 222"/>
          <p:cNvGrpSpPr/>
          <p:nvPr/>
        </p:nvGrpSpPr>
        <p:grpSpPr>
          <a:xfrm>
            <a:off x="233612" y="5561302"/>
            <a:ext cx="225000" cy="328204"/>
            <a:chOff x="4499508" y="1144203"/>
            <a:chExt cx="225000" cy="328204"/>
          </a:xfrm>
        </p:grpSpPr>
        <p:pic>
          <p:nvPicPr>
            <p:cNvPr id="224" name="Image 377"/>
            <p:cNvPicPr>
              <a:picLocks noChangeAspect="1"/>
            </p:cNvPicPr>
            <p:nvPr/>
          </p:nvPicPr>
          <p:blipFill>
            <a:blip r:embed="rId15"/>
            <a:stretch>
              <a:fillRect/>
            </a:stretch>
          </p:blipFill>
          <p:spPr>
            <a:xfrm>
              <a:off x="4499508" y="1146157"/>
              <a:ext cx="225000" cy="326250"/>
            </a:xfrm>
            <a:prstGeom prst="rect">
              <a:avLst/>
            </a:prstGeom>
          </p:spPr>
        </p:pic>
        <p:pic>
          <p:nvPicPr>
            <p:cNvPr id="225" name="Image 19"/>
            <p:cNvPicPr>
              <a:picLocks noChangeAspect="1"/>
            </p:cNvPicPr>
            <p:nvPr/>
          </p:nvPicPr>
          <p:blipFill>
            <a:blip r:embed="rId17"/>
            <a:stretch>
              <a:fillRect/>
            </a:stretch>
          </p:blipFill>
          <p:spPr>
            <a:xfrm>
              <a:off x="4502719" y="1144203"/>
              <a:ext cx="201600" cy="201600"/>
            </a:xfrm>
            <a:prstGeom prst="rect">
              <a:avLst/>
            </a:prstGeom>
          </p:spPr>
        </p:pic>
      </p:grpSp>
      <p:grpSp>
        <p:nvGrpSpPr>
          <p:cNvPr id="12" name="Group 11"/>
          <p:cNvGrpSpPr/>
          <p:nvPr/>
        </p:nvGrpSpPr>
        <p:grpSpPr>
          <a:xfrm>
            <a:off x="6350909" y="2714916"/>
            <a:ext cx="226800" cy="350621"/>
            <a:chOff x="4676449" y="1381958"/>
            <a:chExt cx="226800" cy="350621"/>
          </a:xfrm>
        </p:grpSpPr>
        <p:pic>
          <p:nvPicPr>
            <p:cNvPr id="214" name="Image 33"/>
            <p:cNvPicPr>
              <a:picLocks noChangeAspect="1"/>
            </p:cNvPicPr>
            <p:nvPr/>
          </p:nvPicPr>
          <p:blipFill>
            <a:blip r:embed="rId8"/>
            <a:stretch>
              <a:fillRect/>
            </a:stretch>
          </p:blipFill>
          <p:spPr>
            <a:xfrm>
              <a:off x="4676449" y="1381958"/>
              <a:ext cx="226800" cy="350621"/>
            </a:xfrm>
            <a:prstGeom prst="rect">
              <a:avLst/>
            </a:prstGeom>
          </p:spPr>
        </p:pic>
        <p:pic>
          <p:nvPicPr>
            <p:cNvPr id="226" name="Image 25"/>
            <p:cNvPicPr>
              <a:picLocks noChangeAspect="1"/>
            </p:cNvPicPr>
            <p:nvPr/>
          </p:nvPicPr>
          <p:blipFill>
            <a:blip r:embed="rId18"/>
            <a:stretch>
              <a:fillRect/>
            </a:stretch>
          </p:blipFill>
          <p:spPr>
            <a:xfrm>
              <a:off x="4685924" y="1400196"/>
              <a:ext cx="208800" cy="169028"/>
            </a:xfrm>
            <a:prstGeom prst="rect">
              <a:avLst/>
            </a:prstGeom>
          </p:spPr>
        </p:pic>
      </p:grpSp>
      <p:grpSp>
        <p:nvGrpSpPr>
          <p:cNvPr id="227" name="Group 226"/>
          <p:cNvGrpSpPr/>
          <p:nvPr/>
        </p:nvGrpSpPr>
        <p:grpSpPr>
          <a:xfrm>
            <a:off x="8482629" y="877851"/>
            <a:ext cx="226800" cy="350621"/>
            <a:chOff x="4676449" y="1381958"/>
            <a:chExt cx="226800" cy="350621"/>
          </a:xfrm>
        </p:grpSpPr>
        <p:pic>
          <p:nvPicPr>
            <p:cNvPr id="228" name="Image 33"/>
            <p:cNvPicPr>
              <a:picLocks noChangeAspect="1"/>
            </p:cNvPicPr>
            <p:nvPr/>
          </p:nvPicPr>
          <p:blipFill>
            <a:blip r:embed="rId8"/>
            <a:stretch>
              <a:fillRect/>
            </a:stretch>
          </p:blipFill>
          <p:spPr>
            <a:xfrm>
              <a:off x="4676449" y="1381958"/>
              <a:ext cx="226800" cy="350621"/>
            </a:xfrm>
            <a:prstGeom prst="rect">
              <a:avLst/>
            </a:prstGeom>
          </p:spPr>
        </p:pic>
        <p:pic>
          <p:nvPicPr>
            <p:cNvPr id="229" name="Image 25"/>
            <p:cNvPicPr>
              <a:picLocks noChangeAspect="1"/>
            </p:cNvPicPr>
            <p:nvPr/>
          </p:nvPicPr>
          <p:blipFill>
            <a:blip r:embed="rId18"/>
            <a:stretch>
              <a:fillRect/>
            </a:stretch>
          </p:blipFill>
          <p:spPr>
            <a:xfrm>
              <a:off x="4685924" y="1400196"/>
              <a:ext cx="208800" cy="169028"/>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1634</TotalTime>
  <Words>613</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(21 - 27 June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146</cp:revision>
  <cp:lastPrinted>2016-06-28T15:47:03Z</cp:lastPrinted>
  <dcterms:created xsi:type="dcterms:W3CDTF">2015-12-15T11:10:25Z</dcterms:created>
  <dcterms:modified xsi:type="dcterms:W3CDTF">2016-06-28T16:27:25Z</dcterms:modified>
</cp:coreProperties>
</file>