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varScale="1">
        <p:scale>
          <a:sx n="102" d="100"/>
          <a:sy n="102" d="100"/>
        </p:scale>
        <p:origin x="1416" y="90"/>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5"/>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50443" y="0"/>
            <a:ext cx="2945659" cy="498135"/>
          </a:xfrm>
          <a:prstGeom prst="rect">
            <a:avLst/>
          </a:prstGeom>
        </p:spPr>
        <p:txBody>
          <a:bodyPr vert="horz" lIns="93177" tIns="46589" rIns="93177" bIns="46589" rtlCol="0"/>
          <a:lstStyle>
            <a:lvl1pPr algn="r">
              <a:defRPr sz="1200"/>
            </a:lvl1pPr>
          </a:lstStyle>
          <a:p>
            <a:fld id="{6D22D471-A6F8-40EF-8223-1DCA8FA618BE}" type="datetimeFigureOut">
              <a:rPr lang="en-US" smtClean="0"/>
              <a:t>29-Mar-16</a:t>
            </a:fld>
            <a:endParaRPr lang="en-US"/>
          </a:p>
        </p:txBody>
      </p:sp>
      <p:sp>
        <p:nvSpPr>
          <p:cNvPr id="4" name="Espace réservé de l'image des diapositives 3"/>
          <p:cNvSpPr>
            <a:spLocks noGrp="1" noRot="1" noChangeAspect="1"/>
          </p:cNvSpPr>
          <p:nvPr>
            <p:ph type="sldImg" idx="2"/>
          </p:nvPr>
        </p:nvSpPr>
        <p:spPr>
          <a:xfrm>
            <a:off x="1030288" y="1241425"/>
            <a:ext cx="4737100" cy="3349625"/>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79768" y="4777958"/>
            <a:ext cx="5438140" cy="3909239"/>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9430092"/>
            <a:ext cx="2945659" cy="498134"/>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50443" y="9430092"/>
            <a:ext cx="2945659" cy="498134"/>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29-Mar-16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29-Mar-16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29-Mar-16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29-Mar-16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29-Mar-16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29-Mar-16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29-Mar-16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29-Mar-16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29-Mar-16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29-Mar-16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29-Mar-16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29-Mar-16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17" Type="http://schemas.openxmlformats.org/officeDocument/2006/relationships/image" Target="../media/image13.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smtClean="0">
                <a:solidFill>
                  <a:schemeClr val="bg1"/>
                </a:solidFill>
                <a:latin typeface="Arial" panose="020B0604020202020204" pitchFamily="34" charset="0"/>
                <a:cs typeface="Arial" panose="020B0604020202020204" pitchFamily="34" charset="0"/>
              </a:rPr>
              <a:t>(22 - 28 March </a:t>
            </a:r>
            <a:r>
              <a:rPr lang="en-GB" sz="1000" dirty="0">
                <a:solidFill>
                  <a:schemeClr val="bg1"/>
                </a:solidFill>
                <a:latin typeface="Arial" panose="020B0604020202020204" pitchFamily="34" charset="0"/>
                <a:cs typeface="Arial" panose="020B0604020202020204" pitchFamily="34" charset="0"/>
              </a:rPr>
              <a:t>2016)</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313276" y="6872683"/>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a:t>
            </a:r>
            <a:r>
              <a:rPr lang="en-GB" sz="800" dirty="0" smtClean="0">
                <a:solidFill>
                  <a:schemeClr val="bg1">
                    <a:lumMod val="50000"/>
                  </a:schemeClr>
                </a:solidFill>
                <a:latin typeface="Arial" panose="020B0604020202020204" pitchFamily="34" charset="0"/>
                <a:cs typeface="Arial" panose="020B0604020202020204" pitchFamily="34" charset="0"/>
              </a:rPr>
              <a:t>29 March 2016  </a:t>
            </a:r>
            <a:r>
              <a:rPr lang="fr-FR" sz="800" b="1" dirty="0" err="1" smtClean="0">
                <a:solidFill>
                  <a:schemeClr val="bg1">
                    <a:lumMod val="50000"/>
                  </a:schemeClr>
                </a:solidFill>
                <a:latin typeface="Arial" panose="020B0604020202020204" pitchFamily="34" charset="0"/>
                <a:cs typeface="Arial" panose="020B0604020202020204" pitchFamily="34" charset="0"/>
              </a:rPr>
              <a:t>Map</a:t>
            </a:r>
            <a:r>
              <a:rPr lang="fr-FR" sz="800" b="1"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schemeClr val="bg1">
                    <a:lumMod val="50000"/>
                  </a:schemeClr>
                </a:solidFill>
                <a:latin typeface="Arial" panose="020B0604020202020204" pitchFamily="34" charset="0"/>
                <a:cs typeface="Arial" panose="020B0604020202020204" pitchFamily="34" charset="0"/>
              </a:rPr>
              <a:t>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smtClean="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smtClean="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smtClean="0">
                <a:solidFill>
                  <a:prstClr val="white">
                    <a:lumMod val="50000"/>
                  </a:prstClr>
                </a:solidFill>
                <a:latin typeface="Arial" panose="020B0604020202020204" pitchFamily="34" charset="0"/>
                <a:cs typeface="Arial" panose="020B0604020202020204" pitchFamily="34" charset="0"/>
                <a:hlinkClick r:id="rId5"/>
              </a:rPr>
              <a:t>@</a:t>
            </a:r>
            <a:r>
              <a:rPr lang="fr-FR" sz="800" dirty="0" err="1" smtClean="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schemeClr val="bg1">
                  <a:lumMod val="50000"/>
                </a:schemeClr>
              </a:solidFill>
              <a:latin typeface="Arial" panose="020B0604020202020204" pitchFamily="34" charset="0"/>
              <a:cs typeface="Arial" panose="020B0604020202020204" pitchFamily="34" charset="0"/>
            </a:endParaRPr>
          </a:p>
          <a:p>
            <a:r>
              <a:rPr lang="en-GB" sz="700" i="1" dirty="0">
                <a:solidFill>
                  <a:schemeClr val="bg1">
                    <a:lumMod val="50000"/>
                  </a:schemeClr>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20779"/>
            <a:ext cx="2092202" cy="6769359"/>
          </a:xfrm>
          <a:prstGeom prst="rect">
            <a:avLst/>
          </a:prstGeom>
          <a:noFill/>
        </p:spPr>
        <p:txBody>
          <a:bodyPr wrap="square" lIns="0" tIns="49785" rIns="0" bIns="49785" rtlCol="0">
            <a:noAutofit/>
          </a:bodyPr>
          <a:lstStyle/>
          <a:p>
            <a:pPr>
              <a:spcBef>
                <a:spcPts val="600"/>
              </a:spcBef>
            </a:pPr>
            <a:r>
              <a:rPr lang="en-GB" sz="1000" dirty="0" smtClean="0">
                <a:latin typeface="Arial"/>
              </a:rPr>
              <a:t>CENTRAL AFRICAN REPUBLIC</a:t>
            </a:r>
            <a:endParaRPr lang="en-GB" sz="800" b="1" i="1" dirty="0">
              <a:solidFill>
                <a:schemeClr val="bg1">
                  <a:lumMod val="50000"/>
                </a:schemeClr>
              </a:solidFill>
              <a:latin typeface="Arial" panose="020B0604020202020204" pitchFamily="34" charset="0"/>
              <a:cs typeface="Arial" panose="020B0604020202020204" pitchFamily="34" charset="0"/>
            </a:endParaRPr>
          </a:p>
          <a:p>
            <a:pPr>
              <a:spcBef>
                <a:spcPts val="600"/>
              </a:spcBef>
            </a:pPr>
            <a:endParaRPr lang="en-GB" sz="800" b="1" i="1" dirty="0" smtClean="0">
              <a:solidFill>
                <a:schemeClr val="bg1">
                  <a:lumMod val="50000"/>
                </a:schemeClr>
              </a:solidFill>
              <a:latin typeface="Arial" panose="020B0604020202020204" pitchFamily="34" charset="0"/>
              <a:cs typeface="Arial" panose="020B0604020202020204" pitchFamily="34" charset="0"/>
            </a:endParaRPr>
          </a:p>
          <a:p>
            <a:pPr>
              <a:spcBef>
                <a:spcPts val="600"/>
              </a:spcBef>
            </a:pPr>
            <a:r>
              <a:rPr lang="en-GB" sz="800" b="1" i="1" dirty="0" smtClean="0">
                <a:solidFill>
                  <a:schemeClr val="bg1">
                    <a:lumMod val="50000"/>
                  </a:schemeClr>
                </a:solidFill>
                <a:latin typeface="Arial" panose="020B0604020202020204" pitchFamily="34" charset="0"/>
                <a:cs typeface="Arial" panose="020B0604020202020204" pitchFamily="34" charset="0"/>
              </a:rPr>
              <a:t>   </a:t>
            </a:r>
            <a:endParaRPr lang="en-GB" sz="800" dirty="0" smtClean="0"/>
          </a:p>
          <a:p>
            <a:r>
              <a:rPr lang="en-US" sz="800" dirty="0">
                <a:latin typeface="Arial" panose="020B0604020202020204" pitchFamily="34" charset="0"/>
                <a:cs typeface="Arial" panose="020B0604020202020204" pitchFamily="34" charset="0"/>
              </a:rPr>
              <a:t>Suspected Lord’s Resistance Army (LRA) gunmen on </a:t>
            </a:r>
            <a:r>
              <a:rPr lang="en-US" sz="800" dirty="0" smtClean="0">
                <a:latin typeface="Arial" panose="020B0604020202020204" pitchFamily="34" charset="0"/>
                <a:cs typeface="Arial" panose="020B0604020202020204" pitchFamily="34" charset="0"/>
              </a:rPr>
              <a:t>22 </a:t>
            </a:r>
            <a:r>
              <a:rPr lang="en-US" sz="800" dirty="0">
                <a:latin typeface="Arial" panose="020B0604020202020204" pitchFamily="34" charset="0"/>
                <a:cs typeface="Arial" panose="020B0604020202020204" pitchFamily="34" charset="0"/>
              </a:rPr>
              <a:t>March abducted 14 men in a village in the eastern Haut-</a:t>
            </a:r>
            <a:r>
              <a:rPr lang="en-US" sz="800" dirty="0" err="1">
                <a:latin typeface="Arial" panose="020B0604020202020204" pitchFamily="34" charset="0"/>
                <a:cs typeface="Arial" panose="020B0604020202020204" pitchFamily="34" charset="0"/>
              </a:rPr>
              <a:t>Mbomou</a:t>
            </a:r>
            <a:r>
              <a:rPr lang="en-US" sz="800" dirty="0">
                <a:latin typeface="Arial" panose="020B0604020202020204" pitchFamily="34" charset="0"/>
                <a:cs typeface="Arial" panose="020B0604020202020204" pitchFamily="34" charset="0"/>
              </a:rPr>
              <a:t> Prefecture, but later released 12 of them. Separately, a 16-year-old boy is under medical treatment after recently escaping the LRA after three years in captivity. So far this year, the gunmen have abducted nearly twice as many people as in the whole of 2015. Scores of villages have been looted and thousands of people </a:t>
            </a:r>
            <a:r>
              <a:rPr lang="en-US" sz="800" dirty="0" smtClean="0">
                <a:latin typeface="Arial" panose="020B0604020202020204" pitchFamily="34" charset="0"/>
                <a:cs typeface="Arial" panose="020B0604020202020204" pitchFamily="34" charset="0"/>
              </a:rPr>
              <a:t>displaced, including </a:t>
            </a:r>
            <a:r>
              <a:rPr lang="en-US" sz="800" dirty="0">
                <a:latin typeface="Arial" panose="020B0604020202020204" pitchFamily="34" charset="0"/>
                <a:cs typeface="Arial" panose="020B0604020202020204" pitchFamily="34" charset="0"/>
              </a:rPr>
              <a:t>some 2,200 people who have fled their homes in surrounding </a:t>
            </a:r>
            <a:r>
              <a:rPr lang="en-US" sz="800" dirty="0" smtClean="0">
                <a:latin typeface="Arial" panose="020B0604020202020204" pitchFamily="34" charset="0"/>
                <a:cs typeface="Arial" panose="020B0604020202020204" pitchFamily="34" charset="0"/>
              </a:rPr>
              <a:t>villages to </a:t>
            </a:r>
            <a:r>
              <a:rPr lang="en-US" sz="800" dirty="0">
                <a:latin typeface="Arial" panose="020B0604020202020204" pitchFamily="34" charset="0"/>
                <a:cs typeface="Arial" panose="020B0604020202020204" pitchFamily="34" charset="0"/>
              </a:rPr>
              <a:t>Bria, the capital of the central Haut-</a:t>
            </a:r>
            <a:r>
              <a:rPr lang="en-US" sz="800" dirty="0" err="1">
                <a:latin typeface="Arial" panose="020B0604020202020204" pitchFamily="34" charset="0"/>
                <a:cs typeface="Arial" panose="020B0604020202020204" pitchFamily="34" charset="0"/>
              </a:rPr>
              <a:t>Kotto</a:t>
            </a:r>
            <a:r>
              <a:rPr lang="en-US" sz="800" dirty="0">
                <a:latin typeface="Arial" panose="020B0604020202020204" pitchFamily="34" charset="0"/>
                <a:cs typeface="Arial" panose="020B0604020202020204" pitchFamily="34" charset="0"/>
              </a:rPr>
              <a:t> Province</a:t>
            </a:r>
            <a:r>
              <a:rPr lang="en-US" sz="800" dirty="0" smtClean="0">
                <a:latin typeface="Arial" panose="020B0604020202020204" pitchFamily="34" charset="0"/>
                <a:cs typeface="Arial" panose="020B0604020202020204" pitchFamily="34" charset="0"/>
              </a:rPr>
              <a:t>.</a:t>
            </a:r>
          </a:p>
          <a:p>
            <a:endParaRPr lang="fr-FR" sz="800" dirty="0" smtClean="0">
              <a:latin typeface="Arial" panose="020B0604020202020204" pitchFamily="34" charset="0"/>
              <a:cs typeface="Arial" panose="020B0604020202020204" pitchFamily="34" charset="0"/>
            </a:endParaRPr>
          </a:p>
          <a:p>
            <a:pPr lvl="0"/>
            <a:r>
              <a:rPr lang="en-GB" sz="1000" dirty="0">
                <a:solidFill>
                  <a:prstClr val="black"/>
                </a:solidFill>
                <a:latin typeface="Arial"/>
              </a:rPr>
              <a:t>CÔTE </a:t>
            </a:r>
            <a:r>
              <a:rPr lang="en-GB" sz="1000" dirty="0" smtClean="0">
                <a:solidFill>
                  <a:prstClr val="black"/>
                </a:solidFill>
                <a:latin typeface="Arial"/>
              </a:rPr>
              <a:t>D’IVOIRE </a:t>
            </a:r>
            <a:endParaRPr lang="en-GB" sz="1000" dirty="0">
              <a:solidFill>
                <a:prstClr val="black"/>
              </a:solidFill>
              <a:latin typeface="Arial"/>
            </a:endParaRPr>
          </a:p>
          <a:p>
            <a:pPr algn="just"/>
            <a:endParaRPr lang="en-GB" sz="800" b="1" i="1" dirty="0" smtClean="0">
              <a:solidFill>
                <a:schemeClr val="bg1">
                  <a:lumMod val="50000"/>
                </a:schemeClr>
              </a:solidFill>
              <a:latin typeface="Arial" panose="020B0604020202020204" pitchFamily="34" charset="0"/>
              <a:cs typeface="Arial" panose="020B0604020202020204" pitchFamily="34" charset="0"/>
            </a:endParaRPr>
          </a:p>
          <a:p>
            <a:pPr>
              <a:spcBef>
                <a:spcPts val="600"/>
              </a:spcBef>
            </a:pPr>
            <a:r>
              <a:rPr lang="en-GB" sz="800" b="1" i="1" dirty="0" smtClean="0">
                <a:solidFill>
                  <a:schemeClr val="bg1">
                    <a:lumMod val="50000"/>
                  </a:schemeClr>
                </a:solidFill>
                <a:latin typeface="Arial" panose="020B0604020202020204" pitchFamily="34" charset="0"/>
                <a:cs typeface="Arial" panose="020B0604020202020204" pitchFamily="34" charset="0"/>
              </a:rPr>
              <a:t>           </a:t>
            </a:r>
            <a:endParaRPr lang="en-GB" sz="800" dirty="0" smtClean="0">
              <a:solidFill>
                <a:srgbClr val="A6A6A6"/>
              </a:solidFill>
              <a:latin typeface="Arial" panose="020B0604020202020204" pitchFamily="34" charset="0"/>
              <a:cs typeface="Arial" panose="020B0604020202020204" pitchFamily="34" charset="0"/>
            </a:endParaRPr>
          </a:p>
          <a:p>
            <a:endParaRPr lang="en-US" sz="800" dirty="0" smtClean="0">
              <a:latin typeface="Arial"/>
            </a:endParaRPr>
          </a:p>
          <a:p>
            <a:r>
              <a:rPr lang="en-US" sz="800" dirty="0">
                <a:latin typeface="Arial" panose="020B0604020202020204" pitchFamily="34" charset="0"/>
                <a:cs typeface="Arial" panose="020B0604020202020204" pitchFamily="34" charset="0"/>
              </a:rPr>
              <a:t>Serious clashes between </a:t>
            </a:r>
            <a:r>
              <a:rPr lang="en-US" sz="800" dirty="0" err="1">
                <a:latin typeface="Arial" panose="020B0604020202020204" pitchFamily="34" charset="0"/>
                <a:cs typeface="Arial" panose="020B0604020202020204" pitchFamily="34" charset="0"/>
              </a:rPr>
              <a:t>Peuhl</a:t>
            </a:r>
            <a:r>
              <a:rPr lang="en-US" sz="800" dirty="0">
                <a:latin typeface="Arial" panose="020B0604020202020204" pitchFamily="34" charset="0"/>
                <a:cs typeface="Arial" panose="020B0604020202020204" pitchFamily="34" charset="0"/>
              </a:rPr>
              <a:t> and </a:t>
            </a:r>
            <a:r>
              <a:rPr lang="en-US" sz="800" dirty="0" err="1">
                <a:latin typeface="Arial" panose="020B0604020202020204" pitchFamily="34" charset="0"/>
                <a:cs typeface="Arial" panose="020B0604020202020204" pitchFamily="34" charset="0"/>
              </a:rPr>
              <a:t>Lobi</a:t>
            </a:r>
            <a:r>
              <a:rPr lang="en-US" sz="800" dirty="0">
                <a:latin typeface="Arial" panose="020B0604020202020204" pitchFamily="34" charset="0"/>
                <a:cs typeface="Arial" panose="020B0604020202020204" pitchFamily="34" charset="0"/>
              </a:rPr>
              <a:t> communities in the north-eastern </a:t>
            </a:r>
            <a:r>
              <a:rPr lang="en-US" sz="800" dirty="0" err="1">
                <a:latin typeface="Arial" panose="020B0604020202020204" pitchFamily="34" charset="0"/>
                <a:cs typeface="Arial" panose="020B0604020202020204" pitchFamily="34" charset="0"/>
              </a:rPr>
              <a:t>Bouna</a:t>
            </a:r>
            <a:r>
              <a:rPr lang="en-US" sz="800" dirty="0">
                <a:latin typeface="Arial" panose="020B0604020202020204" pitchFamily="34" charset="0"/>
                <a:cs typeface="Arial" panose="020B0604020202020204" pitchFamily="34" charset="0"/>
              </a:rPr>
              <a:t> area have left several dead amidst a rapidly deteriorating security situation. Since 13 February, violent incidents have been reported in numerous localities around </a:t>
            </a:r>
            <a:r>
              <a:rPr lang="en-US" sz="800" dirty="0" err="1">
                <a:latin typeface="Arial" panose="020B0604020202020204" pitchFamily="34" charset="0"/>
                <a:cs typeface="Arial" panose="020B0604020202020204" pitchFamily="34" charset="0"/>
              </a:rPr>
              <a:t>Bouna</a:t>
            </a:r>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Lobi</a:t>
            </a:r>
            <a:r>
              <a:rPr lang="en-US" sz="800" dirty="0">
                <a:latin typeface="Arial" panose="020B0604020202020204" pitchFamily="34" charset="0"/>
                <a:cs typeface="Arial" panose="020B0604020202020204" pitchFamily="34" charset="0"/>
              </a:rPr>
              <a:t> farmers have been targeting </a:t>
            </a:r>
            <a:r>
              <a:rPr lang="en-US" sz="800" dirty="0" err="1">
                <a:latin typeface="Arial" panose="020B0604020202020204" pitchFamily="34" charset="0"/>
                <a:cs typeface="Arial" panose="020B0604020202020204" pitchFamily="34" charset="0"/>
              </a:rPr>
              <a:t>Peuhl</a:t>
            </a:r>
            <a:r>
              <a:rPr lang="en-US" sz="800" dirty="0">
                <a:latin typeface="Arial" panose="020B0604020202020204" pitchFamily="34" charset="0"/>
                <a:cs typeface="Arial" panose="020B0604020202020204" pitchFamily="34" charset="0"/>
              </a:rPr>
              <a:t> and </a:t>
            </a:r>
            <a:r>
              <a:rPr lang="en-US" sz="800" dirty="0" err="1">
                <a:latin typeface="Arial" panose="020B0604020202020204" pitchFamily="34" charset="0"/>
                <a:cs typeface="Arial" panose="020B0604020202020204" pitchFamily="34" charset="0"/>
              </a:rPr>
              <a:t>Malinke</a:t>
            </a:r>
            <a:r>
              <a:rPr lang="en-US" sz="800" dirty="0">
                <a:latin typeface="Arial" panose="020B0604020202020204" pitchFamily="34" charset="0"/>
                <a:cs typeface="Arial" panose="020B0604020202020204" pitchFamily="34" charset="0"/>
              </a:rPr>
              <a:t> herder communities, destroying homes and property and causing displacements on accusations that their </a:t>
            </a:r>
            <a:r>
              <a:rPr lang="en-US" sz="800" dirty="0" smtClean="0">
                <a:latin typeface="Arial" panose="020B0604020202020204" pitchFamily="34" charset="0"/>
                <a:cs typeface="Arial" panose="020B0604020202020204" pitchFamily="34" charset="0"/>
              </a:rPr>
              <a:t>crops </a:t>
            </a:r>
            <a:r>
              <a:rPr lang="en-US" sz="800" dirty="0">
                <a:latin typeface="Arial" panose="020B0604020202020204" pitchFamily="34" charset="0"/>
                <a:cs typeface="Arial" panose="020B0604020202020204" pitchFamily="34" charset="0"/>
              </a:rPr>
              <a:t>have been destroyed by cattle. Humanitarian agencies have conducted a rapid assessment which identified 2,200 displaced </a:t>
            </a:r>
            <a:r>
              <a:rPr lang="en-US" sz="800" dirty="0" smtClean="0">
                <a:latin typeface="Arial" panose="020B0604020202020204" pitchFamily="34" charset="0"/>
                <a:cs typeface="Arial" panose="020B0604020202020204" pitchFamily="34" charset="0"/>
              </a:rPr>
              <a:t>people. Assistance is being provided.  </a:t>
            </a:r>
            <a:endParaRPr lang="en-US" sz="800" dirty="0">
              <a:latin typeface="Arial" panose="020B0604020202020204" pitchFamily="34" charset="0"/>
              <a:cs typeface="Arial" panose="020B0604020202020204" pitchFamily="34" charset="0"/>
            </a:endParaRPr>
          </a:p>
          <a:p>
            <a:endParaRPr lang="en-US" sz="800" dirty="0">
              <a:latin typeface="Arial" panose="020B0604020202020204" pitchFamily="34" charset="0"/>
              <a:cs typeface="Arial" panose="020B0604020202020204" pitchFamily="34" charset="0"/>
            </a:endParaRPr>
          </a:p>
          <a:p>
            <a:r>
              <a:rPr lang="en-US" sz="1000" dirty="0">
                <a:solidFill>
                  <a:prstClr val="black"/>
                </a:solidFill>
                <a:latin typeface="Arial"/>
              </a:rPr>
              <a:t>MALI</a:t>
            </a:r>
          </a:p>
          <a:p>
            <a:endParaRPr lang="en-US" sz="800" dirty="0" smtClean="0"/>
          </a:p>
          <a:p>
            <a:pPr lvl="0"/>
            <a:endParaRPr lang="fr-FR" sz="1000" dirty="0" smtClean="0">
              <a:solidFill>
                <a:prstClr val="black"/>
              </a:solidFill>
              <a:latin typeface="Arial"/>
            </a:endParaRPr>
          </a:p>
          <a:p>
            <a:pPr lvl="0"/>
            <a:endParaRPr lang="fr-FR" sz="1000" dirty="0" smtClean="0">
              <a:solidFill>
                <a:prstClr val="black"/>
              </a:solidFill>
              <a:latin typeface="Arial"/>
            </a:endParaRPr>
          </a:p>
          <a:p>
            <a:r>
              <a:rPr lang="en-US" sz="800" dirty="0" smtClean="0">
                <a:latin typeface="Arial"/>
              </a:rPr>
              <a:t>Armed </a:t>
            </a:r>
            <a:r>
              <a:rPr lang="en-US" sz="800" dirty="0">
                <a:latin typeface="Arial"/>
              </a:rPr>
              <a:t>men on 21 March attacked a hotel in Bamako hosting the European Union Training Mission in Mali. The attack was repelled and there were no casualty on the mission’s personnel. </a:t>
            </a:r>
            <a:r>
              <a:rPr lang="en-US" sz="800" dirty="0" smtClean="0">
                <a:latin typeface="Arial"/>
              </a:rPr>
              <a:t>One of the assailants was killed during the raid and 21 people later arrested. Al </a:t>
            </a:r>
            <a:r>
              <a:rPr lang="en-US" sz="800" dirty="0">
                <a:latin typeface="Arial"/>
              </a:rPr>
              <a:t>Qaeda in the Islamic Maghreb claimed responsibility.</a:t>
            </a:r>
          </a:p>
          <a:p>
            <a:pPr algn="just"/>
            <a:endParaRPr lang="en-US" sz="800" dirty="0">
              <a:latin typeface="Arial"/>
            </a:endParaRPr>
          </a:p>
          <a:p>
            <a:pPr algn="just"/>
            <a:endParaRPr lang="en-GB" sz="800" dirty="0">
              <a:latin typeface="Arial"/>
            </a:endParaRPr>
          </a:p>
        </p:txBody>
      </p:sp>
      <p:cxnSp>
        <p:nvCxnSpPr>
          <p:cNvPr id="77" name="Connecteur droit 76"/>
          <p:cNvCxnSpPr/>
          <p:nvPr/>
        </p:nvCxnSpPr>
        <p:spPr>
          <a:xfrm flipV="1">
            <a:off x="231264" y="3220088"/>
            <a:ext cx="2016000" cy="4333"/>
          </a:xfrm>
          <a:prstGeom prst="line">
            <a:avLst/>
          </a:prstGeom>
        </p:spPr>
        <p:style>
          <a:lnRef idx="1">
            <a:schemeClr val="dk1"/>
          </a:lnRef>
          <a:fillRef idx="0">
            <a:schemeClr val="dk1"/>
          </a:fillRef>
          <a:effectRef idx="0">
            <a:schemeClr val="dk1"/>
          </a:effectRef>
          <a:fontRef idx="minor">
            <a:schemeClr val="tx1"/>
          </a:fontRef>
        </p:style>
      </p:cxnSp>
      <p:cxnSp>
        <p:nvCxnSpPr>
          <p:cNvPr id="76" name="Connecteur droit 75"/>
          <p:cNvCxnSpPr/>
          <p:nvPr/>
        </p:nvCxnSpPr>
        <p:spPr>
          <a:xfrm flipV="1">
            <a:off x="238134" y="826480"/>
            <a:ext cx="2016000" cy="4333"/>
          </a:xfrm>
          <a:prstGeom prst="line">
            <a:avLst/>
          </a:prstGeom>
        </p:spPr>
        <p:style>
          <a:lnRef idx="1">
            <a:schemeClr val="dk1"/>
          </a:lnRef>
          <a:fillRef idx="0">
            <a:schemeClr val="dk1"/>
          </a:fillRef>
          <a:effectRef idx="0">
            <a:schemeClr val="dk1"/>
          </a:effectRef>
          <a:fontRef idx="minor">
            <a:schemeClr val="tx1"/>
          </a:fontRef>
        </p:style>
      </p:cxnSp>
      <p:cxnSp>
        <p:nvCxnSpPr>
          <p:cNvPr id="2212" name="Connecteur droit 2211"/>
          <p:cNvCxnSpPr/>
          <p:nvPr/>
        </p:nvCxnSpPr>
        <p:spPr>
          <a:xfrm flipV="1">
            <a:off x="231264" y="5644419"/>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561020" y="852021"/>
            <a:ext cx="166542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SUSPECTED LRA GUNMEN ABDUCT VILLAGERS</a:t>
            </a:r>
            <a:endParaRPr lang="en-US" sz="800" i="1" dirty="0">
              <a:solidFill>
                <a:srgbClr val="026CB6"/>
              </a:solidFill>
              <a:latin typeface="Arial" panose="020B0604020202020204" pitchFamily="34" charset="0"/>
              <a:cs typeface="Arial" panose="020B0604020202020204" pitchFamily="34" charset="0"/>
            </a:endParaRP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grpSp>
        <p:nvGrpSpPr>
          <p:cNvPr id="18" name="Groupe 17"/>
          <p:cNvGrpSpPr/>
          <p:nvPr/>
        </p:nvGrpSpPr>
        <p:grpSpPr>
          <a:xfrm>
            <a:off x="2497156" y="836105"/>
            <a:ext cx="5751297" cy="5891268"/>
            <a:chOff x="2534864" y="836105"/>
            <a:chExt cx="5751297" cy="5891268"/>
          </a:xfrm>
        </p:grpSpPr>
        <p:sp>
          <p:nvSpPr>
            <p:cNvPr id="16" name="Rectangle 15"/>
            <p:cNvSpPr/>
            <p:nvPr/>
          </p:nvSpPr>
          <p:spPr>
            <a:xfrm>
              <a:off x="2545237" y="843364"/>
              <a:ext cx="5740924" cy="5874214"/>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534864" y="836105"/>
              <a:ext cx="5750655" cy="5891268"/>
              <a:chOff x="2534864" y="836105"/>
              <a:chExt cx="5750655"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37211" y="4265098"/>
                <a:ext cx="936000" cy="415498"/>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DEMOCRATIC REPUBLIC OF CONGO</a:t>
                </a:r>
                <a:endParaRPr lang="en-US" sz="700" dirty="0">
                  <a:solidFill>
                    <a:schemeClr val="bg1">
                      <a:lumMod val="50000"/>
                    </a:schemeClr>
                  </a:solidFill>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smtClean="0">
                    <a:latin typeface="Bookman Old Style" panose="02050604050505020204" pitchFamily="18" charset="0"/>
                  </a:rPr>
                  <a:t>CENTRAL AFRICAN REPUBLIC</a:t>
                </a:r>
                <a:endParaRPr lang="en-US" sz="800" dirty="0">
                  <a:latin typeface="Bookman Old Style" panose="02050604050505020204" pitchFamily="18" charset="0"/>
                </a:endParaRPr>
              </a:p>
            </p:txBody>
          </p:sp>
          <p:sp>
            <p:nvSpPr>
              <p:cNvPr id="347" name="ZoneTexte 346"/>
              <p:cNvSpPr txBox="1"/>
              <p:nvPr/>
            </p:nvSpPr>
            <p:spPr>
              <a:xfrm>
                <a:off x="5421451"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CAMEROON</a:t>
                </a:r>
                <a:endParaRPr lang="en-US" dirty="0"/>
              </a:p>
            </p:txBody>
          </p:sp>
          <p:sp>
            <p:nvSpPr>
              <p:cNvPr id="348" name="ZoneTexte 347"/>
              <p:cNvSpPr txBox="1"/>
              <p:nvPr/>
            </p:nvSpPr>
            <p:spPr>
              <a:xfrm>
                <a:off x="2923300" y="4116516"/>
                <a:ext cx="1214007" cy="215444"/>
              </a:xfrm>
              <a:prstGeom prst="rect">
                <a:avLst/>
              </a:prstGeom>
              <a:noFill/>
            </p:spPr>
            <p:txBody>
              <a:bodyPr wrap="square" rtlCol="0">
                <a:spAutoFit/>
              </a:bodyPr>
              <a:lstStyle/>
              <a:p>
                <a:pPr algn="ctr"/>
                <a:r>
                  <a:rPr lang="fr-FR" sz="800" dirty="0" smtClean="0">
                    <a:latin typeface="Bookman Old Style" panose="02050604050505020204" pitchFamily="18" charset="0"/>
                  </a:rPr>
                  <a:t>EVD REGIONAL</a:t>
                </a:r>
                <a:endParaRPr lang="en-US" sz="800" dirty="0">
                  <a:latin typeface="Bookman Old Style" panose="02050604050505020204" pitchFamily="18" charset="0"/>
                </a:endParaRPr>
              </a:p>
            </p:txBody>
          </p:sp>
          <p:sp>
            <p:nvSpPr>
              <p:cNvPr id="349" name="ZoneTexte 348"/>
              <p:cNvSpPr txBox="1"/>
              <p:nvPr/>
            </p:nvSpPr>
            <p:spPr>
              <a:xfrm>
                <a:off x="6043968" y="4063757"/>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NIGER</a:t>
                </a:r>
                <a:endParaRPr lang="en-US" sz="700" dirty="0">
                  <a:solidFill>
                    <a:schemeClr val="bg1">
                      <a:lumMod val="50000"/>
                    </a:schemeClr>
                  </a:solidFill>
                  <a:latin typeface="Bookman Old Style" panose="02050604050505020204" pitchFamily="18" charset="0"/>
                </a:endParaRPr>
              </a:p>
            </p:txBody>
          </p:sp>
          <p:sp>
            <p:nvSpPr>
              <p:cNvPr id="351" name="ZoneTexte 350"/>
              <p:cNvSpPr txBox="1"/>
              <p:nvPr/>
            </p:nvSpPr>
            <p:spPr>
              <a:xfrm>
                <a:off x="4281368" y="2348196"/>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MALI</a:t>
                </a:r>
                <a:endParaRPr lang="en-US" sz="800" dirty="0">
                  <a:latin typeface="Bookman Old Style" panose="02050604050505020204" pitchFamily="18" charset="0"/>
                </a:endParaRPr>
              </a:p>
            </p:txBody>
          </p:sp>
          <p:sp>
            <p:nvSpPr>
              <p:cNvPr id="352" name="ZoneTexte 351"/>
              <p:cNvSpPr txBox="1"/>
              <p:nvPr/>
            </p:nvSpPr>
            <p:spPr>
              <a:xfrm>
                <a:off x="3218894" y="2186144"/>
                <a:ext cx="764298"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47185" y="3205796"/>
                <a:ext cx="778210" cy="200055"/>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NIGERIA</a:t>
                </a:r>
                <a:endParaRPr lang="en-US" sz="700" dirty="0">
                  <a:solidFill>
                    <a:schemeClr val="bg1">
                      <a:lumMod val="50000"/>
                    </a:schemeClr>
                  </a:solidFill>
                </a:endParaRPr>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635702" y="4197809"/>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427476" y="2410675"/>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CHAD</a:t>
                </a:r>
                <a:endParaRPr lang="en-US" sz="800" dirty="0">
                  <a:latin typeface="Bookman Old Style" panose="02050604050505020204" pitchFamily="18" charset="0"/>
                </a:endParaRPr>
              </a:p>
            </p:txBody>
          </p:sp>
          <p:sp>
            <p:nvSpPr>
              <p:cNvPr id="357" name="ZoneTexte 356"/>
              <p:cNvSpPr txBox="1"/>
              <p:nvPr/>
            </p:nvSpPr>
            <p:spPr>
              <a:xfrm>
                <a:off x="4268254" y="2861107"/>
                <a:ext cx="659124"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55000" y="3382468"/>
                <a:ext cx="657456" cy="33855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CÔTE D’IVOIRE</a:t>
                </a:r>
                <a:endParaRPr lang="en-US" dirty="0"/>
              </a:p>
            </p:txBody>
          </p:sp>
          <p:sp>
            <p:nvSpPr>
              <p:cNvPr id="359" name="ZoneTexte 358"/>
              <p:cNvSpPr txBox="1"/>
              <p:nvPr/>
            </p:nvSpPr>
            <p:spPr>
              <a:xfrm>
                <a:off x="4320778" y="3400229"/>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4246"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451923" y="3585851"/>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142795" y="3021443"/>
                <a:ext cx="659775" cy="215444"/>
              </a:xfrm>
              <a:prstGeom prst="rect">
                <a:avLst/>
              </a:prstGeom>
              <a:noFill/>
            </p:spPr>
            <p:txBody>
              <a:bodyPr wrap="square" rtlCol="0">
                <a:spAutoFit/>
              </a:bodyPr>
              <a:lstStyle/>
              <a:p>
                <a:pPr algn="ctr"/>
                <a:r>
                  <a:rPr lang="fr-FR" sz="800" dirty="0">
                    <a:latin typeface="Bookman Old Style" panose="02050604050505020204" pitchFamily="18" charset="0"/>
                  </a:rPr>
                  <a:t>GUINEA</a:t>
                </a:r>
                <a:endParaRPr lang="en-US" sz="800" dirty="0">
                  <a:latin typeface="Bookman Old Style" panose="02050604050505020204" pitchFamily="18" charset="0"/>
                </a:endParaRPr>
              </a:p>
            </p:txBody>
          </p:sp>
          <p:sp>
            <p:nvSpPr>
              <p:cNvPr id="364" name="ZoneTexte 363"/>
              <p:cNvSpPr txBox="1"/>
              <p:nvPr/>
            </p:nvSpPr>
            <p:spPr>
              <a:xfrm>
                <a:off x="2747742" y="338663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56835" y="3242530"/>
                <a:ext cx="137243"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68" name="Connecteur en angle 367"/>
              <p:cNvCxnSpPr>
                <a:endCxn id="403" idx="19"/>
              </p:cNvCxnSpPr>
              <p:nvPr/>
            </p:nvCxnSpPr>
            <p:spPr>
              <a:xfrm rot="16200000" flipV="1">
                <a:off x="3098643" y="3440268"/>
                <a:ext cx="654865" cy="189238"/>
              </a:xfrm>
              <a:prstGeom prst="bentConnector4">
                <a:avLst>
                  <a:gd name="adj1" fmla="val 314"/>
                  <a:gd name="adj2" fmla="val 9272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69" name="Connecteur en angle 368"/>
              <p:cNvCxnSpPr/>
              <p:nvPr/>
            </p:nvCxnSpPr>
            <p:spPr>
              <a:xfrm rot="16200000" flipV="1">
                <a:off x="3292081" y="3629327"/>
                <a:ext cx="472606" cy="6704"/>
              </a:xfrm>
              <a:prstGeom prst="bentConnector3">
                <a:avLst>
                  <a:gd name="adj1" fmla="val -2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71" name="Connecteur droit 370"/>
              <p:cNvCxnSpPr/>
              <p:nvPr/>
            </p:nvCxnSpPr>
            <p:spPr>
              <a:xfrm flipH="1">
                <a:off x="3517190" y="3862319"/>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pic>
            <p:nvPicPr>
              <p:cNvPr id="372" name="Image 371"/>
              <p:cNvPicPr>
                <a:picLocks noChangeAspect="1"/>
              </p:cNvPicPr>
              <p:nvPr/>
            </p:nvPicPr>
            <p:blipFill>
              <a:blip r:embed="rId8"/>
              <a:stretch>
                <a:fillRect/>
              </a:stretch>
            </p:blipFill>
            <p:spPr>
              <a:xfrm>
                <a:off x="3458369" y="3172802"/>
                <a:ext cx="225000" cy="326250"/>
              </a:xfrm>
              <a:prstGeom prst="rect">
                <a:avLst/>
              </a:prstGeom>
            </p:spPr>
          </p:pic>
          <p:pic>
            <p:nvPicPr>
              <p:cNvPr id="373" name="Image 372"/>
              <p:cNvPicPr>
                <a:picLocks noChangeAspect="1"/>
              </p:cNvPicPr>
              <p:nvPr/>
            </p:nvPicPr>
            <p:blipFill>
              <a:blip r:embed="rId9"/>
              <a:stretch>
                <a:fillRect/>
              </a:stretch>
            </p:blipFill>
            <p:spPr>
              <a:xfrm>
                <a:off x="3473405" y="3184641"/>
                <a:ext cx="191250" cy="191250"/>
              </a:xfrm>
              <a:prstGeom prst="rect">
                <a:avLst/>
              </a:prstGeom>
            </p:spPr>
          </p:pic>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825752" cy="1264920"/>
                <a:chOff x="2809949" y="5289820"/>
                <a:chExt cx="2825752"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a:t>
                  </a:r>
                  <a:r>
                    <a:rPr lang="fr-FR" sz="700" dirty="0" smtClean="0">
                      <a:solidFill>
                        <a:schemeClr val="bg1">
                          <a:lumMod val="65000"/>
                        </a:schemeClr>
                      </a:solidFill>
                      <a:latin typeface="Bookman Old Style" panose="02050604050505020204" pitchFamily="18" charset="0"/>
                    </a:rPr>
                    <a:t> </a:t>
                  </a:r>
                  <a:r>
                    <a:rPr lang="fr-FR" sz="700" dirty="0">
                      <a:solidFill>
                        <a:schemeClr val="bg1">
                          <a:lumMod val="50000"/>
                        </a:schemeClr>
                      </a:solidFill>
                      <a:latin typeface="Bookman Old Style" panose="02050604050505020204" pitchFamily="18" charset="0"/>
                    </a:rPr>
                    <a:t>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4" y="5289820"/>
                  <a:ext cx="141693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t>
                  </a:r>
                  <a:r>
                    <a:rPr lang="fr-FR" sz="700" dirty="0" smtClean="0">
                      <a:solidFill>
                        <a:schemeClr val="bg1">
                          <a:lumMod val="50000"/>
                        </a:schemeClr>
                      </a:solidFill>
                      <a:latin typeface="Bookman Old Style" panose="02050604050505020204" pitchFamily="18" charset="0"/>
                    </a:rPr>
                    <a:t>AND </a:t>
                  </a:r>
                  <a:r>
                    <a:rPr lang="fr-FR" sz="700" dirty="0">
                      <a:solidFill>
                        <a:schemeClr val="bg1">
                          <a:lumMod val="50000"/>
                        </a:schemeClr>
                      </a:solidFill>
                      <a:latin typeface="Bookman Old Style" panose="02050604050505020204" pitchFamily="18" charset="0"/>
                    </a:rPr>
                    <a:t>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251084" y="11794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306388" y="2796633"/>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 name="ZoneTexte 80"/>
          <p:cNvSpPr txBox="1"/>
          <p:nvPr/>
        </p:nvSpPr>
        <p:spPr>
          <a:xfrm>
            <a:off x="533354" y="5703855"/>
            <a:ext cx="1737542"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EU TRAINING MISSION HQ ATTACKED </a:t>
            </a:r>
            <a:endParaRPr lang="en-US" sz="800" i="1" dirty="0">
              <a:solidFill>
                <a:srgbClr val="026CB6"/>
              </a:solidFill>
              <a:latin typeface="Arial" panose="020B0604020202020204" pitchFamily="34" charset="0"/>
              <a:cs typeface="Arial" panose="020B0604020202020204" pitchFamily="34" charset="0"/>
            </a:endParaRPr>
          </a:p>
        </p:txBody>
      </p:sp>
      <p:sp>
        <p:nvSpPr>
          <p:cNvPr id="9" name="TextBox 52"/>
          <p:cNvSpPr txBox="1"/>
          <p:nvPr/>
        </p:nvSpPr>
        <p:spPr>
          <a:xfrm>
            <a:off x="8410379" y="649654"/>
            <a:ext cx="2039235" cy="6681399"/>
          </a:xfrm>
          <a:prstGeom prst="rect">
            <a:avLst/>
          </a:prstGeom>
          <a:noFill/>
        </p:spPr>
        <p:txBody>
          <a:bodyPr wrap="square" lIns="0" tIns="49785" rIns="0" bIns="49785" rtlCol="0">
            <a:noAutofit/>
          </a:bodyPr>
          <a:lstStyle/>
          <a:p>
            <a:pPr>
              <a:spcBef>
                <a:spcPts val="600"/>
              </a:spcBef>
            </a:pPr>
            <a:r>
              <a:rPr lang="en-US" sz="1000" dirty="0" smtClean="0">
                <a:latin typeface="Arial"/>
              </a:rPr>
              <a:t>CHAD</a:t>
            </a:r>
            <a:endParaRPr lang="fr-FR" sz="1000" dirty="0" smtClean="0">
              <a:latin typeface="Arial"/>
            </a:endParaRPr>
          </a:p>
          <a:p>
            <a:pPr>
              <a:spcBef>
                <a:spcPts val="600"/>
              </a:spcBef>
            </a:pPr>
            <a:r>
              <a:rPr lang="en-GB" sz="800" i="1" dirty="0" smtClean="0">
                <a:solidFill>
                  <a:schemeClr val="bg1">
                    <a:lumMod val="50000"/>
                  </a:schemeClr>
                </a:solidFill>
                <a:latin typeface="Arial" panose="020B0604020202020204" pitchFamily="34" charset="0"/>
                <a:cs typeface="Arial" panose="020B0604020202020204" pitchFamily="34" charset="0"/>
              </a:rPr>
              <a:t>         </a:t>
            </a:r>
          </a:p>
          <a:p>
            <a:pPr>
              <a:spcBef>
                <a:spcPts val="600"/>
              </a:spcBef>
            </a:pPr>
            <a:endParaRPr lang="en-GB" sz="840" b="1" dirty="0" smtClean="0">
              <a:solidFill>
                <a:srgbClr val="A6A6A6"/>
              </a:solidFill>
              <a:latin typeface="Arial" panose="020B0604020202020204" pitchFamily="34" charset="0"/>
              <a:cs typeface="Arial" panose="020B0604020202020204" pitchFamily="34" charset="0"/>
            </a:endParaRPr>
          </a:p>
          <a:p>
            <a:pPr>
              <a:spcBef>
                <a:spcPts val="600"/>
              </a:spcBef>
            </a:pPr>
            <a:r>
              <a:rPr lang="en-US" sz="800" dirty="0">
                <a:latin typeface="Arial" panose="020B0604020202020204" pitchFamily="34" charset="0"/>
                <a:cs typeface="Arial" panose="020B0604020202020204" pitchFamily="34" charset="0"/>
              </a:rPr>
              <a:t>On 21 March, 16 suspected </a:t>
            </a:r>
            <a:r>
              <a:rPr lang="en-US" sz="800" dirty="0" err="1">
                <a:latin typeface="Arial" panose="020B0604020202020204" pitchFamily="34" charset="0"/>
                <a:cs typeface="Arial" panose="020B0604020202020204" pitchFamily="34" charset="0"/>
              </a:rPr>
              <a:t>Boko</a:t>
            </a:r>
            <a:r>
              <a:rPr lang="en-US" sz="800" dirty="0">
                <a:latin typeface="Arial" panose="020B0604020202020204" pitchFamily="34" charset="0"/>
                <a:cs typeface="Arial" panose="020B0604020202020204" pitchFamily="34" charset="0"/>
              </a:rPr>
              <a:t> Haram members said to be from Niger surrendered to the local authorities in </a:t>
            </a:r>
            <a:r>
              <a:rPr lang="en-US" sz="800" dirty="0" err="1">
                <a:latin typeface="Arial" panose="020B0604020202020204" pitchFamily="34" charset="0"/>
                <a:cs typeface="Arial" panose="020B0604020202020204" pitchFamily="34" charset="0"/>
              </a:rPr>
              <a:t>Kaiga-Kindjiria</a:t>
            </a:r>
            <a:r>
              <a:rPr lang="en-US" sz="800" dirty="0">
                <a:latin typeface="Arial" panose="020B0604020202020204" pitchFamily="34" charset="0"/>
                <a:cs typeface="Arial" panose="020B0604020202020204" pitchFamily="34" charset="0"/>
              </a:rPr>
              <a:t> area of the western Lac Region. The three men, five women and eight children are currently in the hands of a local chief and will soon be transferred to the administrative authorities. It is the second surrender in recent weeks. Another group of suspected </a:t>
            </a:r>
            <a:r>
              <a:rPr lang="en-US" sz="800" dirty="0" err="1">
                <a:latin typeface="Arial" panose="020B0604020202020204" pitchFamily="34" charset="0"/>
                <a:cs typeface="Arial" panose="020B0604020202020204" pitchFamily="34" charset="0"/>
              </a:rPr>
              <a:t>Boko</a:t>
            </a:r>
            <a:r>
              <a:rPr lang="en-US" sz="800" dirty="0">
                <a:latin typeface="Arial" panose="020B0604020202020204" pitchFamily="34" charset="0"/>
                <a:cs typeface="Arial" panose="020B0604020202020204" pitchFamily="34" charset="0"/>
              </a:rPr>
              <a:t> Haram members met with a local Chadian military official in </a:t>
            </a:r>
            <a:r>
              <a:rPr lang="en-US" sz="800" dirty="0" err="1">
                <a:latin typeface="Arial" panose="020B0604020202020204" pitchFamily="34" charset="0"/>
                <a:cs typeface="Arial" panose="020B0604020202020204" pitchFamily="34" charset="0"/>
              </a:rPr>
              <a:t>Mboma</a:t>
            </a:r>
            <a:r>
              <a:rPr lang="en-US" sz="800" dirty="0">
                <a:latin typeface="Arial" panose="020B0604020202020204" pitchFamily="34" charset="0"/>
                <a:cs typeface="Arial" panose="020B0604020202020204" pitchFamily="34" charset="0"/>
              </a:rPr>
              <a:t> in Lac Region on 11 February to discuss surrender.</a:t>
            </a:r>
          </a:p>
          <a:p>
            <a:pPr>
              <a:spcBef>
                <a:spcPts val="600"/>
              </a:spcBef>
            </a:pPr>
            <a:r>
              <a:rPr lang="en-GB" sz="1000" dirty="0" smtClean="0">
                <a:latin typeface="Arial"/>
              </a:rPr>
              <a:t>EBOLA </a:t>
            </a:r>
            <a:r>
              <a:rPr lang="en-GB" sz="1000" dirty="0">
                <a:latin typeface="Arial"/>
              </a:rPr>
              <a:t>VIRUS </a:t>
            </a:r>
            <a:r>
              <a:rPr lang="en-GB" sz="1000" dirty="0" smtClean="0">
                <a:latin typeface="Arial"/>
              </a:rPr>
              <a:t>DISEASE  </a:t>
            </a:r>
          </a:p>
          <a:p>
            <a:endParaRPr lang="en-GB" sz="1000" dirty="0" smtClean="0">
              <a:latin typeface="Arial"/>
            </a:endParaRPr>
          </a:p>
          <a:p>
            <a:endParaRPr lang="en-GB" sz="800" dirty="0" smtClean="0">
              <a:latin typeface="Arial" panose="020B0604020202020204" pitchFamily="34" charset="0"/>
              <a:cs typeface="Arial" panose="020B0604020202020204" pitchFamily="34" charset="0"/>
            </a:endParaRPr>
          </a:p>
          <a:p>
            <a:endParaRPr lang="en-GB"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A new case was confirmed on 28 March. The individual was on the list of contacts considered to be high risk. So far seven people have died since the flare-up was confirmed on 17 March: (4 confirmed and 3 probable cases). </a:t>
            </a:r>
            <a:r>
              <a:rPr lang="en-US" sz="800" dirty="0" smtClean="0">
                <a:latin typeface="Arial" panose="020B0604020202020204" pitchFamily="34" charset="0"/>
                <a:cs typeface="Arial" panose="020B0604020202020204" pitchFamily="34" charset="0"/>
              </a:rPr>
              <a:t>Some 1,033 contacts from over 180 households are being monitored, out of them, 175 are high risk. Some </a:t>
            </a:r>
            <a:r>
              <a:rPr lang="en-US" sz="800" dirty="0">
                <a:latin typeface="Arial" panose="020B0604020202020204" pitchFamily="34" charset="0"/>
                <a:cs typeface="Arial" panose="020B0604020202020204" pitchFamily="34" charset="0"/>
              </a:rPr>
              <a:t>465 contacts </a:t>
            </a:r>
            <a:r>
              <a:rPr lang="en-US" sz="800" dirty="0" smtClean="0">
                <a:latin typeface="Arial" panose="020B0604020202020204" pitchFamily="34" charset="0"/>
                <a:cs typeface="Arial" panose="020B0604020202020204" pitchFamily="34" charset="0"/>
              </a:rPr>
              <a:t>have </a:t>
            </a:r>
            <a:r>
              <a:rPr lang="en-US" sz="800" dirty="0">
                <a:latin typeface="Arial" panose="020B0604020202020204" pitchFamily="34" charset="0"/>
                <a:cs typeface="Arial" panose="020B0604020202020204" pitchFamily="34" charset="0"/>
              </a:rPr>
              <a:t>been vaccinated, including </a:t>
            </a:r>
            <a:r>
              <a:rPr lang="en-US" sz="800" dirty="0" smtClean="0">
                <a:latin typeface="Arial" panose="020B0604020202020204" pitchFamily="34" charset="0"/>
                <a:cs typeface="Arial" panose="020B0604020202020204" pitchFamily="34" charset="0"/>
              </a:rPr>
              <a:t>the 175 </a:t>
            </a:r>
            <a:r>
              <a:rPr lang="en-US" sz="800" dirty="0">
                <a:latin typeface="Arial" panose="020B0604020202020204" pitchFamily="34" charset="0"/>
                <a:cs typeface="Arial" panose="020B0604020202020204" pitchFamily="34" charset="0"/>
              </a:rPr>
              <a:t>high risk contacts since the vaccination </a:t>
            </a:r>
            <a:r>
              <a:rPr lang="en-US" sz="800" dirty="0" smtClean="0">
                <a:latin typeface="Arial" panose="020B0604020202020204" pitchFamily="34" charset="0"/>
                <a:cs typeface="Arial" panose="020B0604020202020204" pitchFamily="34" charset="0"/>
              </a:rPr>
              <a:t>drive began </a:t>
            </a:r>
            <a:r>
              <a:rPr lang="en-US" sz="800" dirty="0">
                <a:latin typeface="Arial" panose="020B0604020202020204" pitchFamily="34" charset="0"/>
                <a:cs typeface="Arial" panose="020B0604020202020204" pitchFamily="34" charset="0"/>
              </a:rPr>
              <a:t>on 23 </a:t>
            </a:r>
            <a:r>
              <a:rPr lang="en-US" sz="800" dirty="0" smtClean="0">
                <a:latin typeface="Arial" panose="020B0604020202020204" pitchFamily="34" charset="0"/>
                <a:cs typeface="Arial" panose="020B0604020202020204" pitchFamily="34" charset="0"/>
              </a:rPr>
              <a:t>March.</a:t>
            </a:r>
            <a:r>
              <a:rPr lang="en-US" sz="800" dirty="0"/>
              <a:t> </a:t>
            </a:r>
            <a:endParaRPr lang="fr-FR" sz="800" dirty="0"/>
          </a:p>
        </p:txBody>
      </p:sp>
      <p:grpSp>
        <p:nvGrpSpPr>
          <p:cNvPr id="7" name="Groupe 6"/>
          <p:cNvGrpSpPr/>
          <p:nvPr/>
        </p:nvGrpSpPr>
        <p:grpSpPr>
          <a:xfrm>
            <a:off x="8527891" y="5751435"/>
            <a:ext cx="1890389" cy="982100"/>
            <a:chOff x="8619636" y="6375428"/>
            <a:chExt cx="1948288" cy="982100"/>
          </a:xfrm>
        </p:grpSpPr>
        <p:pic>
          <p:nvPicPr>
            <p:cNvPr id="34" name="Image 33"/>
            <p:cNvPicPr>
              <a:picLocks noChangeAspect="1"/>
            </p:cNvPicPr>
            <p:nvPr/>
          </p:nvPicPr>
          <p:blipFill>
            <a:blip r:embed="rId10"/>
            <a:stretch>
              <a:fillRect/>
            </a:stretch>
          </p:blipFill>
          <p:spPr>
            <a:xfrm>
              <a:off x="8619636" y="6439122"/>
              <a:ext cx="143848" cy="215772"/>
            </a:xfrm>
            <a:prstGeom prst="rect">
              <a:avLst/>
            </a:prstGeom>
          </p:spPr>
        </p:pic>
        <p:pic>
          <p:nvPicPr>
            <p:cNvPr id="35" name="Image 34"/>
            <p:cNvPicPr>
              <a:picLocks noChangeAspect="1"/>
            </p:cNvPicPr>
            <p:nvPr/>
          </p:nvPicPr>
          <p:blipFill>
            <a:blip r:embed="rId11"/>
            <a:stretch>
              <a:fillRect/>
            </a:stretch>
          </p:blipFill>
          <p:spPr>
            <a:xfrm>
              <a:off x="8619636" y="6683271"/>
              <a:ext cx="143848" cy="208580"/>
            </a:xfrm>
            <a:prstGeom prst="rect">
              <a:avLst/>
            </a:prstGeom>
          </p:spPr>
        </p:pic>
        <p:pic>
          <p:nvPicPr>
            <p:cNvPr id="36" name="Image 35"/>
            <p:cNvPicPr>
              <a:picLocks noChangeAspect="1"/>
            </p:cNvPicPr>
            <p:nvPr/>
          </p:nvPicPr>
          <p:blipFill>
            <a:blip r:embed="rId12"/>
            <a:stretch>
              <a:fillRect/>
            </a:stretch>
          </p:blipFill>
          <p:spPr>
            <a:xfrm>
              <a:off x="8619636" y="6931653"/>
              <a:ext cx="143848" cy="208580"/>
            </a:xfrm>
            <a:prstGeom prst="rect">
              <a:avLst/>
            </a:prstGeom>
          </p:spPr>
        </p:pic>
        <p:sp>
          <p:nvSpPr>
            <p:cNvPr id="37" name="ZoneTexte 36"/>
            <p:cNvSpPr txBox="1"/>
            <p:nvPr/>
          </p:nvSpPr>
          <p:spPr>
            <a:xfrm>
              <a:off x="8804907" y="6375428"/>
              <a:ext cx="1763017" cy="954107"/>
            </a:xfrm>
            <a:prstGeom prst="rect">
              <a:avLst/>
            </a:prstGeom>
            <a:noFill/>
          </p:spPr>
          <p:txBody>
            <a:bodyPr wrap="square" rtlCol="0">
              <a:spAutoFit/>
            </a:bodyPr>
            <a:lstStyle/>
            <a:p>
              <a:r>
                <a:rPr lang="fr-FR" sz="800" dirty="0">
                  <a:latin typeface="Arial" panose="020B0604020202020204" pitchFamily="34" charset="0"/>
                  <a:cs typeface="Arial" panose="020B0604020202020204" pitchFamily="34" charset="0"/>
                </a:rPr>
                <a:t>Natural </a:t>
              </a:r>
              <a:r>
                <a:rPr lang="fr-FR" sz="800" dirty="0" err="1">
                  <a:latin typeface="Arial" panose="020B0604020202020204" pitchFamily="34" charset="0"/>
                  <a:cs typeface="Arial" panose="020B0604020202020204" pitchFamily="34" charset="0"/>
                </a:rPr>
                <a:t>disaster</a:t>
              </a:r>
              <a:r>
                <a:rPr lang="fr-FR" sz="800" dirty="0">
                  <a:latin typeface="Arial" panose="020B0604020202020204" pitchFamily="34" charset="0"/>
                  <a:cs typeface="Arial" panose="020B0604020202020204" pitchFamily="34" charset="0"/>
                </a:rPr>
                <a:t> </a:t>
              </a:r>
            </a:p>
            <a:p>
              <a:endParaRPr lang="fr-FR" sz="800" dirty="0">
                <a:latin typeface="Arial" panose="020B0604020202020204" pitchFamily="34" charset="0"/>
                <a:cs typeface="Arial" panose="020B0604020202020204" pitchFamily="34" charset="0"/>
              </a:endParaRPr>
            </a:p>
            <a:p>
              <a:r>
                <a:rPr lang="fr-FR" sz="800" dirty="0" err="1">
                  <a:latin typeface="Arial" panose="020B0604020202020204" pitchFamily="34" charset="0"/>
                  <a:cs typeface="Arial" panose="020B0604020202020204" pitchFamily="34" charset="0"/>
                </a:rPr>
                <a:t>Epidemic</a:t>
              </a:r>
              <a:endParaRPr lang="fr-FR" sz="8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800" dirty="0" err="1">
                  <a:latin typeface="Arial" panose="020B0604020202020204" pitchFamily="34" charset="0"/>
                  <a:cs typeface="Arial" panose="020B0604020202020204" pitchFamily="34" charset="0"/>
                </a:rPr>
                <a:t>Conflict</a:t>
              </a:r>
              <a:endParaRPr lang="fr-FR" sz="8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800" dirty="0" err="1">
                  <a:latin typeface="Arial" panose="020B0604020202020204" pitchFamily="34" charset="0"/>
                  <a:cs typeface="Arial" panose="020B0604020202020204" pitchFamily="34" charset="0"/>
                </a:rPr>
                <a:t>Other</a:t>
              </a:r>
              <a:endParaRPr lang="en-US"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3"/>
            <a:stretch>
              <a:fillRect/>
            </a:stretch>
          </p:blipFill>
          <p:spPr>
            <a:xfrm>
              <a:off x="8622494" y="7157237"/>
              <a:ext cx="138132" cy="200291"/>
            </a:xfrm>
            <a:prstGeom prst="rect">
              <a:avLst/>
            </a:prstGeom>
          </p:spPr>
        </p:pic>
      </p:grpSp>
      <p:cxnSp>
        <p:nvCxnSpPr>
          <p:cNvPr id="91" name="Connecteur droit 90"/>
          <p:cNvCxnSpPr/>
          <p:nvPr/>
        </p:nvCxnSpPr>
        <p:spPr>
          <a:xfrm>
            <a:off x="8410379" y="864980"/>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2238" name="ZoneTexte 2237"/>
          <p:cNvSpPr txBox="1"/>
          <p:nvPr/>
        </p:nvSpPr>
        <p:spPr>
          <a:xfrm>
            <a:off x="8750254" y="3050302"/>
            <a:ext cx="1576860" cy="338554"/>
          </a:xfrm>
          <a:prstGeom prst="rect">
            <a:avLst/>
          </a:prstGeom>
          <a:noFill/>
        </p:spPr>
        <p:txBody>
          <a:bodyPr wrap="square" rtlCol="0">
            <a:spAutoFit/>
          </a:bodyPr>
          <a:lstStyle/>
          <a:p>
            <a:r>
              <a:rPr lang="fr-FR" sz="800" i="1" dirty="0" smtClean="0">
                <a:solidFill>
                  <a:srgbClr val="026CB6"/>
                </a:solidFill>
                <a:latin typeface="Arial" panose="020B0604020202020204" pitchFamily="34" charset="0"/>
                <a:cs typeface="Arial" panose="020B0604020202020204" pitchFamily="34" charset="0"/>
              </a:rPr>
              <a:t>NEW CASE CONFIRMED IN GUINEA</a:t>
            </a:r>
            <a:endParaRPr lang="en-US" sz="800" i="1" dirty="0">
              <a:solidFill>
                <a:srgbClr val="026CB6"/>
              </a:solidFill>
              <a:latin typeface="Arial" panose="020B0604020202020204" pitchFamily="34" charset="0"/>
              <a:cs typeface="Arial" panose="020B0604020202020204" pitchFamily="34" charset="0"/>
            </a:endParaRPr>
          </a:p>
        </p:txBody>
      </p:sp>
      <p:grpSp>
        <p:nvGrpSpPr>
          <p:cNvPr id="21" name="Groupe 20"/>
          <p:cNvGrpSpPr/>
          <p:nvPr/>
        </p:nvGrpSpPr>
        <p:grpSpPr>
          <a:xfrm>
            <a:off x="8406164" y="3077892"/>
            <a:ext cx="225000" cy="326250"/>
            <a:chOff x="8569420" y="3699161"/>
            <a:chExt cx="225000" cy="326250"/>
          </a:xfrm>
        </p:grpSpPr>
        <p:pic>
          <p:nvPicPr>
            <p:cNvPr id="205" name="Image 371"/>
            <p:cNvPicPr>
              <a:picLocks noChangeAspect="1"/>
            </p:cNvPicPr>
            <p:nvPr/>
          </p:nvPicPr>
          <p:blipFill>
            <a:blip r:embed="rId8"/>
            <a:stretch>
              <a:fillRect/>
            </a:stretch>
          </p:blipFill>
          <p:spPr>
            <a:xfrm>
              <a:off x="8569420" y="3699161"/>
              <a:ext cx="225000" cy="326250"/>
            </a:xfrm>
            <a:prstGeom prst="rect">
              <a:avLst/>
            </a:prstGeom>
          </p:spPr>
        </p:pic>
        <p:pic>
          <p:nvPicPr>
            <p:cNvPr id="206" name="Image 372"/>
            <p:cNvPicPr>
              <a:picLocks noChangeAspect="1"/>
            </p:cNvPicPr>
            <p:nvPr/>
          </p:nvPicPr>
          <p:blipFill>
            <a:blip r:embed="rId9"/>
            <a:stretch>
              <a:fillRect/>
            </a:stretch>
          </p:blipFill>
          <p:spPr>
            <a:xfrm>
              <a:off x="8594081" y="3717848"/>
              <a:ext cx="191250" cy="191250"/>
            </a:xfrm>
            <a:prstGeom prst="rect">
              <a:avLst/>
            </a:prstGeom>
          </p:spPr>
        </p:pic>
      </p:grpSp>
      <p:sp>
        <p:nvSpPr>
          <p:cNvPr id="207" name="ZoneTexte 351"/>
          <p:cNvSpPr txBox="1"/>
          <p:nvPr/>
        </p:nvSpPr>
        <p:spPr>
          <a:xfrm>
            <a:off x="2909724" y="2664398"/>
            <a:ext cx="64026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pic>
        <p:nvPicPr>
          <p:cNvPr id="209" name="Image 21"/>
          <p:cNvPicPr>
            <a:picLocks noChangeAspect="1"/>
          </p:cNvPicPr>
          <p:nvPr/>
        </p:nvPicPr>
        <p:blipFill>
          <a:blip r:embed="rId3"/>
          <a:stretch>
            <a:fillRect/>
          </a:stretch>
        </p:blipFill>
        <p:spPr>
          <a:xfrm>
            <a:off x="2882777" y="3932874"/>
            <a:ext cx="247500" cy="236250"/>
          </a:xfrm>
          <a:prstGeom prst="rect">
            <a:avLst/>
          </a:prstGeom>
        </p:spPr>
      </p:pic>
      <p:grpSp>
        <p:nvGrpSpPr>
          <p:cNvPr id="19" name="Group 18"/>
          <p:cNvGrpSpPr/>
          <p:nvPr/>
        </p:nvGrpSpPr>
        <p:grpSpPr>
          <a:xfrm>
            <a:off x="6387610" y="2701328"/>
            <a:ext cx="225000" cy="326250"/>
            <a:chOff x="5395196" y="2965475"/>
            <a:chExt cx="225000" cy="326250"/>
          </a:xfrm>
        </p:grpSpPr>
        <p:pic>
          <p:nvPicPr>
            <p:cNvPr id="212" name="Image 377"/>
            <p:cNvPicPr>
              <a:picLocks noChangeAspect="1"/>
            </p:cNvPicPr>
            <p:nvPr/>
          </p:nvPicPr>
          <p:blipFill>
            <a:blip r:embed="rId14"/>
            <a:stretch>
              <a:fillRect/>
            </a:stretch>
          </p:blipFill>
          <p:spPr>
            <a:xfrm>
              <a:off x="5395196" y="2965475"/>
              <a:ext cx="225000" cy="326250"/>
            </a:xfrm>
            <a:prstGeom prst="rect">
              <a:avLst/>
            </a:prstGeom>
          </p:spPr>
        </p:pic>
        <p:pic>
          <p:nvPicPr>
            <p:cNvPr id="213" name="Image 21"/>
            <p:cNvPicPr>
              <a:picLocks noChangeAspect="1"/>
            </p:cNvPicPr>
            <p:nvPr/>
          </p:nvPicPr>
          <p:blipFill>
            <a:blip r:embed="rId3"/>
            <a:stretch>
              <a:fillRect/>
            </a:stretch>
          </p:blipFill>
          <p:spPr>
            <a:xfrm>
              <a:off x="5411017" y="2982165"/>
              <a:ext cx="201600" cy="192436"/>
            </a:xfrm>
            <a:prstGeom prst="rect">
              <a:avLst/>
            </a:prstGeom>
          </p:spPr>
        </p:pic>
      </p:grpSp>
      <p:pic>
        <p:nvPicPr>
          <p:cNvPr id="222" name="Image 22"/>
          <p:cNvPicPr>
            <a:picLocks noChangeAspect="1"/>
          </p:cNvPicPr>
          <p:nvPr/>
        </p:nvPicPr>
        <p:blipFill>
          <a:blip r:embed="rId15"/>
          <a:stretch>
            <a:fillRect/>
          </a:stretch>
        </p:blipFill>
        <p:spPr>
          <a:xfrm>
            <a:off x="250937" y="921292"/>
            <a:ext cx="201600" cy="172800"/>
          </a:xfrm>
          <a:prstGeom prst="rect">
            <a:avLst/>
          </a:prstGeom>
        </p:spPr>
      </p:pic>
      <p:sp>
        <p:nvSpPr>
          <p:cNvPr id="184" name="ZoneTexte 2433"/>
          <p:cNvSpPr txBox="1"/>
          <p:nvPr/>
        </p:nvSpPr>
        <p:spPr>
          <a:xfrm>
            <a:off x="2590029" y="2947832"/>
            <a:ext cx="635769"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a:t>
            </a:r>
          </a:p>
          <a:p>
            <a:pPr algn="ctr"/>
            <a:r>
              <a:rPr lang="fr-FR" sz="700" dirty="0" smtClean="0">
                <a:solidFill>
                  <a:schemeClr val="bg1">
                    <a:lumMod val="50000"/>
                  </a:schemeClr>
                </a:solidFill>
                <a:latin typeface="Bookman Old Style" panose="02050604050505020204" pitchFamily="18" charset="0"/>
              </a:rPr>
              <a:t>BISSAU</a:t>
            </a:r>
            <a:endParaRPr lang="en-US" sz="700" dirty="0">
              <a:solidFill>
                <a:schemeClr val="bg1">
                  <a:lumMod val="50000"/>
                </a:schemeClr>
              </a:solidFill>
              <a:latin typeface="Bookman Old Style" panose="02050604050505020204" pitchFamily="18" charset="0"/>
            </a:endParaRPr>
          </a:p>
        </p:txBody>
      </p:sp>
      <p:sp>
        <p:nvSpPr>
          <p:cNvPr id="185" name="ZoneTexte 2433"/>
          <p:cNvSpPr txBox="1"/>
          <p:nvPr/>
        </p:nvSpPr>
        <p:spPr>
          <a:xfrm>
            <a:off x="2416274" y="2775906"/>
            <a:ext cx="57488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GAMBIA</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193" name="Connecteur en angle 2450"/>
          <p:cNvCxnSpPr/>
          <p:nvPr/>
        </p:nvCxnSpPr>
        <p:spPr>
          <a:xfrm rot="5400000" flipH="1" flipV="1">
            <a:off x="3471081" y="3612767"/>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253" name="ZoneTexte 88"/>
          <p:cNvSpPr txBox="1"/>
          <p:nvPr/>
        </p:nvSpPr>
        <p:spPr>
          <a:xfrm>
            <a:off x="8678424" y="888373"/>
            <a:ext cx="1648690" cy="338554"/>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SUSPECTED BOKO HARAM MEMBERS SURRENDER</a:t>
            </a:r>
            <a:endParaRPr lang="en-US" sz="800" i="1" dirty="0">
              <a:solidFill>
                <a:srgbClr val="026CB6"/>
              </a:solidFill>
              <a:latin typeface="Arial" panose="020B0604020202020204" pitchFamily="34" charset="0"/>
              <a:cs typeface="Arial" panose="020B0604020202020204" pitchFamily="34" charset="0"/>
            </a:endParaRPr>
          </a:p>
        </p:txBody>
      </p:sp>
      <p:cxnSp>
        <p:nvCxnSpPr>
          <p:cNvPr id="198" name="Connecteur droit 90"/>
          <p:cNvCxnSpPr/>
          <p:nvPr/>
        </p:nvCxnSpPr>
        <p:spPr>
          <a:xfrm>
            <a:off x="8416715" y="3037617"/>
            <a:ext cx="1980000" cy="2912"/>
          </a:xfrm>
          <a:prstGeom prst="line">
            <a:avLst/>
          </a:prstGeom>
        </p:spPr>
        <p:style>
          <a:lnRef idx="1">
            <a:schemeClr val="dk1"/>
          </a:lnRef>
          <a:fillRef idx="0">
            <a:schemeClr val="dk1"/>
          </a:fillRef>
          <a:effectRef idx="0">
            <a:schemeClr val="dk1"/>
          </a:effectRef>
          <a:fontRef idx="minor">
            <a:schemeClr val="tx1"/>
          </a:fontRef>
        </p:style>
      </p:cxnSp>
      <p:grpSp>
        <p:nvGrpSpPr>
          <p:cNvPr id="11" name="Group 10"/>
          <p:cNvGrpSpPr/>
          <p:nvPr/>
        </p:nvGrpSpPr>
        <p:grpSpPr>
          <a:xfrm>
            <a:off x="282806" y="880526"/>
            <a:ext cx="225000" cy="326250"/>
            <a:chOff x="6700953" y="5703452"/>
            <a:chExt cx="225000" cy="326250"/>
          </a:xfrm>
        </p:grpSpPr>
        <p:pic>
          <p:nvPicPr>
            <p:cNvPr id="201" name="Image 377"/>
            <p:cNvPicPr>
              <a:picLocks noChangeAspect="1"/>
            </p:cNvPicPr>
            <p:nvPr/>
          </p:nvPicPr>
          <p:blipFill>
            <a:blip r:embed="rId14"/>
            <a:stretch>
              <a:fillRect/>
            </a:stretch>
          </p:blipFill>
          <p:spPr>
            <a:xfrm>
              <a:off x="6700953" y="5703452"/>
              <a:ext cx="225000" cy="326250"/>
            </a:xfrm>
            <a:prstGeom prst="rect">
              <a:avLst/>
            </a:prstGeom>
          </p:spPr>
        </p:pic>
        <p:pic>
          <p:nvPicPr>
            <p:cNvPr id="199" name="Image 23"/>
            <p:cNvPicPr>
              <a:picLocks noChangeAspect="1"/>
            </p:cNvPicPr>
            <p:nvPr/>
          </p:nvPicPr>
          <p:blipFill>
            <a:blip r:embed="rId16"/>
            <a:stretch>
              <a:fillRect/>
            </a:stretch>
          </p:blipFill>
          <p:spPr>
            <a:xfrm>
              <a:off x="6712206" y="5740047"/>
              <a:ext cx="183600" cy="183600"/>
            </a:xfrm>
            <a:prstGeom prst="rect">
              <a:avLst/>
            </a:prstGeom>
          </p:spPr>
        </p:pic>
      </p:grpSp>
      <p:grpSp>
        <p:nvGrpSpPr>
          <p:cNvPr id="203" name="Group 202"/>
          <p:cNvGrpSpPr/>
          <p:nvPr/>
        </p:nvGrpSpPr>
        <p:grpSpPr>
          <a:xfrm>
            <a:off x="6725290" y="3430629"/>
            <a:ext cx="225000" cy="326250"/>
            <a:chOff x="6700953" y="5703452"/>
            <a:chExt cx="225000" cy="326250"/>
          </a:xfrm>
        </p:grpSpPr>
        <p:pic>
          <p:nvPicPr>
            <p:cNvPr id="204" name="Image 377"/>
            <p:cNvPicPr>
              <a:picLocks noChangeAspect="1"/>
            </p:cNvPicPr>
            <p:nvPr/>
          </p:nvPicPr>
          <p:blipFill>
            <a:blip r:embed="rId14"/>
            <a:stretch>
              <a:fillRect/>
            </a:stretch>
          </p:blipFill>
          <p:spPr>
            <a:xfrm>
              <a:off x="6700953" y="5703452"/>
              <a:ext cx="225000" cy="326250"/>
            </a:xfrm>
            <a:prstGeom prst="rect">
              <a:avLst/>
            </a:prstGeom>
          </p:spPr>
        </p:pic>
        <p:pic>
          <p:nvPicPr>
            <p:cNvPr id="210" name="Image 23"/>
            <p:cNvPicPr>
              <a:picLocks noChangeAspect="1"/>
            </p:cNvPicPr>
            <p:nvPr/>
          </p:nvPicPr>
          <p:blipFill>
            <a:blip r:embed="rId16"/>
            <a:stretch>
              <a:fillRect/>
            </a:stretch>
          </p:blipFill>
          <p:spPr>
            <a:xfrm>
              <a:off x="6721831" y="5740047"/>
              <a:ext cx="183600" cy="183600"/>
            </a:xfrm>
            <a:prstGeom prst="rect">
              <a:avLst/>
            </a:prstGeom>
          </p:spPr>
        </p:pic>
      </p:grpSp>
      <p:grpSp>
        <p:nvGrpSpPr>
          <p:cNvPr id="4" name="Group 3"/>
          <p:cNvGrpSpPr/>
          <p:nvPr/>
        </p:nvGrpSpPr>
        <p:grpSpPr>
          <a:xfrm>
            <a:off x="270129" y="3266571"/>
            <a:ext cx="1964709" cy="384253"/>
            <a:chOff x="261737" y="3214970"/>
            <a:chExt cx="1964709" cy="384253"/>
          </a:xfrm>
        </p:grpSpPr>
        <p:sp>
          <p:nvSpPr>
            <p:cNvPr id="2176" name="ZoneTexte 2175"/>
            <p:cNvSpPr txBox="1"/>
            <p:nvPr/>
          </p:nvSpPr>
          <p:spPr>
            <a:xfrm>
              <a:off x="561020" y="3214970"/>
              <a:ext cx="166542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SEVERAL KILLED IN INTERCOMMUNITY CLASHES</a:t>
              </a:r>
              <a:endParaRPr lang="en-US" sz="800" i="1" dirty="0">
                <a:solidFill>
                  <a:srgbClr val="026CB6"/>
                </a:solidFill>
                <a:latin typeface="Arial" panose="020B0604020202020204" pitchFamily="34" charset="0"/>
                <a:cs typeface="Arial" panose="020B0604020202020204" pitchFamily="34" charset="0"/>
              </a:endParaRPr>
            </a:p>
          </p:txBody>
        </p:sp>
        <p:grpSp>
          <p:nvGrpSpPr>
            <p:cNvPr id="12" name="Group 11"/>
            <p:cNvGrpSpPr/>
            <p:nvPr/>
          </p:nvGrpSpPr>
          <p:grpSpPr>
            <a:xfrm>
              <a:off x="261737" y="3272973"/>
              <a:ext cx="225440" cy="326250"/>
              <a:chOff x="261737" y="3272973"/>
              <a:chExt cx="225440" cy="326250"/>
            </a:xfrm>
          </p:grpSpPr>
          <p:pic>
            <p:nvPicPr>
              <p:cNvPr id="217" name="Image 377"/>
              <p:cNvPicPr>
                <a:picLocks noChangeAspect="1"/>
              </p:cNvPicPr>
              <p:nvPr/>
            </p:nvPicPr>
            <p:blipFill>
              <a:blip r:embed="rId14"/>
              <a:stretch>
                <a:fillRect/>
              </a:stretch>
            </p:blipFill>
            <p:spPr>
              <a:xfrm>
                <a:off x="262177" y="3272973"/>
                <a:ext cx="225000" cy="326250"/>
              </a:xfrm>
              <a:prstGeom prst="rect">
                <a:avLst/>
              </a:prstGeom>
            </p:spPr>
          </p:pic>
          <p:pic>
            <p:nvPicPr>
              <p:cNvPr id="218" name="Image 24"/>
              <p:cNvPicPr>
                <a:picLocks noChangeAspect="1"/>
              </p:cNvPicPr>
              <p:nvPr/>
            </p:nvPicPr>
            <p:blipFill>
              <a:blip r:embed="rId17"/>
              <a:stretch>
                <a:fillRect/>
              </a:stretch>
            </p:blipFill>
            <p:spPr>
              <a:xfrm>
                <a:off x="261737" y="3280266"/>
                <a:ext cx="190800" cy="222600"/>
              </a:xfrm>
              <a:prstGeom prst="rect">
                <a:avLst/>
              </a:prstGeom>
            </p:spPr>
          </p:pic>
        </p:grpSp>
      </p:grpSp>
      <p:grpSp>
        <p:nvGrpSpPr>
          <p:cNvPr id="219" name="Group 218"/>
          <p:cNvGrpSpPr/>
          <p:nvPr/>
        </p:nvGrpSpPr>
        <p:grpSpPr>
          <a:xfrm>
            <a:off x="3958372" y="3117141"/>
            <a:ext cx="225440" cy="326250"/>
            <a:chOff x="261737" y="3272973"/>
            <a:chExt cx="225440" cy="326250"/>
          </a:xfrm>
        </p:grpSpPr>
        <p:pic>
          <p:nvPicPr>
            <p:cNvPr id="220" name="Image 377"/>
            <p:cNvPicPr>
              <a:picLocks noChangeAspect="1"/>
            </p:cNvPicPr>
            <p:nvPr/>
          </p:nvPicPr>
          <p:blipFill>
            <a:blip r:embed="rId14"/>
            <a:stretch>
              <a:fillRect/>
            </a:stretch>
          </p:blipFill>
          <p:spPr>
            <a:xfrm>
              <a:off x="262177" y="3272973"/>
              <a:ext cx="225000" cy="326250"/>
            </a:xfrm>
            <a:prstGeom prst="rect">
              <a:avLst/>
            </a:prstGeom>
          </p:spPr>
        </p:pic>
        <p:pic>
          <p:nvPicPr>
            <p:cNvPr id="221" name="Image 24"/>
            <p:cNvPicPr>
              <a:picLocks noChangeAspect="1"/>
            </p:cNvPicPr>
            <p:nvPr/>
          </p:nvPicPr>
          <p:blipFill>
            <a:blip r:embed="rId17"/>
            <a:stretch>
              <a:fillRect/>
            </a:stretch>
          </p:blipFill>
          <p:spPr>
            <a:xfrm>
              <a:off x="261737" y="3280266"/>
              <a:ext cx="190800" cy="222600"/>
            </a:xfrm>
            <a:prstGeom prst="rect">
              <a:avLst/>
            </a:prstGeom>
          </p:spPr>
        </p:pic>
      </p:grpSp>
      <p:grpSp>
        <p:nvGrpSpPr>
          <p:cNvPr id="223" name="Group 222"/>
          <p:cNvGrpSpPr/>
          <p:nvPr/>
        </p:nvGrpSpPr>
        <p:grpSpPr>
          <a:xfrm>
            <a:off x="4246663" y="1923406"/>
            <a:ext cx="225440" cy="326250"/>
            <a:chOff x="261737" y="3272973"/>
            <a:chExt cx="225440" cy="326250"/>
          </a:xfrm>
        </p:grpSpPr>
        <p:pic>
          <p:nvPicPr>
            <p:cNvPr id="224" name="Image 377"/>
            <p:cNvPicPr>
              <a:picLocks noChangeAspect="1"/>
            </p:cNvPicPr>
            <p:nvPr/>
          </p:nvPicPr>
          <p:blipFill>
            <a:blip r:embed="rId14"/>
            <a:stretch>
              <a:fillRect/>
            </a:stretch>
          </p:blipFill>
          <p:spPr>
            <a:xfrm>
              <a:off x="262177" y="3272973"/>
              <a:ext cx="225000" cy="326250"/>
            </a:xfrm>
            <a:prstGeom prst="rect">
              <a:avLst/>
            </a:prstGeom>
          </p:spPr>
        </p:pic>
        <p:pic>
          <p:nvPicPr>
            <p:cNvPr id="225" name="Image 24"/>
            <p:cNvPicPr>
              <a:picLocks noChangeAspect="1"/>
            </p:cNvPicPr>
            <p:nvPr/>
          </p:nvPicPr>
          <p:blipFill>
            <a:blip r:embed="rId17"/>
            <a:stretch>
              <a:fillRect/>
            </a:stretch>
          </p:blipFill>
          <p:spPr>
            <a:xfrm>
              <a:off x="261737" y="3280266"/>
              <a:ext cx="190800" cy="222600"/>
            </a:xfrm>
            <a:prstGeom prst="rect">
              <a:avLst/>
            </a:prstGeom>
          </p:spPr>
        </p:pic>
      </p:grpSp>
      <p:grpSp>
        <p:nvGrpSpPr>
          <p:cNvPr id="229" name="Group 228"/>
          <p:cNvGrpSpPr/>
          <p:nvPr/>
        </p:nvGrpSpPr>
        <p:grpSpPr>
          <a:xfrm>
            <a:off x="238134" y="5710007"/>
            <a:ext cx="225440" cy="326250"/>
            <a:chOff x="261737" y="3272973"/>
            <a:chExt cx="225440" cy="326250"/>
          </a:xfrm>
        </p:grpSpPr>
        <p:pic>
          <p:nvPicPr>
            <p:cNvPr id="230" name="Image 377"/>
            <p:cNvPicPr>
              <a:picLocks noChangeAspect="1"/>
            </p:cNvPicPr>
            <p:nvPr/>
          </p:nvPicPr>
          <p:blipFill>
            <a:blip r:embed="rId14"/>
            <a:stretch>
              <a:fillRect/>
            </a:stretch>
          </p:blipFill>
          <p:spPr>
            <a:xfrm>
              <a:off x="262177" y="3272973"/>
              <a:ext cx="225000" cy="326250"/>
            </a:xfrm>
            <a:prstGeom prst="rect">
              <a:avLst/>
            </a:prstGeom>
          </p:spPr>
        </p:pic>
        <p:pic>
          <p:nvPicPr>
            <p:cNvPr id="231" name="Image 24"/>
            <p:cNvPicPr>
              <a:picLocks noChangeAspect="1"/>
            </p:cNvPicPr>
            <p:nvPr/>
          </p:nvPicPr>
          <p:blipFill>
            <a:blip r:embed="rId17"/>
            <a:stretch>
              <a:fillRect/>
            </a:stretch>
          </p:blipFill>
          <p:spPr>
            <a:xfrm>
              <a:off x="261737" y="3280266"/>
              <a:ext cx="190800" cy="222600"/>
            </a:xfrm>
            <a:prstGeom prst="rect">
              <a:avLst/>
            </a:prstGeom>
          </p:spPr>
        </p:pic>
      </p:grpSp>
      <p:grpSp>
        <p:nvGrpSpPr>
          <p:cNvPr id="240" name="Group 239"/>
          <p:cNvGrpSpPr/>
          <p:nvPr/>
        </p:nvGrpSpPr>
        <p:grpSpPr>
          <a:xfrm>
            <a:off x="8411769" y="952869"/>
            <a:ext cx="225000" cy="326250"/>
            <a:chOff x="5395196" y="2965475"/>
            <a:chExt cx="225000" cy="326250"/>
          </a:xfrm>
        </p:grpSpPr>
        <p:pic>
          <p:nvPicPr>
            <p:cNvPr id="257" name="Image 377"/>
            <p:cNvPicPr>
              <a:picLocks noChangeAspect="1"/>
            </p:cNvPicPr>
            <p:nvPr/>
          </p:nvPicPr>
          <p:blipFill>
            <a:blip r:embed="rId14"/>
            <a:stretch>
              <a:fillRect/>
            </a:stretch>
          </p:blipFill>
          <p:spPr>
            <a:xfrm>
              <a:off x="5395196" y="2965475"/>
              <a:ext cx="225000" cy="326250"/>
            </a:xfrm>
            <a:prstGeom prst="rect">
              <a:avLst/>
            </a:prstGeom>
          </p:spPr>
        </p:pic>
        <p:pic>
          <p:nvPicPr>
            <p:cNvPr id="258" name="Image 21"/>
            <p:cNvPicPr>
              <a:picLocks noChangeAspect="1"/>
            </p:cNvPicPr>
            <p:nvPr/>
          </p:nvPicPr>
          <p:blipFill>
            <a:blip r:embed="rId3"/>
            <a:stretch>
              <a:fillRect/>
            </a:stretch>
          </p:blipFill>
          <p:spPr>
            <a:xfrm>
              <a:off x="5411017" y="2982165"/>
              <a:ext cx="201600" cy="192436"/>
            </a:xfrm>
            <a:prstGeom prst="rect">
              <a:avLst/>
            </a:prstGeom>
          </p:spPr>
        </p:pic>
      </p:gr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1588</TotalTime>
  <Words>574</Words>
  <Application>Microsoft Office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(22 - 28 March 2016)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153</cp:revision>
  <cp:lastPrinted>2016-03-22T14:53:16Z</cp:lastPrinted>
  <dcterms:created xsi:type="dcterms:W3CDTF">2015-12-15T11:10:25Z</dcterms:created>
  <dcterms:modified xsi:type="dcterms:W3CDTF">2016-03-29T17:19:06Z</dcterms:modified>
</cp:coreProperties>
</file>