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42" d="100"/>
          <a:sy n="142" d="100"/>
        </p:scale>
        <p:origin x="-2976" y="-1104"/>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37840"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39" y="0"/>
            <a:ext cx="3037840"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28-Nov-16</a:t>
            </a:fld>
            <a:endParaRPr lang="en-US"/>
          </a:p>
        </p:txBody>
      </p:sp>
      <p:sp>
        <p:nvSpPr>
          <p:cNvPr id="4" name="Espace réservé de l'image des diapositives 3"/>
          <p:cNvSpPr>
            <a:spLocks noGrp="1" noRot="1" noChangeAspect="1"/>
          </p:cNvSpPr>
          <p:nvPr>
            <p:ph type="sldImg" idx="2"/>
          </p:nvPr>
        </p:nvSpPr>
        <p:spPr>
          <a:xfrm>
            <a:off x="1287463" y="1162050"/>
            <a:ext cx="4435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1" y="4473894"/>
            <a:ext cx="560832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1" y="8829969"/>
            <a:ext cx="3037840"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39" y="8829969"/>
            <a:ext cx="3037840"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28-Nov-16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28-Nov-16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28-Nov-16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28-Nov-16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28-Nov-16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28-Nov-16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28-Nov-16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28-Nov-16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28-Nov-16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28-Nov-16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28-Nov-16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28-Nov-16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(21 - 28 November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6" y="6812097"/>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28 Nov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smtClean="0">
              <a:solidFill>
                <a:prstClr val="white">
                  <a:lumMod val="50000"/>
                </a:prstClr>
              </a:solidFill>
              <a:latin typeface="Arial" panose="020B0604020202020204" pitchFamily="34" charset="0"/>
              <a:cs typeface="Arial" panose="020B0604020202020204" pitchFamily="34" charset="0"/>
            </a:endParaRPr>
          </a:p>
          <a:p>
            <a:pPr lvl="0"/>
            <a:r>
              <a:rPr lang="en-GB" sz="700" i="1" dirty="0" smtClean="0">
                <a:solidFill>
                  <a:schemeClr val="bg1">
                    <a:lumMod val="50000"/>
                  </a:schemeClr>
                </a:solidFill>
                <a:latin typeface="Arial" panose="020B0604020202020204" pitchFamily="34" charset="0"/>
                <a:cs typeface="Arial" panose="020B0604020202020204" pitchFamily="34" charset="0"/>
              </a:rPr>
              <a:t>The </a:t>
            </a:r>
            <a:r>
              <a:rPr lang="en-GB" sz="700" i="1" dirty="0">
                <a:solidFill>
                  <a:schemeClr val="bg1">
                    <a:lumMod val="50000"/>
                  </a:schemeClr>
                </a:solidFill>
                <a:latin typeface="Arial" panose="020B0604020202020204" pitchFamily="34" charset="0"/>
                <a:cs typeface="Arial" panose="020B0604020202020204" pitchFamily="34" charset="0"/>
              </a:rPr>
              <a:t>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5877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BURKINA FASO</a:t>
            </a:r>
          </a:p>
          <a:p>
            <a:endParaRPr lang="en-GB" sz="800" dirty="0" smtClean="0">
              <a:latin typeface="Arial"/>
            </a:endParaRPr>
          </a:p>
          <a:p>
            <a:endParaRPr lang="en-GB" sz="800" dirty="0" smtClean="0">
              <a:latin typeface="Arial"/>
            </a:endParaRPr>
          </a:p>
          <a:p>
            <a:endParaRPr lang="en-GB" sz="800" dirty="0" smtClean="0"/>
          </a:p>
          <a:p>
            <a:pPr lvl="0"/>
            <a:r>
              <a:rPr lang="en-US" sz="800" dirty="0" smtClean="0">
                <a:latin typeface="Arial"/>
              </a:rPr>
              <a:t>As of 19 November, there were 1,716 suspected dengue fever cases and 18 deaths since the outbreak first </a:t>
            </a:r>
            <a:r>
              <a:rPr lang="en-US" sz="800" dirty="0">
                <a:latin typeface="Arial"/>
              </a:rPr>
              <a:t>erupted in the country in early November. Some </a:t>
            </a:r>
            <a:r>
              <a:rPr lang="en-US" sz="800" dirty="0" smtClean="0">
                <a:latin typeface="Arial"/>
              </a:rPr>
              <a:t>of the samples </a:t>
            </a:r>
            <a:r>
              <a:rPr lang="en-US" sz="800" dirty="0">
                <a:latin typeface="Arial"/>
              </a:rPr>
              <a:t>taken for testing in </a:t>
            </a:r>
            <a:r>
              <a:rPr lang="en-US" sz="800" dirty="0" err="1">
                <a:latin typeface="Arial"/>
              </a:rPr>
              <a:t>Institut</a:t>
            </a:r>
            <a:r>
              <a:rPr lang="en-US" sz="800" dirty="0">
                <a:latin typeface="Arial"/>
              </a:rPr>
              <a:t> Pasteur de Dakar in Senegal have turned out positive for dengue. A team of two virologists and two entomologists from the </a:t>
            </a:r>
            <a:r>
              <a:rPr lang="en-US" sz="800" dirty="0" err="1">
                <a:latin typeface="Arial"/>
              </a:rPr>
              <a:t>Institut</a:t>
            </a:r>
            <a:r>
              <a:rPr lang="en-US" sz="800" dirty="0">
                <a:latin typeface="Arial"/>
              </a:rPr>
              <a:t> Pasteur has deployed to support the national health authorities contain the </a:t>
            </a:r>
            <a:r>
              <a:rPr lang="en-US" sz="800" dirty="0" smtClean="0">
                <a:latin typeface="Arial"/>
              </a:rPr>
              <a:t>outbreak</a:t>
            </a:r>
            <a:r>
              <a:rPr lang="en-US" sz="800" dirty="0">
                <a:latin typeface="Arial"/>
              </a:rPr>
              <a:t>.</a:t>
            </a:r>
            <a:endParaRPr lang="en-US" sz="800" dirty="0" smtClean="0">
              <a:latin typeface="Arial"/>
            </a:endParaRPr>
          </a:p>
          <a:p>
            <a:pPr lvl="0"/>
            <a:endParaRPr lang="en-GB" sz="1000" dirty="0" smtClean="0">
              <a:latin typeface="Arial"/>
            </a:endParaRPr>
          </a:p>
          <a:p>
            <a:pPr lvl="0"/>
            <a:r>
              <a:rPr lang="en-GB" sz="1000" dirty="0" smtClean="0">
                <a:latin typeface="Arial"/>
              </a:rPr>
              <a:t>CENTRAL AFRICAN REPUBLIC</a:t>
            </a:r>
          </a:p>
          <a:p>
            <a:endParaRPr lang="en-GB" sz="800" dirty="0" smtClean="0">
              <a:latin typeface="Arial"/>
            </a:endParaRPr>
          </a:p>
          <a:p>
            <a:endParaRPr lang="en-GB" sz="800" dirty="0" smtClean="0">
              <a:latin typeface="Arial"/>
            </a:endParaRPr>
          </a:p>
          <a:p>
            <a:endParaRPr lang="en-GB" sz="800" dirty="0" smtClean="0">
              <a:latin typeface="Arial"/>
            </a:endParaRPr>
          </a:p>
          <a:p>
            <a:r>
              <a:rPr lang="en-US" sz="800" dirty="0" smtClean="0">
                <a:latin typeface="Arial"/>
              </a:rPr>
              <a:t>Four </a:t>
            </a:r>
            <a:r>
              <a:rPr lang="en-US" sz="800" dirty="0">
                <a:latin typeface="Arial"/>
              </a:rPr>
              <a:t>aid groups that had suspended work in the western </a:t>
            </a:r>
            <a:r>
              <a:rPr lang="en-US" sz="800" dirty="0" err="1" smtClean="0">
                <a:latin typeface="Arial"/>
              </a:rPr>
              <a:t>Batangafo</a:t>
            </a:r>
            <a:r>
              <a:rPr lang="en-US" sz="800" dirty="0" smtClean="0">
                <a:latin typeface="Arial"/>
              </a:rPr>
              <a:t> </a:t>
            </a:r>
            <a:r>
              <a:rPr lang="en-US" sz="800" dirty="0">
                <a:latin typeface="Arial"/>
              </a:rPr>
              <a:t>area due to insecurity resumed operations on 21 November. Insecurity, however, remains a major hindrance to humanitarian operations in the country. Several incidents of violence and assault against civilians and humanitarian workers since the start of November had led the four NGOs to temporarily suspend non-essential activities. They urged the UN peacekeeping force MINUSCA to tighten security and called on </a:t>
            </a:r>
            <a:r>
              <a:rPr lang="en-US" sz="800" dirty="0" smtClean="0">
                <a:latin typeface="Arial"/>
              </a:rPr>
              <a:t>the local </a:t>
            </a:r>
            <a:r>
              <a:rPr lang="en-US" sz="800" dirty="0">
                <a:latin typeface="Arial"/>
              </a:rPr>
              <a:t>leaders to facilitate the work of aid groups.</a:t>
            </a:r>
          </a:p>
          <a:p>
            <a:endParaRPr lang="en-US" sz="800" dirty="0">
              <a:latin typeface="Arial"/>
            </a:endParaRPr>
          </a:p>
          <a:p>
            <a:endParaRPr lang="en-GB" sz="1000" dirty="0">
              <a:latin typeface="Arial"/>
            </a:endParaRPr>
          </a:p>
          <a:p>
            <a:endParaRPr lang="en-US" sz="800" dirty="0" smtClean="0">
              <a:latin typeface="Arial"/>
            </a:endParaRPr>
          </a:p>
          <a:p>
            <a:endParaRPr lang="en-US" sz="800" dirty="0" smtClean="0">
              <a:latin typeface="Arial"/>
            </a:endParaRPr>
          </a:p>
          <a:p>
            <a:r>
              <a:rPr lang="en-US" sz="800" dirty="0">
                <a:latin typeface="Arial"/>
              </a:rPr>
              <a:t>The acting UN Humanitarian Coordinator, Michel Yao, on 23 November condemned the presence of armed men around Bria hospital in the central Haute-</a:t>
            </a:r>
            <a:r>
              <a:rPr lang="en-US" sz="800" dirty="0" err="1">
                <a:latin typeface="Arial"/>
              </a:rPr>
              <a:t>Kotto</a:t>
            </a:r>
            <a:r>
              <a:rPr lang="en-US" sz="800" dirty="0">
                <a:latin typeface="Arial"/>
              </a:rPr>
              <a:t> prefecture. Two days earlier on 21 November, clashes between armed groups claimed several lives, wounded more than 50 people and displaced over 10,000 others. Although a medical team is </a:t>
            </a:r>
            <a:r>
              <a:rPr lang="en-US" sz="800" dirty="0" smtClean="0">
                <a:latin typeface="Arial"/>
              </a:rPr>
              <a:t>providing services </a:t>
            </a:r>
            <a:r>
              <a:rPr lang="en-US" sz="800" dirty="0">
                <a:latin typeface="Arial"/>
              </a:rPr>
              <a:t>at the hospital, the presence of </a:t>
            </a:r>
            <a:r>
              <a:rPr lang="en-US" sz="800" dirty="0" smtClean="0">
                <a:latin typeface="Arial"/>
              </a:rPr>
              <a:t>the armed </a:t>
            </a:r>
            <a:r>
              <a:rPr lang="en-US" sz="800" dirty="0">
                <a:latin typeface="Arial"/>
              </a:rPr>
              <a:t>men is </a:t>
            </a:r>
            <a:r>
              <a:rPr lang="en-US" sz="800" dirty="0" smtClean="0">
                <a:latin typeface="Arial"/>
              </a:rPr>
              <a:t>preventing other patients from accessing treatment.</a:t>
            </a:r>
            <a:endParaRPr lang="en-US" sz="800" dirty="0">
              <a:latin typeface="Arial"/>
            </a:endParaRPr>
          </a:p>
          <a:p>
            <a:endParaRPr lang="en-US" sz="800" dirty="0">
              <a:latin typeface="Arial"/>
            </a:endParaRPr>
          </a:p>
          <a:p>
            <a:endParaRPr lang="en-US" sz="800" dirty="0">
              <a:latin typeface="Arial"/>
            </a:endParaRPr>
          </a:p>
          <a:p>
            <a:endParaRPr lang="en-US" sz="800" dirty="0">
              <a:latin typeface="Arial"/>
            </a:endParaRPr>
          </a:p>
        </p:txBody>
      </p:sp>
      <p:cxnSp>
        <p:nvCxnSpPr>
          <p:cNvPr id="77" name="Connecteur droit 76"/>
          <p:cNvCxnSpPr/>
          <p:nvPr/>
        </p:nvCxnSpPr>
        <p:spPr>
          <a:xfrm flipV="1">
            <a:off x="225784" y="2745277"/>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44143"/>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70950" y="871896"/>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DENGUE FEVER  ON THE RISE</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759571"/>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760309"/>
            <a:ext cx="5750655" cy="5898493"/>
            <a:chOff x="2534864" y="837663"/>
            <a:chExt cx="5750655" cy="5898493"/>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45630"/>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01867" y="4092042"/>
              <a:ext cx="596867" cy="215444"/>
            </a:xfrm>
            <a:prstGeom prst="rect">
              <a:avLst/>
            </a:prstGeom>
            <a:noFill/>
          </p:spPr>
          <p:txBody>
            <a:bodyPr wrap="square" rtlCol="0">
              <a:spAutoFit/>
            </a:bodyPr>
            <a:lstStyle/>
            <a:p>
              <a:pPr algn="ctr"/>
              <a:r>
                <a:rPr lang="fr-FR" sz="800" dirty="0">
                  <a:latin typeface="Bookman Old Style" panose="02050604050505020204" pitchFamily="18" charset="0"/>
                </a:rPr>
                <a:t>CONGO</a:t>
              </a:r>
              <a:endParaRPr lang="en-US" sz="800" dirty="0">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192354" y="2832032"/>
              <a:ext cx="685212" cy="338554"/>
            </a:xfrm>
            <a:prstGeom prst="rect">
              <a:avLst/>
            </a:prstGeom>
            <a:noFill/>
          </p:spPr>
          <p:txBody>
            <a:bodyPr wrap="square" rtlCol="0">
              <a:spAutoFit/>
            </a:bodyPr>
            <a:lstStyle/>
            <a:p>
              <a:pPr algn="ctr"/>
              <a:r>
                <a:rPr lang="fr-FR" sz="800" dirty="0">
                  <a:latin typeface="Bookman Old Style" panose="02050604050505020204" pitchFamily="18" charset="0"/>
                </a:rPr>
                <a:t>BURKINA FASO</a:t>
              </a:r>
              <a:endParaRPr lang="en-US" sz="800" dirty="0">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76" name="ZoneTexte 2175"/>
          <p:cNvSpPr txBox="1"/>
          <p:nvPr/>
        </p:nvSpPr>
        <p:spPr>
          <a:xfrm>
            <a:off x="557308" y="2760964"/>
            <a:ext cx="1665426" cy="338554"/>
          </a:xfrm>
          <a:prstGeom prst="rect">
            <a:avLst/>
          </a:prstGeom>
          <a:noFill/>
        </p:spPr>
        <p:txBody>
          <a:bodyPr wrap="square" rtlCol="0">
            <a:spAutoFit/>
          </a:bodyPr>
          <a:lstStyle/>
          <a:p>
            <a:pPr>
              <a:spcBef>
                <a:spcPts val="600"/>
              </a:spcBef>
            </a:pPr>
            <a:r>
              <a:rPr lang="fr-FR" sz="800" i="1" dirty="0" smtClean="0">
                <a:solidFill>
                  <a:srgbClr val="026CB6"/>
                </a:solidFill>
                <a:latin typeface="Arial" panose="020B0604020202020204" pitchFamily="34" charset="0"/>
                <a:cs typeface="Arial" panose="020B0604020202020204" pitchFamily="34" charset="0"/>
              </a:rPr>
              <a:t>AID GROUPS  RESUME OPERATIONS</a:t>
            </a:r>
            <a:endParaRPr lang="en-US" sz="800" i="1" dirty="0">
              <a:solidFill>
                <a:srgbClr val="026CB6"/>
              </a:solidFill>
              <a:latin typeface="Arial" panose="020B0604020202020204" pitchFamily="34" charset="0"/>
              <a:cs typeface="Arial" panose="020B0604020202020204" pitchFamily="34" charset="0"/>
            </a:endParaRPr>
          </a:p>
        </p:txBody>
      </p:sp>
      <p:sp>
        <p:nvSpPr>
          <p:cNvPr id="9" name="TextBox 52"/>
          <p:cNvSpPr txBox="1"/>
          <p:nvPr/>
        </p:nvSpPr>
        <p:spPr>
          <a:xfrm>
            <a:off x="8430029" y="687354"/>
            <a:ext cx="2039235" cy="6681399"/>
          </a:xfrm>
          <a:prstGeom prst="rect">
            <a:avLst/>
          </a:prstGeom>
          <a:noFill/>
        </p:spPr>
        <p:txBody>
          <a:bodyPr wrap="square" lIns="0" tIns="49785" rIns="0" bIns="49785" rtlCol="0">
            <a:noAutofit/>
          </a:bodyPr>
          <a:lstStyle/>
          <a:p>
            <a:r>
              <a:rPr lang="en-GB" sz="1000" dirty="0" smtClean="0">
                <a:latin typeface="Arial"/>
              </a:rPr>
              <a:t>NIGERIA</a:t>
            </a:r>
          </a:p>
          <a:p>
            <a:endParaRPr lang="en-GB" sz="800" dirty="0" smtClean="0">
              <a:latin typeface="Arial"/>
            </a:endParaRPr>
          </a:p>
          <a:p>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GB" sz="800" dirty="0" smtClean="0">
              <a:solidFill>
                <a:schemeClr val="bg1">
                  <a:lumMod val="50000"/>
                </a:schemeClr>
              </a:solidFill>
              <a:latin typeface="Arial" panose="020B0604020202020204" pitchFamily="34" charset="0"/>
              <a:cs typeface="Arial" panose="020B0604020202020204" pitchFamily="34" charset="0"/>
            </a:endParaRPr>
          </a:p>
          <a:p>
            <a:r>
              <a:rPr lang="en-US" sz="800" dirty="0">
                <a:latin typeface="Arial"/>
              </a:rPr>
              <a:t>Two suicide bombers on 23 November detonated explosives outside a camp for the displaced in Maiduguri, the capital of the north-eastern </a:t>
            </a:r>
            <a:r>
              <a:rPr lang="en-US" sz="800" dirty="0" err="1">
                <a:latin typeface="Arial"/>
              </a:rPr>
              <a:t>Borno</a:t>
            </a:r>
            <a:r>
              <a:rPr lang="en-US" sz="800" dirty="0">
                <a:latin typeface="Arial"/>
              </a:rPr>
              <a:t> state. The assailants carried out the attack after failing to gain entry into the camp which hosts more than 23,000 people. The explosion occurred less than a week after suspected Boko Haram elements targeted another camp in Maiduguri in a similar way. Camps hosting displaced people have come under increasing attacks recently in </a:t>
            </a:r>
            <a:r>
              <a:rPr lang="en-US" sz="800" dirty="0" smtClean="0">
                <a:latin typeface="Arial"/>
              </a:rPr>
              <a:t>Maiduguri </a:t>
            </a:r>
            <a:r>
              <a:rPr lang="en-US" sz="800" dirty="0">
                <a:latin typeface="Arial"/>
              </a:rPr>
              <a:t>where </a:t>
            </a:r>
            <a:r>
              <a:rPr lang="en-US" sz="800" dirty="0" smtClean="0">
                <a:latin typeface="Arial"/>
              </a:rPr>
              <a:t>hundreds of thousands of people forced from their homes by violence have  sought refuge.</a:t>
            </a:r>
          </a:p>
          <a:p>
            <a:endParaRPr lang="en-US" sz="800" dirty="0">
              <a:latin typeface="Arial"/>
            </a:endParaRPr>
          </a:p>
          <a:p>
            <a:r>
              <a:rPr lang="en-US" sz="1000" dirty="0">
                <a:latin typeface="Arial"/>
              </a:rPr>
              <a:t>REPUBLIC OF CONGO</a:t>
            </a:r>
          </a:p>
          <a:p>
            <a:endParaRPr lang="en-US" sz="800" dirty="0">
              <a:latin typeface="Arial"/>
            </a:endParaRPr>
          </a:p>
          <a:p>
            <a:endParaRPr lang="en-GB" sz="1000" dirty="0" smtClean="0">
              <a:latin typeface="Arial"/>
            </a:endParaRPr>
          </a:p>
          <a:p>
            <a:endParaRPr lang="en-GB" sz="800" dirty="0" smtClean="0">
              <a:latin typeface="Arial"/>
            </a:endParaRPr>
          </a:p>
          <a:p>
            <a:r>
              <a:rPr lang="en-US" sz="800" dirty="0">
                <a:latin typeface="Arial"/>
              </a:rPr>
              <a:t>A joint UN and Government team conducted a mission on 21 - 25 November in the southern Pool department, the scene of a military operation following a militant raid in the capital Brazzaville after the March presidential election. Some 12,986 people had been displaced in the region as of early November. The mission was deployed to assess the humanitarian situation, population movements and identify emergency needs and ways of supporting the displaced.</a:t>
            </a:r>
            <a:endParaRPr lang="en-GB" sz="800" dirty="0">
              <a:latin typeface="Arial" panose="020B0604020202020204" pitchFamily="34" charset="0"/>
              <a:cs typeface="Arial" panose="020B0604020202020204" pitchFamily="34" charset="0"/>
            </a:endParaRPr>
          </a:p>
        </p:txBody>
      </p:sp>
      <p:grpSp>
        <p:nvGrpSpPr>
          <p:cNvPr id="7" name="Groupe 6"/>
          <p:cNvGrpSpPr/>
          <p:nvPr/>
        </p:nvGrpSpPr>
        <p:grpSpPr>
          <a:xfrm>
            <a:off x="8495102" y="5576654"/>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875557"/>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647034"/>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750855" y="898884"/>
            <a:ext cx="1737542" cy="338554"/>
          </a:xfrm>
          <a:prstGeom prst="rect">
            <a:avLst/>
          </a:prstGeom>
          <a:noFill/>
        </p:spPr>
        <p:txBody>
          <a:bodyPr wrap="square" rtlCol="0">
            <a:spAutoFit/>
          </a:bodyPr>
          <a:lstStyle/>
          <a:p>
            <a:pPr>
              <a:spcBef>
                <a:spcPts val="600"/>
              </a:spcBef>
            </a:pPr>
            <a:r>
              <a:rPr lang="fr-FR" sz="800" i="1" dirty="0" smtClean="0">
                <a:solidFill>
                  <a:srgbClr val="026CB6"/>
                </a:solidFill>
                <a:latin typeface="Arial" panose="020B0604020202020204" pitchFamily="34" charset="0"/>
                <a:cs typeface="Arial" panose="020B0604020202020204" pitchFamily="34" charset="0"/>
              </a:rPr>
              <a:t>SUICIDE ATTACK TARGETS IDP CAMP</a:t>
            </a:r>
            <a:endParaRPr lang="en-US" sz="800" i="1" dirty="0">
              <a:solidFill>
                <a:srgbClr val="026CB6"/>
              </a:solidFill>
              <a:latin typeface="Arial" panose="020B0604020202020204" pitchFamily="34" charset="0"/>
              <a:cs typeface="Arial" panose="020B0604020202020204" pitchFamily="34" charset="0"/>
            </a:endParaRPr>
          </a:p>
        </p:txBody>
      </p:sp>
      <p:sp>
        <p:nvSpPr>
          <p:cNvPr id="271" name="ZoneTexte 2237"/>
          <p:cNvSpPr txBox="1"/>
          <p:nvPr/>
        </p:nvSpPr>
        <p:spPr>
          <a:xfrm>
            <a:off x="8763247" y="3364923"/>
            <a:ext cx="180453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JOINT TEAM ASSESSES HUMANITARIAN NEEDS</a:t>
            </a:r>
            <a:endParaRPr lang="en-US" sz="800" i="1" dirty="0">
              <a:solidFill>
                <a:srgbClr val="026CB6"/>
              </a:solidFill>
              <a:latin typeface="Arial" panose="020B0604020202020204" pitchFamily="34" charset="0"/>
              <a:cs typeface="Arial" panose="020B0604020202020204" pitchFamily="34" charset="0"/>
            </a:endParaRPr>
          </a:p>
        </p:txBody>
      </p:sp>
      <p:sp>
        <p:nvSpPr>
          <p:cNvPr id="221" name="ZoneTexte 2175"/>
          <p:cNvSpPr txBox="1"/>
          <p:nvPr/>
        </p:nvSpPr>
        <p:spPr>
          <a:xfrm>
            <a:off x="568697" y="4779978"/>
            <a:ext cx="1665426"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GUNMEN HINDER ACCESS TO HOSPITAL</a:t>
            </a:r>
            <a:endParaRPr lang="en-US" sz="800" i="1" dirty="0">
              <a:solidFill>
                <a:srgbClr val="026CB6"/>
              </a:solidFill>
              <a:latin typeface="Arial" panose="020B0604020202020204" pitchFamily="34" charset="0"/>
              <a:cs typeface="Arial" panose="020B0604020202020204" pitchFamily="34" charset="0"/>
            </a:endParaRPr>
          </a:p>
        </p:txBody>
      </p:sp>
      <p:grpSp>
        <p:nvGrpSpPr>
          <p:cNvPr id="182" name="Group 181"/>
          <p:cNvGrpSpPr/>
          <p:nvPr/>
        </p:nvGrpSpPr>
        <p:grpSpPr>
          <a:xfrm>
            <a:off x="5662594" y="2858913"/>
            <a:ext cx="225000" cy="328204"/>
            <a:chOff x="4499508" y="1144203"/>
            <a:chExt cx="225000" cy="328204"/>
          </a:xfrm>
        </p:grpSpPr>
        <p:pic>
          <p:nvPicPr>
            <p:cNvPr id="188" name="Image 377"/>
            <p:cNvPicPr>
              <a:picLocks noChangeAspect="1"/>
            </p:cNvPicPr>
            <p:nvPr/>
          </p:nvPicPr>
          <p:blipFill>
            <a:blip r:embed="rId13"/>
            <a:stretch>
              <a:fillRect/>
            </a:stretch>
          </p:blipFill>
          <p:spPr>
            <a:xfrm>
              <a:off x="4499508" y="1146157"/>
              <a:ext cx="225000" cy="326250"/>
            </a:xfrm>
            <a:prstGeom prst="rect">
              <a:avLst/>
            </a:prstGeom>
          </p:spPr>
        </p:pic>
        <p:pic>
          <p:nvPicPr>
            <p:cNvPr id="189"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214" name="Group 213"/>
          <p:cNvGrpSpPr/>
          <p:nvPr/>
        </p:nvGrpSpPr>
        <p:grpSpPr>
          <a:xfrm>
            <a:off x="237062" y="4805025"/>
            <a:ext cx="225000" cy="328204"/>
            <a:chOff x="4499508" y="1144203"/>
            <a:chExt cx="225000" cy="328204"/>
          </a:xfrm>
        </p:grpSpPr>
        <p:pic>
          <p:nvPicPr>
            <p:cNvPr id="215" name="Image 377"/>
            <p:cNvPicPr>
              <a:picLocks noChangeAspect="1"/>
            </p:cNvPicPr>
            <p:nvPr/>
          </p:nvPicPr>
          <p:blipFill>
            <a:blip r:embed="rId13"/>
            <a:stretch>
              <a:fillRect/>
            </a:stretch>
          </p:blipFill>
          <p:spPr>
            <a:xfrm>
              <a:off x="4499508" y="1146157"/>
              <a:ext cx="225000" cy="326250"/>
            </a:xfrm>
            <a:prstGeom prst="rect">
              <a:avLst/>
            </a:prstGeom>
          </p:spPr>
        </p:pic>
        <p:pic>
          <p:nvPicPr>
            <p:cNvPr id="216"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240" name="Groupe 20"/>
          <p:cNvGrpSpPr/>
          <p:nvPr/>
        </p:nvGrpSpPr>
        <p:grpSpPr>
          <a:xfrm>
            <a:off x="4478012" y="2446421"/>
            <a:ext cx="225000" cy="326250"/>
            <a:chOff x="8607920" y="3083161"/>
            <a:chExt cx="225000" cy="326250"/>
          </a:xfrm>
        </p:grpSpPr>
        <p:pic>
          <p:nvPicPr>
            <p:cNvPr id="241" name="Image 371"/>
            <p:cNvPicPr>
              <a:picLocks noChangeAspect="1"/>
            </p:cNvPicPr>
            <p:nvPr/>
          </p:nvPicPr>
          <p:blipFill>
            <a:blip r:embed="rId15"/>
            <a:stretch>
              <a:fillRect/>
            </a:stretch>
          </p:blipFill>
          <p:spPr>
            <a:xfrm>
              <a:off x="8607920" y="3083161"/>
              <a:ext cx="225000" cy="326250"/>
            </a:xfrm>
            <a:prstGeom prst="rect">
              <a:avLst/>
            </a:prstGeom>
          </p:spPr>
        </p:pic>
        <p:pic>
          <p:nvPicPr>
            <p:cNvPr id="245" name="Image 372"/>
            <p:cNvPicPr>
              <a:picLocks noChangeAspect="1"/>
            </p:cNvPicPr>
            <p:nvPr/>
          </p:nvPicPr>
          <p:blipFill>
            <a:blip r:embed="rId16"/>
            <a:stretch>
              <a:fillRect/>
            </a:stretch>
          </p:blipFill>
          <p:spPr>
            <a:xfrm>
              <a:off x="8622956" y="3095000"/>
              <a:ext cx="191250" cy="191250"/>
            </a:xfrm>
            <a:prstGeom prst="rect">
              <a:avLst/>
            </a:prstGeom>
          </p:spPr>
        </p:pic>
      </p:grpSp>
      <p:pic>
        <p:nvPicPr>
          <p:cNvPr id="178" name="Image 2226"/>
          <p:cNvPicPr>
            <a:picLocks noChangeAspect="1"/>
          </p:cNvPicPr>
          <p:nvPr/>
        </p:nvPicPr>
        <p:blipFill>
          <a:blip r:embed="rId13">
            <a:duotone>
              <a:prstClr val="black"/>
              <a:schemeClr val="tx2">
                <a:tint val="45000"/>
                <a:satMod val="400000"/>
              </a:schemeClr>
            </a:duotone>
          </a:blip>
          <a:stretch>
            <a:fillRect/>
          </a:stretch>
        </p:blipFill>
        <p:spPr>
          <a:xfrm>
            <a:off x="6094743" y="4175044"/>
            <a:ext cx="225000" cy="326250"/>
          </a:xfrm>
          <a:prstGeom prst="rect">
            <a:avLst/>
          </a:prstGeom>
        </p:spPr>
      </p:pic>
      <p:pic>
        <p:nvPicPr>
          <p:cNvPr id="180" name="Image 2226"/>
          <p:cNvPicPr>
            <a:picLocks noChangeAspect="1"/>
          </p:cNvPicPr>
          <p:nvPr/>
        </p:nvPicPr>
        <p:blipFill>
          <a:blip r:embed="rId13">
            <a:duotone>
              <a:prstClr val="black"/>
              <a:schemeClr val="tx2">
                <a:tint val="45000"/>
                <a:satMod val="400000"/>
              </a:schemeClr>
            </a:duotone>
          </a:blip>
          <a:stretch>
            <a:fillRect/>
          </a:stretch>
        </p:blipFill>
        <p:spPr>
          <a:xfrm>
            <a:off x="8429495" y="3379235"/>
            <a:ext cx="225000" cy="326250"/>
          </a:xfrm>
          <a:prstGeom prst="rect">
            <a:avLst/>
          </a:prstGeom>
        </p:spPr>
      </p:pic>
      <p:grpSp>
        <p:nvGrpSpPr>
          <p:cNvPr id="181" name="Groupe 20"/>
          <p:cNvGrpSpPr/>
          <p:nvPr/>
        </p:nvGrpSpPr>
        <p:grpSpPr>
          <a:xfrm>
            <a:off x="244420" y="887376"/>
            <a:ext cx="225000" cy="326250"/>
            <a:chOff x="8607920" y="3083161"/>
            <a:chExt cx="225000" cy="326250"/>
          </a:xfrm>
        </p:grpSpPr>
        <p:pic>
          <p:nvPicPr>
            <p:cNvPr id="187" name="Image 371"/>
            <p:cNvPicPr>
              <a:picLocks noChangeAspect="1"/>
            </p:cNvPicPr>
            <p:nvPr/>
          </p:nvPicPr>
          <p:blipFill>
            <a:blip r:embed="rId15"/>
            <a:stretch>
              <a:fillRect/>
            </a:stretch>
          </p:blipFill>
          <p:spPr>
            <a:xfrm>
              <a:off x="8607920" y="3083161"/>
              <a:ext cx="225000" cy="326250"/>
            </a:xfrm>
            <a:prstGeom prst="rect">
              <a:avLst/>
            </a:prstGeom>
          </p:spPr>
        </p:pic>
        <p:pic>
          <p:nvPicPr>
            <p:cNvPr id="190" name="Image 372"/>
            <p:cNvPicPr>
              <a:picLocks noChangeAspect="1"/>
            </p:cNvPicPr>
            <p:nvPr/>
          </p:nvPicPr>
          <p:blipFill>
            <a:blip r:embed="rId16"/>
            <a:stretch>
              <a:fillRect/>
            </a:stretch>
          </p:blipFill>
          <p:spPr>
            <a:xfrm>
              <a:off x="8622956" y="3095000"/>
              <a:ext cx="191250" cy="191250"/>
            </a:xfrm>
            <a:prstGeom prst="rect">
              <a:avLst/>
            </a:prstGeom>
          </p:spPr>
        </p:pic>
      </p:grpSp>
      <p:grpSp>
        <p:nvGrpSpPr>
          <p:cNvPr id="191" name="Group 190"/>
          <p:cNvGrpSpPr/>
          <p:nvPr/>
        </p:nvGrpSpPr>
        <p:grpSpPr>
          <a:xfrm>
            <a:off x="236034" y="2781026"/>
            <a:ext cx="225000" cy="328204"/>
            <a:chOff x="4499508" y="1144203"/>
            <a:chExt cx="225000" cy="328204"/>
          </a:xfrm>
        </p:grpSpPr>
        <p:pic>
          <p:nvPicPr>
            <p:cNvPr id="192" name="Image 377"/>
            <p:cNvPicPr>
              <a:picLocks noChangeAspect="1"/>
            </p:cNvPicPr>
            <p:nvPr/>
          </p:nvPicPr>
          <p:blipFill>
            <a:blip r:embed="rId13"/>
            <a:stretch>
              <a:fillRect/>
            </a:stretch>
          </p:blipFill>
          <p:spPr>
            <a:xfrm>
              <a:off x="4499508" y="1146157"/>
              <a:ext cx="225000" cy="326250"/>
            </a:xfrm>
            <a:prstGeom prst="rect">
              <a:avLst/>
            </a:prstGeom>
          </p:spPr>
        </p:pic>
        <p:pic>
          <p:nvPicPr>
            <p:cNvPr id="193" name="Image 19"/>
            <p:cNvPicPr>
              <a:picLocks noChangeAspect="1"/>
            </p:cNvPicPr>
            <p:nvPr/>
          </p:nvPicPr>
          <p:blipFill>
            <a:blip r:embed="rId14"/>
            <a:stretch>
              <a:fillRect/>
            </a:stretch>
          </p:blipFill>
          <p:spPr>
            <a:xfrm>
              <a:off x="4502719" y="1144203"/>
              <a:ext cx="201600" cy="201600"/>
            </a:xfrm>
            <a:prstGeom prst="rect">
              <a:avLst/>
            </a:prstGeom>
          </p:spPr>
        </p:pic>
      </p:grpSp>
      <p:cxnSp>
        <p:nvCxnSpPr>
          <p:cNvPr id="194" name="Connecteur droit 90"/>
          <p:cNvCxnSpPr/>
          <p:nvPr/>
        </p:nvCxnSpPr>
        <p:spPr>
          <a:xfrm>
            <a:off x="8415016" y="3346482"/>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195" name="Group 194"/>
          <p:cNvGrpSpPr/>
          <p:nvPr/>
        </p:nvGrpSpPr>
        <p:grpSpPr>
          <a:xfrm>
            <a:off x="8434634" y="927286"/>
            <a:ext cx="225000" cy="328204"/>
            <a:chOff x="4499508" y="1144203"/>
            <a:chExt cx="225000" cy="328204"/>
          </a:xfrm>
        </p:grpSpPr>
        <p:pic>
          <p:nvPicPr>
            <p:cNvPr id="196" name="Image 377"/>
            <p:cNvPicPr>
              <a:picLocks noChangeAspect="1"/>
            </p:cNvPicPr>
            <p:nvPr/>
          </p:nvPicPr>
          <p:blipFill>
            <a:blip r:embed="rId13"/>
            <a:stretch>
              <a:fillRect/>
            </a:stretch>
          </p:blipFill>
          <p:spPr>
            <a:xfrm>
              <a:off x="4499508" y="1146157"/>
              <a:ext cx="225000" cy="326250"/>
            </a:xfrm>
            <a:prstGeom prst="rect">
              <a:avLst/>
            </a:prstGeom>
          </p:spPr>
        </p:pic>
        <p:pic>
          <p:nvPicPr>
            <p:cNvPr id="197"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198" name="Group 197"/>
          <p:cNvGrpSpPr/>
          <p:nvPr/>
        </p:nvGrpSpPr>
        <p:grpSpPr>
          <a:xfrm>
            <a:off x="6635018" y="3260148"/>
            <a:ext cx="225000" cy="328204"/>
            <a:chOff x="4499508" y="1144203"/>
            <a:chExt cx="225000" cy="328204"/>
          </a:xfrm>
        </p:grpSpPr>
        <p:pic>
          <p:nvPicPr>
            <p:cNvPr id="199" name="Image 377"/>
            <p:cNvPicPr>
              <a:picLocks noChangeAspect="1"/>
            </p:cNvPicPr>
            <p:nvPr/>
          </p:nvPicPr>
          <p:blipFill>
            <a:blip r:embed="rId13"/>
            <a:stretch>
              <a:fillRect/>
            </a:stretch>
          </p:blipFill>
          <p:spPr>
            <a:xfrm>
              <a:off x="4499508" y="1146157"/>
              <a:ext cx="225000" cy="326250"/>
            </a:xfrm>
            <a:prstGeom prst="rect">
              <a:avLst/>
            </a:prstGeom>
          </p:spPr>
        </p:pic>
        <p:pic>
          <p:nvPicPr>
            <p:cNvPr id="200" name="Image 19"/>
            <p:cNvPicPr>
              <a:picLocks noChangeAspect="1"/>
            </p:cNvPicPr>
            <p:nvPr/>
          </p:nvPicPr>
          <p:blipFill>
            <a:blip r:embed="rId14"/>
            <a:stretch>
              <a:fillRect/>
            </a:stretch>
          </p:blipFill>
          <p:spPr>
            <a:xfrm>
              <a:off x="4502719" y="1144203"/>
              <a:ext cx="201600" cy="2016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7610</TotalTime>
  <Words>551</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(21 - 28 November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413</cp:revision>
  <cp:lastPrinted>2016-10-11T15:04:32Z</cp:lastPrinted>
  <dcterms:created xsi:type="dcterms:W3CDTF">2015-12-15T11:10:25Z</dcterms:created>
  <dcterms:modified xsi:type="dcterms:W3CDTF">2016-11-28T16:46:41Z</dcterms:modified>
</cp:coreProperties>
</file>