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6" d="100"/>
          <a:sy n="106" d="100"/>
        </p:scale>
        <p:origin x="1278" y="-10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30-Aug-16</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3"/>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30-Aug-16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30-Aug-16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30-Aug-16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30-Aug-16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30-Aug-16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30-Aug-16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30-Aug-16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30-Aug-16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30-Aug-16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30-Aug-16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30-Aug-16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30-Aug-16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(23 - 29 August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7415" y="6872683"/>
            <a:ext cx="6494327"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30 August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r>
              <a:rPr lang="fr-FR" sz="800" dirty="0" smtClean="0">
                <a:solidFill>
                  <a:prstClr val="white">
                    <a:lumMod val="50000"/>
                  </a:prstClr>
                </a:solidFill>
                <a:latin typeface="Arial" panose="020B0604020202020204" pitchFamily="34" charset="0"/>
                <a:cs typeface="Arial" panose="020B0604020202020204" pitchFamily="34" charset="0"/>
              </a:rPr>
              <a:t> </a:t>
            </a:r>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020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pPr>
              <a:spcBef>
                <a:spcPts val="600"/>
              </a:spcBef>
            </a:pPr>
            <a:r>
              <a:rPr lang="en-US" sz="800" dirty="0">
                <a:latin typeface="Arial"/>
              </a:rPr>
              <a:t>As of 25 August, 235 cholera cases and 25 deaths were recorded in the ongoing outbreak that was declared on 11 August. The Ministry of Health and the joint WASH and Health task force are intensifying response, including setting up water chlorination points, distribution of water purification kits, campaigns on proper hygiene practices and treatment of patients. A hotline remains operational for any cholera-related issues from the general public. </a:t>
            </a:r>
            <a:r>
              <a:rPr lang="en-US" sz="800" dirty="0" smtClean="0">
                <a:latin typeface="Arial"/>
              </a:rPr>
              <a:t> </a:t>
            </a:r>
            <a:endParaRPr lang="en-US" sz="800" dirty="0">
              <a:latin typeface="Arial"/>
            </a:endParaRPr>
          </a:p>
          <a:p>
            <a:endParaRPr lang="en-US" sz="800" dirty="0" smtClean="0">
              <a:latin typeface="Arial"/>
            </a:endParaRPr>
          </a:p>
          <a:p>
            <a:pPr lvl="0"/>
            <a:r>
              <a:rPr lang="en-GB" sz="1000" dirty="0" smtClean="0">
                <a:latin typeface="Arial"/>
              </a:rPr>
              <a:t>CHAD</a:t>
            </a:r>
          </a:p>
          <a:p>
            <a:pPr lvl="0"/>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GB" sz="800" dirty="0" smtClean="0">
              <a:latin typeface="Arial"/>
            </a:endParaRPr>
          </a:p>
          <a:p>
            <a:pPr>
              <a:spcBef>
                <a:spcPts val="600"/>
              </a:spcBef>
            </a:pPr>
            <a:r>
              <a:rPr lang="en-US" sz="800" dirty="0">
                <a:latin typeface="Arial"/>
              </a:rPr>
              <a:t>Around 2,000 cases of malnutrition were registered in the western </a:t>
            </a:r>
            <a:r>
              <a:rPr lang="en-US" sz="800" dirty="0" err="1">
                <a:latin typeface="Arial"/>
              </a:rPr>
              <a:t>Kanem</a:t>
            </a:r>
            <a:r>
              <a:rPr lang="en-US" sz="800" dirty="0">
                <a:latin typeface="Arial"/>
              </a:rPr>
              <a:t> region in July, 200 more than the previous month. The </a:t>
            </a:r>
            <a:r>
              <a:rPr lang="en-US" sz="800" dirty="0" smtClean="0">
                <a:latin typeface="Arial"/>
              </a:rPr>
              <a:t>Bahr-el-Ghazal </a:t>
            </a:r>
            <a:r>
              <a:rPr lang="en-US" sz="800" dirty="0">
                <a:latin typeface="Arial"/>
              </a:rPr>
              <a:t>region, also in the west of the country, recorded almost 1,000 cases. The decreasing trend observed in other regions of the Sahel belt can be attributed to seasonal movements. Families are  moving further away from health </a:t>
            </a:r>
            <a:r>
              <a:rPr lang="en-US" sz="800" dirty="0" err="1">
                <a:latin typeface="Arial"/>
              </a:rPr>
              <a:t>centres</a:t>
            </a:r>
            <a:r>
              <a:rPr lang="en-US" sz="800" dirty="0">
                <a:latin typeface="Arial"/>
              </a:rPr>
              <a:t> as they venture into the fields to carry out agricultural activities. Furthermore, many health </a:t>
            </a:r>
            <a:r>
              <a:rPr lang="en-US" sz="800" dirty="0" err="1">
                <a:latin typeface="Arial"/>
              </a:rPr>
              <a:t>centres</a:t>
            </a:r>
            <a:r>
              <a:rPr lang="en-US" sz="800" dirty="0">
                <a:latin typeface="Arial"/>
              </a:rPr>
              <a:t> are inaccessible during the rainy season. </a:t>
            </a:r>
            <a:r>
              <a:rPr lang="en-US" sz="800" dirty="0" smtClean="0">
                <a:latin typeface="Arial"/>
              </a:rPr>
              <a:t> </a:t>
            </a:r>
            <a:endParaRPr lang="en-US" sz="800" dirty="0">
              <a:latin typeface="Arial"/>
            </a:endParaRPr>
          </a:p>
          <a:p>
            <a:pPr>
              <a:spcBef>
                <a:spcPts val="600"/>
              </a:spcBef>
            </a:pPr>
            <a:r>
              <a:rPr lang="fr-FR" sz="1000" dirty="0" smtClean="0">
                <a:solidFill>
                  <a:prstClr val="black"/>
                </a:solidFill>
                <a:latin typeface="Arial"/>
              </a:rPr>
              <a:t>GABON </a:t>
            </a:r>
          </a:p>
          <a:p>
            <a:pPr>
              <a:spcBef>
                <a:spcPts val="600"/>
              </a:spcBef>
            </a:pPr>
            <a:endParaRPr lang="fr-FR" sz="1000" dirty="0" smtClean="0">
              <a:solidFill>
                <a:prstClr val="black"/>
              </a:solidFill>
              <a:latin typeface="Arial"/>
            </a:endParaRPr>
          </a:p>
          <a:p>
            <a:endParaRPr lang="en-US" sz="800" dirty="0" smtClean="0">
              <a:latin typeface="Arial"/>
            </a:endParaRPr>
          </a:p>
          <a:p>
            <a:pPr>
              <a:spcBef>
                <a:spcPts val="600"/>
              </a:spcBef>
            </a:pPr>
            <a:r>
              <a:rPr lang="en-US" sz="800" dirty="0">
                <a:latin typeface="Arial"/>
              </a:rPr>
              <a:t>Incumbent President Ali Bongo’s camp and that of his main challenger, Jean Ping, have both claimed </a:t>
            </a:r>
            <a:r>
              <a:rPr lang="en-US" sz="800" dirty="0" smtClean="0">
                <a:latin typeface="Arial"/>
              </a:rPr>
              <a:t>victory </a:t>
            </a:r>
            <a:r>
              <a:rPr lang="en-US" sz="800" dirty="0">
                <a:latin typeface="Arial"/>
              </a:rPr>
              <a:t>in the 27 August presidential election. Official results are expected on 30 August. Economic activity in the capital Libreville has been slow since the ballot. However, the situation has remained calm despite the victory claims by the two sides</a:t>
            </a:r>
            <a:r>
              <a:rPr lang="en-US" sz="800" dirty="0" smtClean="0">
                <a:latin typeface="Arial"/>
              </a:rPr>
              <a:t>.</a:t>
            </a:r>
          </a:p>
        </p:txBody>
      </p:sp>
      <p:cxnSp>
        <p:nvCxnSpPr>
          <p:cNvPr id="77" name="Connecteur droit 76"/>
          <p:cNvCxnSpPr/>
          <p:nvPr/>
        </p:nvCxnSpPr>
        <p:spPr>
          <a:xfrm flipV="1">
            <a:off x="219084" y="2846744"/>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28684"/>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609050" y="856439"/>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CHOLERA INFECTS OVER 230 PEOPLE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272531"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15444"/>
            </a:xfrm>
            <a:prstGeom prst="rect">
              <a:avLst/>
            </a:prstGeom>
            <a:noFill/>
          </p:spPr>
          <p:txBody>
            <a:bodyPr wrap="square" rtlCol="0">
              <a:spAutoFit/>
            </a:bodyPr>
            <a:lstStyle/>
            <a:p>
              <a:pPr algn="ctr"/>
              <a:r>
                <a:rPr lang="fr-FR" sz="800" dirty="0">
                  <a:latin typeface="Bookman Old Style" panose="02050604050505020204" pitchFamily="18" charset="0"/>
                </a:rPr>
                <a:t>GABON</a:t>
              </a:r>
              <a:endParaRPr lang="en-US" sz="800" dirty="0">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77902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TOGO</a:t>
              </a:r>
              <a:endParaRPr lang="en-US" sz="800" dirty="0">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81033" y="5020065"/>
            <a:ext cx="173754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TOP CANDIDATES CLAIM POLL VICTORY</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628800" y="2901860"/>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MALNUTRITION PERSISTS IN SAHEL BELT</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68129" y="677829"/>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NIGERIA</a:t>
            </a:r>
          </a:p>
          <a:p>
            <a:pPr>
              <a:spcBef>
                <a:spcPts val="600"/>
              </a:spcBef>
            </a:pPr>
            <a:endParaRPr lang="fr-FR" sz="10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40" b="1" dirty="0" smtClean="0">
              <a:solidFill>
                <a:srgbClr val="A6A6A6"/>
              </a:solidFill>
              <a:latin typeface="Arial" panose="020B0604020202020204" pitchFamily="34" charset="0"/>
              <a:cs typeface="Arial" panose="020B0604020202020204" pitchFamily="34" charset="0"/>
            </a:endParaRPr>
          </a:p>
          <a:p>
            <a:r>
              <a:rPr lang="en-US" sz="800" dirty="0" smtClean="0">
                <a:latin typeface="Arial"/>
              </a:rPr>
              <a:t>The </a:t>
            </a:r>
            <a:r>
              <a:rPr lang="en-US" sz="800" dirty="0">
                <a:latin typeface="Arial"/>
              </a:rPr>
              <a:t>Ministers of Health of Cameroon, Central African Republic, Chad, Niger and Nigeria have declared the </a:t>
            </a:r>
            <a:r>
              <a:rPr lang="en-US" sz="800" dirty="0" smtClean="0">
                <a:latin typeface="Arial"/>
              </a:rPr>
              <a:t>recent polio </a:t>
            </a:r>
            <a:r>
              <a:rPr lang="en-US" sz="800" dirty="0">
                <a:latin typeface="Arial"/>
              </a:rPr>
              <a:t>outbreak in Nigeria a public health emergency for </a:t>
            </a:r>
            <a:r>
              <a:rPr lang="en-US" sz="800" dirty="0" smtClean="0">
                <a:latin typeface="Arial"/>
              </a:rPr>
              <a:t>the Lake </a:t>
            </a:r>
            <a:r>
              <a:rPr lang="en-US" sz="800" dirty="0">
                <a:latin typeface="Arial"/>
              </a:rPr>
              <a:t>Chad Basin countries, according to a statement on 29 August. The Nigerian authorities on 11 August reported two new polio infections in </a:t>
            </a:r>
            <a:r>
              <a:rPr lang="en-US" sz="800" dirty="0" err="1">
                <a:latin typeface="Arial"/>
              </a:rPr>
              <a:t>Borno</a:t>
            </a:r>
            <a:r>
              <a:rPr lang="en-US" sz="800" dirty="0">
                <a:latin typeface="Arial"/>
              </a:rPr>
              <a:t> State, the first such cases in two years. The declaration calls on Nigeria and the Lake Chad Basin countries to urgently and fully implement coordinated responses to stem the outbreak before the end of the year and prevent international spread.</a:t>
            </a:r>
          </a:p>
          <a:p>
            <a:endParaRPr lang="en-US" sz="800" dirty="0" smtClean="0">
              <a:latin typeface="Arial" panose="020B0604020202020204" pitchFamily="34" charset="0"/>
              <a:cs typeface="Arial" panose="020B0604020202020204" pitchFamily="34" charset="0"/>
            </a:endParaRPr>
          </a:p>
          <a:p>
            <a:r>
              <a:rPr lang="en-US" sz="1000" dirty="0" smtClean="0">
                <a:latin typeface="Arial"/>
              </a:rPr>
              <a:t>TOGO</a:t>
            </a:r>
          </a:p>
          <a:p>
            <a:endParaRPr lang="en-US" sz="1000" dirty="0">
              <a:latin typeface="Arial"/>
            </a:endParaRPr>
          </a:p>
          <a:p>
            <a:endParaRPr lang="en-US" sz="1000" dirty="0" smtClean="0">
              <a:latin typeface="Arial"/>
            </a:endParaRPr>
          </a:p>
          <a:p>
            <a:endParaRPr lang="en-US" sz="500" dirty="0" smtClean="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Togolese authorities said on 27 August they had slaughtered 11,500 chickens to combat bird flu outbreak at two farms in the capital Lomé and </a:t>
            </a:r>
            <a:r>
              <a:rPr lang="en-US" sz="800" dirty="0" err="1">
                <a:latin typeface="Arial" panose="020B0604020202020204" pitchFamily="34" charset="0"/>
                <a:cs typeface="Arial" panose="020B0604020202020204" pitchFamily="34" charset="0"/>
              </a:rPr>
              <a:t>Adetikope</a:t>
            </a:r>
            <a:r>
              <a:rPr lang="en-US" sz="800" dirty="0">
                <a:latin typeface="Arial" panose="020B0604020202020204" pitchFamily="34" charset="0"/>
                <a:cs typeface="Arial" panose="020B0604020202020204" pitchFamily="34" charset="0"/>
              </a:rPr>
              <a:t> town north of the capital. Eggs and feeds are also being destroyed as part of control measures. No human cases have been reported. Several West African countries have been affected by the highly pathogenic H5N1 virus over the recent months.</a:t>
            </a:r>
          </a:p>
        </p:txBody>
      </p:sp>
      <p:grpSp>
        <p:nvGrpSpPr>
          <p:cNvPr id="7" name="Groupe 6"/>
          <p:cNvGrpSpPr/>
          <p:nvPr/>
        </p:nvGrpSpPr>
        <p:grpSpPr>
          <a:xfrm>
            <a:off x="8489391" y="5747239"/>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49079" y="87525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885383" y="3355403"/>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BIRD FLU ERUPTS IN TWO FARMS</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807603" y="882413"/>
            <a:ext cx="1804536" cy="461665"/>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HEALTH EMERGENCY DECLARED OVER NIGERIA POLIO OUTBREAK</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9249" y="255962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2" name="Connecteur droit 76"/>
          <p:cNvCxnSpPr/>
          <p:nvPr/>
        </p:nvCxnSpPr>
        <p:spPr>
          <a:xfrm flipV="1">
            <a:off x="219084" y="4983048"/>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195" name="Connecteur droit 90"/>
          <p:cNvCxnSpPr/>
          <p:nvPr/>
        </p:nvCxnSpPr>
        <p:spPr>
          <a:xfrm>
            <a:off x="8463119" y="3332248"/>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50" name="Groupe 20"/>
          <p:cNvGrpSpPr/>
          <p:nvPr/>
        </p:nvGrpSpPr>
        <p:grpSpPr>
          <a:xfrm>
            <a:off x="4669006" y="3105932"/>
            <a:ext cx="225000" cy="326250"/>
            <a:chOff x="8607920" y="3083161"/>
            <a:chExt cx="225000" cy="326250"/>
          </a:xfrm>
        </p:grpSpPr>
        <p:pic>
          <p:nvPicPr>
            <p:cNvPr id="251" name="Image 371"/>
            <p:cNvPicPr>
              <a:picLocks noChangeAspect="1"/>
            </p:cNvPicPr>
            <p:nvPr/>
          </p:nvPicPr>
          <p:blipFill>
            <a:blip r:embed="rId13"/>
            <a:stretch>
              <a:fillRect/>
            </a:stretch>
          </p:blipFill>
          <p:spPr>
            <a:xfrm>
              <a:off x="8607920" y="3083161"/>
              <a:ext cx="225000" cy="326250"/>
            </a:xfrm>
            <a:prstGeom prst="rect">
              <a:avLst/>
            </a:prstGeom>
          </p:spPr>
        </p:pic>
        <p:pic>
          <p:nvPicPr>
            <p:cNvPr id="252" name="Image 372"/>
            <p:cNvPicPr>
              <a:picLocks noChangeAspect="1"/>
            </p:cNvPicPr>
            <p:nvPr/>
          </p:nvPicPr>
          <p:blipFill>
            <a:blip r:embed="rId14"/>
            <a:stretch>
              <a:fillRect/>
            </a:stretch>
          </p:blipFill>
          <p:spPr>
            <a:xfrm>
              <a:off x="8622956" y="3104525"/>
              <a:ext cx="191250" cy="191250"/>
            </a:xfrm>
            <a:prstGeom prst="rect">
              <a:avLst/>
            </a:prstGeom>
          </p:spPr>
        </p:pic>
      </p:grpSp>
      <p:grpSp>
        <p:nvGrpSpPr>
          <p:cNvPr id="214" name="Group 213"/>
          <p:cNvGrpSpPr/>
          <p:nvPr/>
        </p:nvGrpSpPr>
        <p:grpSpPr>
          <a:xfrm>
            <a:off x="6546260" y="2559623"/>
            <a:ext cx="233554" cy="352889"/>
            <a:chOff x="5678893" y="1514475"/>
            <a:chExt cx="233554" cy="352889"/>
          </a:xfrm>
        </p:grpSpPr>
        <p:pic>
          <p:nvPicPr>
            <p:cNvPr id="217" name="Image 377"/>
            <p:cNvPicPr>
              <a:picLocks noChangeAspect="1"/>
            </p:cNvPicPr>
            <p:nvPr/>
          </p:nvPicPr>
          <p:blipFill>
            <a:blip r:embed="rId15"/>
            <a:stretch>
              <a:fillRect/>
            </a:stretch>
          </p:blipFill>
          <p:spPr>
            <a:xfrm>
              <a:off x="5687447" y="1541114"/>
              <a:ext cx="225000" cy="326250"/>
            </a:xfrm>
            <a:prstGeom prst="rect">
              <a:avLst/>
            </a:prstGeom>
          </p:spPr>
        </p:pic>
        <p:pic>
          <p:nvPicPr>
            <p:cNvPr id="219" name="Image 16"/>
            <p:cNvPicPr>
              <a:picLocks noChangeAspect="1"/>
            </p:cNvPicPr>
            <p:nvPr/>
          </p:nvPicPr>
          <p:blipFill>
            <a:blip r:embed="rId16"/>
            <a:stretch>
              <a:fillRect/>
            </a:stretch>
          </p:blipFill>
          <p:spPr>
            <a:xfrm>
              <a:off x="5678893" y="1514475"/>
              <a:ext cx="208800" cy="208800"/>
            </a:xfrm>
            <a:prstGeom prst="rect">
              <a:avLst/>
            </a:prstGeom>
          </p:spPr>
        </p:pic>
      </p:grpSp>
      <p:grpSp>
        <p:nvGrpSpPr>
          <p:cNvPr id="244" name="Groupe 20"/>
          <p:cNvGrpSpPr/>
          <p:nvPr/>
        </p:nvGrpSpPr>
        <p:grpSpPr>
          <a:xfrm>
            <a:off x="262469" y="891363"/>
            <a:ext cx="225000" cy="326250"/>
            <a:chOff x="8607920" y="3083161"/>
            <a:chExt cx="225000" cy="326250"/>
          </a:xfrm>
        </p:grpSpPr>
        <p:pic>
          <p:nvPicPr>
            <p:cNvPr id="245" name="Image 371"/>
            <p:cNvPicPr>
              <a:picLocks noChangeAspect="1"/>
            </p:cNvPicPr>
            <p:nvPr/>
          </p:nvPicPr>
          <p:blipFill>
            <a:blip r:embed="rId13"/>
            <a:stretch>
              <a:fillRect/>
            </a:stretch>
          </p:blipFill>
          <p:spPr>
            <a:xfrm>
              <a:off x="8607920" y="3083161"/>
              <a:ext cx="225000" cy="326250"/>
            </a:xfrm>
            <a:prstGeom prst="rect">
              <a:avLst/>
            </a:prstGeom>
          </p:spPr>
        </p:pic>
        <p:pic>
          <p:nvPicPr>
            <p:cNvPr id="246" name="Image 372"/>
            <p:cNvPicPr>
              <a:picLocks noChangeAspect="1"/>
            </p:cNvPicPr>
            <p:nvPr/>
          </p:nvPicPr>
          <p:blipFill>
            <a:blip r:embed="rId14"/>
            <a:stretch>
              <a:fillRect/>
            </a:stretch>
          </p:blipFill>
          <p:spPr>
            <a:xfrm>
              <a:off x="8622956" y="3095000"/>
              <a:ext cx="191250" cy="191250"/>
            </a:xfrm>
            <a:prstGeom prst="rect">
              <a:avLst/>
            </a:prstGeom>
          </p:spPr>
        </p:pic>
      </p:grpSp>
      <p:grpSp>
        <p:nvGrpSpPr>
          <p:cNvPr id="196" name="Groupe 20"/>
          <p:cNvGrpSpPr/>
          <p:nvPr/>
        </p:nvGrpSpPr>
        <p:grpSpPr>
          <a:xfrm>
            <a:off x="8511083" y="3367372"/>
            <a:ext cx="225000" cy="326250"/>
            <a:chOff x="8607920" y="3083161"/>
            <a:chExt cx="225000" cy="326250"/>
          </a:xfrm>
        </p:grpSpPr>
        <p:pic>
          <p:nvPicPr>
            <p:cNvPr id="197" name="Image 371"/>
            <p:cNvPicPr>
              <a:picLocks noChangeAspect="1"/>
            </p:cNvPicPr>
            <p:nvPr/>
          </p:nvPicPr>
          <p:blipFill>
            <a:blip r:embed="rId13"/>
            <a:stretch>
              <a:fillRect/>
            </a:stretch>
          </p:blipFill>
          <p:spPr>
            <a:xfrm>
              <a:off x="8607920" y="3083161"/>
              <a:ext cx="225000" cy="326250"/>
            </a:xfrm>
            <a:prstGeom prst="rect">
              <a:avLst/>
            </a:prstGeom>
          </p:spPr>
        </p:pic>
        <p:pic>
          <p:nvPicPr>
            <p:cNvPr id="198" name="Image 372"/>
            <p:cNvPicPr>
              <a:picLocks noChangeAspect="1"/>
            </p:cNvPicPr>
            <p:nvPr/>
          </p:nvPicPr>
          <p:blipFill>
            <a:blip r:embed="rId14"/>
            <a:stretch>
              <a:fillRect/>
            </a:stretch>
          </p:blipFill>
          <p:spPr>
            <a:xfrm>
              <a:off x="8622956" y="3095000"/>
              <a:ext cx="191250" cy="191250"/>
            </a:xfrm>
            <a:prstGeom prst="rect">
              <a:avLst/>
            </a:prstGeom>
          </p:spPr>
        </p:pic>
      </p:grpSp>
      <p:grpSp>
        <p:nvGrpSpPr>
          <p:cNvPr id="199" name="Groupe 20"/>
          <p:cNvGrpSpPr/>
          <p:nvPr/>
        </p:nvGrpSpPr>
        <p:grpSpPr>
          <a:xfrm>
            <a:off x="6629127" y="3328036"/>
            <a:ext cx="225000" cy="326250"/>
            <a:chOff x="8607920" y="3083161"/>
            <a:chExt cx="225000" cy="326250"/>
          </a:xfrm>
        </p:grpSpPr>
        <p:pic>
          <p:nvPicPr>
            <p:cNvPr id="200" name="Image 371"/>
            <p:cNvPicPr>
              <a:picLocks noChangeAspect="1"/>
            </p:cNvPicPr>
            <p:nvPr/>
          </p:nvPicPr>
          <p:blipFill>
            <a:blip r:embed="rId13"/>
            <a:stretch>
              <a:fillRect/>
            </a:stretch>
          </p:blipFill>
          <p:spPr>
            <a:xfrm>
              <a:off x="8607920" y="3083161"/>
              <a:ext cx="225000" cy="326250"/>
            </a:xfrm>
            <a:prstGeom prst="rect">
              <a:avLst/>
            </a:prstGeom>
          </p:spPr>
        </p:pic>
        <p:pic>
          <p:nvPicPr>
            <p:cNvPr id="201" name="Image 372"/>
            <p:cNvPicPr>
              <a:picLocks noChangeAspect="1"/>
            </p:cNvPicPr>
            <p:nvPr/>
          </p:nvPicPr>
          <p:blipFill>
            <a:blip r:embed="rId14"/>
            <a:stretch>
              <a:fillRect/>
            </a:stretch>
          </p:blipFill>
          <p:spPr>
            <a:xfrm>
              <a:off x="8622956" y="3095000"/>
              <a:ext cx="191250" cy="191250"/>
            </a:xfrm>
            <a:prstGeom prst="rect">
              <a:avLst/>
            </a:prstGeom>
          </p:spPr>
        </p:pic>
      </p:grpSp>
      <p:grpSp>
        <p:nvGrpSpPr>
          <p:cNvPr id="211" name="Group 210"/>
          <p:cNvGrpSpPr/>
          <p:nvPr/>
        </p:nvGrpSpPr>
        <p:grpSpPr>
          <a:xfrm>
            <a:off x="238033" y="2930310"/>
            <a:ext cx="233554" cy="352889"/>
            <a:chOff x="5678893" y="1514475"/>
            <a:chExt cx="233554" cy="352889"/>
          </a:xfrm>
        </p:grpSpPr>
        <p:pic>
          <p:nvPicPr>
            <p:cNvPr id="212" name="Image 377"/>
            <p:cNvPicPr>
              <a:picLocks noChangeAspect="1"/>
            </p:cNvPicPr>
            <p:nvPr/>
          </p:nvPicPr>
          <p:blipFill>
            <a:blip r:embed="rId15"/>
            <a:stretch>
              <a:fillRect/>
            </a:stretch>
          </p:blipFill>
          <p:spPr>
            <a:xfrm>
              <a:off x="5687447" y="1541114"/>
              <a:ext cx="225000" cy="326250"/>
            </a:xfrm>
            <a:prstGeom prst="rect">
              <a:avLst/>
            </a:prstGeom>
          </p:spPr>
        </p:pic>
        <p:pic>
          <p:nvPicPr>
            <p:cNvPr id="215" name="Image 16"/>
            <p:cNvPicPr>
              <a:picLocks noChangeAspect="1"/>
            </p:cNvPicPr>
            <p:nvPr/>
          </p:nvPicPr>
          <p:blipFill>
            <a:blip r:embed="rId16"/>
            <a:stretch>
              <a:fillRect/>
            </a:stretch>
          </p:blipFill>
          <p:spPr>
            <a:xfrm>
              <a:off x="5678893" y="1514475"/>
              <a:ext cx="208800" cy="208800"/>
            </a:xfrm>
            <a:prstGeom prst="rect">
              <a:avLst/>
            </a:prstGeom>
          </p:spPr>
        </p:pic>
      </p:grpSp>
      <p:grpSp>
        <p:nvGrpSpPr>
          <p:cNvPr id="223" name="Group 222"/>
          <p:cNvGrpSpPr/>
          <p:nvPr/>
        </p:nvGrpSpPr>
        <p:grpSpPr>
          <a:xfrm>
            <a:off x="5782580" y="3782677"/>
            <a:ext cx="226800" cy="338932"/>
            <a:chOff x="4610478" y="1227912"/>
            <a:chExt cx="226800" cy="338932"/>
          </a:xfrm>
        </p:grpSpPr>
        <p:pic>
          <p:nvPicPr>
            <p:cNvPr id="224" name="Image 79"/>
            <p:cNvPicPr>
              <a:picLocks noChangeAspect="1"/>
            </p:cNvPicPr>
            <p:nvPr/>
          </p:nvPicPr>
          <p:blipFill>
            <a:blip r:embed="rId11"/>
            <a:stretch>
              <a:fillRect/>
            </a:stretch>
          </p:blipFill>
          <p:spPr>
            <a:xfrm>
              <a:off x="4610478" y="1227912"/>
              <a:ext cx="226800" cy="338932"/>
            </a:xfrm>
            <a:prstGeom prst="rect">
              <a:avLst/>
            </a:prstGeom>
          </p:spPr>
        </p:pic>
        <p:pic>
          <p:nvPicPr>
            <p:cNvPr id="228" name="Picture 22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632126" y="1243909"/>
              <a:ext cx="163252" cy="154591"/>
            </a:xfrm>
            <a:prstGeom prst="rect">
              <a:avLst/>
            </a:prstGeom>
            <a:noFill/>
            <a:ln>
              <a:noFill/>
            </a:ln>
          </p:spPr>
        </p:pic>
      </p:grpSp>
      <p:grpSp>
        <p:nvGrpSpPr>
          <p:cNvPr id="229" name="Group 228"/>
          <p:cNvGrpSpPr/>
          <p:nvPr/>
        </p:nvGrpSpPr>
        <p:grpSpPr>
          <a:xfrm>
            <a:off x="260462" y="5036832"/>
            <a:ext cx="226800" cy="338932"/>
            <a:chOff x="4610478" y="1227912"/>
            <a:chExt cx="226800" cy="338932"/>
          </a:xfrm>
        </p:grpSpPr>
        <p:pic>
          <p:nvPicPr>
            <p:cNvPr id="230" name="Image 79"/>
            <p:cNvPicPr>
              <a:picLocks noChangeAspect="1"/>
            </p:cNvPicPr>
            <p:nvPr/>
          </p:nvPicPr>
          <p:blipFill>
            <a:blip r:embed="rId11"/>
            <a:stretch>
              <a:fillRect/>
            </a:stretch>
          </p:blipFill>
          <p:spPr>
            <a:xfrm>
              <a:off x="4610478" y="1227912"/>
              <a:ext cx="226800" cy="338932"/>
            </a:xfrm>
            <a:prstGeom prst="rect">
              <a:avLst/>
            </a:prstGeom>
          </p:spPr>
        </p:pic>
        <p:pic>
          <p:nvPicPr>
            <p:cNvPr id="247" name="Picture 22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632126" y="1243909"/>
              <a:ext cx="163252" cy="154591"/>
            </a:xfrm>
            <a:prstGeom prst="rect">
              <a:avLst/>
            </a:prstGeom>
            <a:noFill/>
            <a:ln>
              <a:noFill/>
            </a:ln>
          </p:spPr>
        </p:pic>
      </p:grpSp>
      <p:grpSp>
        <p:nvGrpSpPr>
          <p:cNvPr id="187" name="Groupe 20"/>
          <p:cNvGrpSpPr/>
          <p:nvPr/>
        </p:nvGrpSpPr>
        <p:grpSpPr>
          <a:xfrm>
            <a:off x="5594095" y="2878833"/>
            <a:ext cx="225000" cy="326250"/>
            <a:chOff x="8607920" y="3083161"/>
            <a:chExt cx="225000" cy="326250"/>
          </a:xfrm>
        </p:grpSpPr>
        <p:pic>
          <p:nvPicPr>
            <p:cNvPr id="188" name="Image 371"/>
            <p:cNvPicPr>
              <a:picLocks noChangeAspect="1"/>
            </p:cNvPicPr>
            <p:nvPr/>
          </p:nvPicPr>
          <p:blipFill>
            <a:blip r:embed="rId13"/>
            <a:stretch>
              <a:fillRect/>
            </a:stretch>
          </p:blipFill>
          <p:spPr>
            <a:xfrm>
              <a:off x="8607920" y="3083161"/>
              <a:ext cx="225000" cy="326250"/>
            </a:xfrm>
            <a:prstGeom prst="rect">
              <a:avLst/>
            </a:prstGeom>
          </p:spPr>
        </p:pic>
        <p:pic>
          <p:nvPicPr>
            <p:cNvPr id="189" name="Image 372"/>
            <p:cNvPicPr>
              <a:picLocks noChangeAspect="1"/>
            </p:cNvPicPr>
            <p:nvPr/>
          </p:nvPicPr>
          <p:blipFill>
            <a:blip r:embed="rId14"/>
            <a:stretch>
              <a:fillRect/>
            </a:stretch>
          </p:blipFill>
          <p:spPr>
            <a:xfrm>
              <a:off x="8622956" y="3095000"/>
              <a:ext cx="191250" cy="191250"/>
            </a:xfrm>
            <a:prstGeom prst="rect">
              <a:avLst/>
            </a:prstGeom>
          </p:spPr>
        </p:pic>
      </p:grpSp>
      <p:grpSp>
        <p:nvGrpSpPr>
          <p:cNvPr id="190" name="Groupe 20"/>
          <p:cNvGrpSpPr/>
          <p:nvPr/>
        </p:nvGrpSpPr>
        <p:grpSpPr>
          <a:xfrm>
            <a:off x="8492164" y="910030"/>
            <a:ext cx="225000" cy="326250"/>
            <a:chOff x="8607920" y="3083161"/>
            <a:chExt cx="225000" cy="326250"/>
          </a:xfrm>
        </p:grpSpPr>
        <p:pic>
          <p:nvPicPr>
            <p:cNvPr id="191" name="Image 371"/>
            <p:cNvPicPr>
              <a:picLocks noChangeAspect="1"/>
            </p:cNvPicPr>
            <p:nvPr/>
          </p:nvPicPr>
          <p:blipFill>
            <a:blip r:embed="rId13"/>
            <a:stretch>
              <a:fillRect/>
            </a:stretch>
          </p:blipFill>
          <p:spPr>
            <a:xfrm>
              <a:off x="8607920" y="3083161"/>
              <a:ext cx="225000" cy="326250"/>
            </a:xfrm>
            <a:prstGeom prst="rect">
              <a:avLst/>
            </a:prstGeom>
          </p:spPr>
        </p:pic>
        <p:pic>
          <p:nvPicPr>
            <p:cNvPr id="193" name="Image 372"/>
            <p:cNvPicPr>
              <a:picLocks noChangeAspect="1"/>
            </p:cNvPicPr>
            <p:nvPr/>
          </p:nvPicPr>
          <p:blipFill>
            <a:blip r:embed="rId14"/>
            <a:stretch>
              <a:fillRect/>
            </a:stretch>
          </p:blipFill>
          <p:spPr>
            <a:xfrm>
              <a:off x="8622956" y="3095000"/>
              <a:ext cx="191250" cy="19125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3151</TotalTime>
  <Words>540</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(23 - 29 August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212</cp:revision>
  <cp:lastPrinted>2016-08-30T16:15:59Z</cp:lastPrinted>
  <dcterms:created xsi:type="dcterms:W3CDTF">2015-12-15T11:10:25Z</dcterms:created>
  <dcterms:modified xsi:type="dcterms:W3CDTF">2016-08-30T16:54:20Z</dcterms:modified>
</cp:coreProperties>
</file>