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83" d="100"/>
          <a:sy n="83" d="100"/>
        </p:scale>
        <p:origin x="714"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3/2/2016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3/2/2016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(23 - 29 </a:t>
            </a:r>
            <a:r>
              <a:rPr lang="en-GB" sz="1000" dirty="0">
                <a:solidFill>
                  <a:schemeClr val="bg1"/>
                </a:solidFill>
                <a:latin typeface="Arial" panose="020B0604020202020204" pitchFamily="34" charset="0"/>
                <a:cs typeface="Arial" panose="020B0604020202020204" pitchFamily="34" charset="0"/>
              </a:rPr>
              <a:t>February 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 March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1115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CAMEROON</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The Government said on 26 February that it had rescued 850 villagers from Boko Haram during a joint military operation with Nigeria in which 92 members of the armed group were also killed. The operation was carried out in the Nigerian village of </a:t>
            </a:r>
            <a:r>
              <a:rPr lang="en-US" sz="800" dirty="0" err="1">
                <a:latin typeface="Arial" panose="020B0604020202020204" pitchFamily="34" charset="0"/>
                <a:cs typeface="Arial" panose="020B0604020202020204" pitchFamily="34" charset="0"/>
              </a:rPr>
              <a:t>Kumshe</a:t>
            </a:r>
            <a:r>
              <a:rPr lang="en-US" sz="800" dirty="0">
                <a:latin typeface="Arial" panose="020B0604020202020204" pitchFamily="34" charset="0"/>
                <a:cs typeface="Arial" panose="020B0604020202020204" pitchFamily="34" charset="0"/>
              </a:rPr>
              <a:t> near the border with Cameroon. Cameroon’s Far North region has repeatedly been hit by suicide attacks </a:t>
            </a:r>
            <a:r>
              <a:rPr lang="en-US" sz="800" dirty="0" smtClean="0">
                <a:latin typeface="Arial" panose="020B0604020202020204" pitchFamily="34" charset="0"/>
                <a:cs typeface="Arial" panose="020B0604020202020204" pitchFamily="34" charset="0"/>
              </a:rPr>
              <a:t>suspected to be perpetrated by Boko </a:t>
            </a:r>
            <a:r>
              <a:rPr lang="en-US" sz="800" dirty="0">
                <a:latin typeface="Arial" panose="020B0604020202020204" pitchFamily="34" charset="0"/>
                <a:cs typeface="Arial" panose="020B0604020202020204" pitchFamily="34" charset="0"/>
              </a:rPr>
              <a:t>Haram.</a:t>
            </a:r>
            <a:endParaRPr lang="en-US" sz="800" dirty="0"/>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CENTRAL AFRICAN REPUBLIC </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US" sz="800" dirty="0" smtClean="0">
                <a:latin typeface="Arial"/>
              </a:rPr>
              <a:t>On </a:t>
            </a:r>
            <a:r>
              <a:rPr lang="en-US" sz="800" dirty="0">
                <a:latin typeface="Arial"/>
              </a:rPr>
              <a:t>25 February, fire destroyed 85 huts at the Catholic Mission site for the displaced in the northern </a:t>
            </a:r>
            <a:r>
              <a:rPr lang="en-US" sz="800" dirty="0" err="1">
                <a:latin typeface="Arial"/>
              </a:rPr>
              <a:t>Batangafo</a:t>
            </a:r>
            <a:r>
              <a:rPr lang="en-US" sz="800" dirty="0">
                <a:latin typeface="Arial"/>
              </a:rPr>
              <a:t> town, leaving 758 people homeless. They have sought refuge at the Mission’s hall, schools, temporary classrooms and at the town hall. It is the third fire outbreak on the site since January. Meanwhile, humanitarian organizations are providing assistance to hundreds of IDPs following multiple fire outbreaks over the past month on various sites in </a:t>
            </a:r>
            <a:r>
              <a:rPr lang="en-US" sz="800" dirty="0" err="1">
                <a:latin typeface="Arial"/>
              </a:rPr>
              <a:t>Bambari</a:t>
            </a:r>
            <a:r>
              <a:rPr lang="en-US" sz="800" dirty="0">
                <a:latin typeface="Arial"/>
              </a:rPr>
              <a:t>, </a:t>
            </a:r>
            <a:r>
              <a:rPr lang="en-US" sz="800" dirty="0" err="1">
                <a:latin typeface="Arial"/>
              </a:rPr>
              <a:t>Batangafo</a:t>
            </a:r>
            <a:r>
              <a:rPr lang="en-US" sz="800" dirty="0">
                <a:latin typeface="Arial"/>
              </a:rPr>
              <a:t> and </a:t>
            </a:r>
            <a:r>
              <a:rPr lang="en-US" sz="800" dirty="0" err="1">
                <a:latin typeface="Arial"/>
              </a:rPr>
              <a:t>Kaga-Bandoro</a:t>
            </a:r>
            <a:r>
              <a:rPr lang="en-US" sz="800" dirty="0">
                <a:latin typeface="Arial"/>
              </a:rPr>
              <a:t> regions. </a:t>
            </a:r>
            <a:endParaRPr lang="en-US" sz="800" dirty="0" smtClean="0">
              <a:latin typeface="Arial"/>
            </a:endParaRPr>
          </a:p>
          <a:p>
            <a:endParaRPr lang="en-US" sz="800" dirty="0"/>
          </a:p>
          <a:p>
            <a:pPr lvl="0"/>
            <a:r>
              <a:rPr lang="fr-FR" sz="1000" dirty="0" smtClean="0">
                <a:solidFill>
                  <a:prstClr val="black"/>
                </a:solidFill>
                <a:latin typeface="Arial"/>
              </a:rPr>
              <a:t>COTE D’IVOIRE</a:t>
            </a:r>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r>
              <a:rPr lang="en-US" sz="800" dirty="0" smtClean="0">
                <a:latin typeface="Arial"/>
              </a:rPr>
              <a:t>On </a:t>
            </a:r>
            <a:r>
              <a:rPr lang="en-US" sz="800" dirty="0">
                <a:latin typeface="Arial"/>
              </a:rPr>
              <a:t>23 and 25 February, UNHCR repatriated 536 Ivorian refugees from </a:t>
            </a:r>
            <a:r>
              <a:rPr lang="en-US" sz="800" dirty="0" smtClean="0">
                <a:latin typeface="Arial"/>
              </a:rPr>
              <a:t>Liberia, with the UN mission (ONUCI) providing escorts on the </a:t>
            </a:r>
            <a:r>
              <a:rPr lang="en-US" sz="800" dirty="0">
                <a:latin typeface="Arial"/>
              </a:rPr>
              <a:t>Ivorian </a:t>
            </a:r>
            <a:r>
              <a:rPr lang="en-US" sz="800" dirty="0" smtClean="0">
                <a:latin typeface="Arial"/>
              </a:rPr>
              <a:t>side. </a:t>
            </a:r>
            <a:r>
              <a:rPr lang="en-US" sz="800" dirty="0">
                <a:latin typeface="Arial"/>
              </a:rPr>
              <a:t>Most returnees are reintegrating well </a:t>
            </a:r>
            <a:r>
              <a:rPr lang="en-US" sz="800" dirty="0" smtClean="0">
                <a:latin typeface="Arial"/>
              </a:rPr>
              <a:t>in </a:t>
            </a:r>
            <a:r>
              <a:rPr lang="en-US" sz="800" dirty="0">
                <a:latin typeface="Arial"/>
              </a:rPr>
              <a:t>their communities, according to UNHCR </a:t>
            </a:r>
            <a:r>
              <a:rPr lang="en-US" sz="800" dirty="0" smtClean="0">
                <a:latin typeface="Arial"/>
              </a:rPr>
              <a:t>in Côte </a:t>
            </a:r>
            <a:r>
              <a:rPr lang="en-US" sz="800" dirty="0">
                <a:latin typeface="Arial"/>
              </a:rPr>
              <a:t>d’Ivoire. However, there have been reports of land disputes and difficulties in obtaining birth certificates and </a:t>
            </a:r>
            <a:r>
              <a:rPr lang="en-US" sz="800" dirty="0" smtClean="0">
                <a:latin typeface="Arial"/>
              </a:rPr>
              <a:t>IDs. Since the resumption of the voluntary repatriation on 18 December 2015, 8,521 Ivorian refugees have returned home. </a:t>
            </a:r>
            <a:r>
              <a:rPr lang="en-GB" sz="800" dirty="0" smtClean="0">
                <a:latin typeface="Arial"/>
              </a:rPr>
              <a:t>UNHCR </a:t>
            </a:r>
            <a:r>
              <a:rPr lang="en-GB" sz="800" dirty="0">
                <a:latin typeface="Arial"/>
              </a:rPr>
              <a:t>aims to repatriate 25,000 refugees by December </a:t>
            </a:r>
            <a:r>
              <a:rPr lang="en-GB" sz="800" dirty="0" smtClean="0">
                <a:latin typeface="Arial"/>
              </a:rPr>
              <a:t>2016.</a:t>
            </a:r>
            <a:endParaRPr lang="en-GB" sz="800" dirty="0">
              <a:latin typeface="Arial"/>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274605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38134" y="492261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ARMY SAYS RESCUES HUNDREDS OF HOSTAGES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smtClean="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a:t>
                </a:r>
                <a:r>
                  <a:rPr lang="fr-FR" sz="700" dirty="0">
                    <a:solidFill>
                      <a:schemeClr val="bg1">
                        <a:lumMod val="50000"/>
                      </a:schemeClr>
                    </a:solidFill>
                  </a:rPr>
                  <a:t> </a:t>
                </a:r>
                <a:r>
                  <a:rPr lang="fr-FR" dirty="0"/>
                  <a:t>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38554"/>
              </a:xfrm>
              <a:prstGeom prst="rect">
                <a:avLst/>
              </a:prstGeom>
              <a:noFill/>
            </p:spPr>
            <p:txBody>
              <a:bodyPr wrap="square" rtlCol="0">
                <a:spAutoFit/>
              </a:bodyPr>
              <a:lstStyle/>
              <a:p>
                <a:pPr algn="ctr"/>
                <a:r>
                  <a:rPr lang="fr-FR" sz="800" dirty="0" smtClean="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61020" y="4948352"/>
            <a:ext cx="173754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8,000 IVORIAN REFUGEES REPATRIATED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1020" y="27904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FIRE LEAVES OVER 700 IDPS HOMELESS</a:t>
            </a:r>
            <a:endParaRPr lang="en-US" sz="800" i="1" dirty="0">
              <a:solidFill>
                <a:srgbClr val="026CB6"/>
              </a:solidFill>
              <a:latin typeface="Arial" panose="020B0604020202020204" pitchFamily="34" charset="0"/>
              <a:cs typeface="Arial" panose="020B0604020202020204" pitchFamily="34" charset="0"/>
            </a:endParaRPr>
          </a:p>
        </p:txBody>
      </p:sp>
      <p:grpSp>
        <p:nvGrpSpPr>
          <p:cNvPr id="11" name="Groupe 10"/>
          <p:cNvGrpSpPr/>
          <p:nvPr/>
        </p:nvGrpSpPr>
        <p:grpSpPr>
          <a:xfrm>
            <a:off x="238135" y="2797244"/>
            <a:ext cx="226800" cy="328860"/>
            <a:chOff x="378380" y="2900941"/>
            <a:chExt cx="226800" cy="328860"/>
          </a:xfrm>
        </p:grpSpPr>
        <p:pic>
          <p:nvPicPr>
            <p:cNvPr id="2221" name="Image 79"/>
            <p:cNvPicPr>
              <a:picLocks noChangeAspect="1"/>
            </p:cNvPicPr>
            <p:nvPr/>
          </p:nvPicPr>
          <p:blipFill>
            <a:blip r:embed="rId10">
              <a:duotone>
                <a:prstClr val="black"/>
                <a:schemeClr val="tx2">
                  <a:tint val="45000"/>
                  <a:satMod val="400000"/>
                </a:schemeClr>
              </a:duotone>
            </a:blip>
            <a:stretch>
              <a:fillRect/>
            </a:stretch>
          </p:blipFill>
          <p:spPr>
            <a:xfrm>
              <a:off x="378380" y="2900941"/>
              <a:ext cx="226800" cy="328860"/>
            </a:xfrm>
            <a:prstGeom prst="rect">
              <a:avLst/>
            </a:prstGeom>
          </p:spPr>
        </p:pic>
        <p:pic>
          <p:nvPicPr>
            <p:cNvPr id="194" name="Image 25"/>
            <p:cNvPicPr>
              <a:picLocks noChangeAspect="1"/>
            </p:cNvPicPr>
            <p:nvPr/>
          </p:nvPicPr>
          <p:blipFill>
            <a:blip r:embed="rId11"/>
            <a:stretch>
              <a:fillRect/>
            </a:stretch>
          </p:blipFill>
          <p:spPr>
            <a:xfrm>
              <a:off x="390804" y="2926424"/>
              <a:ext cx="177883" cy="144000"/>
            </a:xfrm>
            <a:prstGeom prst="rect">
              <a:avLst/>
            </a:prstGeom>
          </p:spPr>
        </p:pic>
      </p:grpSp>
      <p:pic>
        <p:nvPicPr>
          <p:cNvPr id="195" name="Image 79"/>
          <p:cNvPicPr>
            <a:picLocks noChangeAspect="1"/>
          </p:cNvPicPr>
          <p:nvPr/>
        </p:nvPicPr>
        <p:blipFill>
          <a:blip r:embed="rId10">
            <a:duotone>
              <a:prstClr val="black"/>
              <a:schemeClr val="tx2">
                <a:tint val="45000"/>
                <a:satMod val="400000"/>
              </a:schemeClr>
            </a:duotone>
          </a:blip>
          <a:stretch>
            <a:fillRect/>
          </a:stretch>
        </p:blipFill>
        <p:spPr>
          <a:xfrm>
            <a:off x="6682972" y="3350408"/>
            <a:ext cx="226800" cy="328860"/>
          </a:xfrm>
          <a:prstGeom prst="rect">
            <a:avLst/>
          </a:prstGeom>
        </p:spPr>
      </p:pic>
      <p:pic>
        <p:nvPicPr>
          <p:cNvPr id="196" name="Image 25"/>
          <p:cNvPicPr>
            <a:picLocks noChangeAspect="1"/>
          </p:cNvPicPr>
          <p:nvPr/>
        </p:nvPicPr>
        <p:blipFill>
          <a:blip r:embed="rId11"/>
          <a:stretch>
            <a:fillRect/>
          </a:stretch>
        </p:blipFill>
        <p:spPr>
          <a:xfrm>
            <a:off x="6695396" y="3375891"/>
            <a:ext cx="177883" cy="144000"/>
          </a:xfrm>
          <a:prstGeom prst="rect">
            <a:avLst/>
          </a:prstGeom>
        </p:spPr>
      </p:pic>
      <p:grpSp>
        <p:nvGrpSpPr>
          <p:cNvPr id="197" name="Group 2251"/>
          <p:cNvGrpSpPr/>
          <p:nvPr/>
        </p:nvGrpSpPr>
        <p:grpSpPr>
          <a:xfrm>
            <a:off x="5729795" y="2139681"/>
            <a:ext cx="243896" cy="326251"/>
            <a:chOff x="2481541" y="2529884"/>
            <a:chExt cx="1868845" cy="2709825"/>
          </a:xfrm>
        </p:grpSpPr>
        <p:pic>
          <p:nvPicPr>
            <p:cNvPr id="198" name="Image 2226"/>
            <p:cNvPicPr>
              <a:picLocks noChangeAspect="1"/>
            </p:cNvPicPr>
            <p:nvPr/>
          </p:nvPicPr>
          <p:blipFill>
            <a:blip r:embed="rId12">
              <a:duotone>
                <a:prstClr val="black"/>
                <a:schemeClr val="tx2">
                  <a:tint val="45000"/>
                  <a:satMod val="400000"/>
                </a:schemeClr>
              </a:duotone>
            </a:blip>
            <a:stretch>
              <a:fillRect/>
            </a:stretch>
          </p:blipFill>
          <p:spPr>
            <a:xfrm>
              <a:off x="2481541" y="2529884"/>
              <a:ext cx="1868845" cy="2709825"/>
            </a:xfrm>
            <a:prstGeom prst="rect">
              <a:avLst/>
            </a:prstGeom>
          </p:spPr>
        </p:pic>
        <p:pic>
          <p:nvPicPr>
            <p:cNvPr id="199"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4496" y="2607478"/>
              <a:ext cx="1250913" cy="1284025"/>
            </a:xfrm>
            <a:prstGeom prst="rect">
              <a:avLst/>
            </a:prstGeom>
            <a:noFill/>
            <a:ln>
              <a:noFill/>
            </a:ln>
          </p:spPr>
        </p:pic>
      </p:grpSp>
      <p:grpSp>
        <p:nvGrpSpPr>
          <p:cNvPr id="23" name="Groupe 22"/>
          <p:cNvGrpSpPr/>
          <p:nvPr/>
        </p:nvGrpSpPr>
        <p:grpSpPr>
          <a:xfrm>
            <a:off x="8468129" y="611154"/>
            <a:ext cx="2120224" cy="6681399"/>
            <a:chOff x="8439848" y="611154"/>
            <a:chExt cx="2120224" cy="6681399"/>
          </a:xfrm>
        </p:grpSpPr>
        <p:sp>
          <p:nvSpPr>
            <p:cNvPr id="9" name="TextBox 52"/>
            <p:cNvSpPr txBox="1"/>
            <p:nvPr/>
          </p:nvSpPr>
          <p:spPr>
            <a:xfrm>
              <a:off x="8439848" y="61115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Run-off </a:t>
              </a:r>
              <a:r>
                <a:rPr lang="en-US" sz="800" dirty="0">
                  <a:latin typeface="Arial" panose="020B0604020202020204" pitchFamily="34" charset="0"/>
                  <a:cs typeface="Arial" panose="020B0604020202020204" pitchFamily="34" charset="0"/>
                </a:rPr>
                <a:t>presidential vote will be held on 20 March between incumbent President </a:t>
              </a:r>
              <a:r>
                <a:rPr lang="en-US" sz="800" dirty="0" err="1" smtClean="0">
                  <a:latin typeface="Arial" panose="020B0604020202020204" pitchFamily="34" charset="0"/>
                  <a:cs typeface="Arial" panose="020B0604020202020204" pitchFamily="34" charset="0"/>
                </a:rPr>
                <a:t>Mahamadou</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Issoufou and detained former parliament speaker Hama </a:t>
              </a:r>
              <a:r>
                <a:rPr lang="en-US" sz="800" dirty="0" err="1">
                  <a:latin typeface="Arial" panose="020B0604020202020204" pitchFamily="34" charset="0"/>
                  <a:cs typeface="Arial" panose="020B0604020202020204" pitchFamily="34" charset="0"/>
                </a:rPr>
                <a:t>Amadou</a:t>
              </a:r>
              <a:r>
                <a:rPr lang="en-US" sz="800" dirty="0">
                  <a:latin typeface="Arial" panose="020B0604020202020204" pitchFamily="34" charset="0"/>
                  <a:cs typeface="Arial" panose="020B0604020202020204" pitchFamily="34" charset="0"/>
                </a:rPr>
                <a:t>. President </a:t>
              </a:r>
              <a:r>
                <a:rPr lang="en-US" sz="800" dirty="0" err="1" smtClean="0">
                  <a:latin typeface="Arial" panose="020B0604020202020204" pitchFamily="34" charset="0"/>
                  <a:cs typeface="Arial" panose="020B0604020202020204" pitchFamily="34" charset="0"/>
                </a:rPr>
                <a:t>Issoufou</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won 48.41 per cent of the vote while </a:t>
              </a:r>
              <a:r>
                <a:rPr lang="en-US" sz="800" dirty="0" err="1">
                  <a:latin typeface="Arial" panose="020B0604020202020204" pitchFamily="34" charset="0"/>
                  <a:cs typeface="Arial" panose="020B0604020202020204" pitchFamily="34" charset="0"/>
                </a:rPr>
                <a:t>Amadou</a:t>
              </a:r>
              <a:r>
                <a:rPr lang="en-US" sz="800" dirty="0">
                  <a:latin typeface="Arial" panose="020B0604020202020204" pitchFamily="34" charset="0"/>
                  <a:cs typeface="Arial" panose="020B0604020202020204" pitchFamily="34" charset="0"/>
                </a:rPr>
                <a:t> received 17.79 per cent of votes according to results announced by the electoral commission on 26 February. No major incidents were reported in the first round of voting on 21 February.</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EBOLA </a:t>
              </a:r>
              <a:r>
                <a:rPr lang="en-GB" sz="1000" dirty="0">
                  <a:latin typeface="Arial"/>
                </a:rPr>
                <a:t>VIRUS </a:t>
              </a:r>
              <a:r>
                <a:rPr lang="en-GB" sz="1000" dirty="0" smtClean="0">
                  <a:latin typeface="Arial"/>
                </a:rPr>
                <a:t>DISEASE (EVD)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No </a:t>
              </a:r>
              <a:r>
                <a:rPr lang="en-GB" sz="800" dirty="0">
                  <a:latin typeface="Arial" panose="020B0604020202020204" pitchFamily="34" charset="0"/>
                  <a:cs typeface="Arial" panose="020B0604020202020204" pitchFamily="34" charset="0"/>
                </a:rPr>
                <a:t>new cases were reported in the week ending on 28 February. In Sierra Leone, many of the missing contacts have been identified, leaving only four at large in </a:t>
              </a:r>
              <a:r>
                <a:rPr lang="en-GB" sz="800" dirty="0" err="1">
                  <a:latin typeface="Arial" panose="020B0604020202020204" pitchFamily="34" charset="0"/>
                  <a:cs typeface="Arial" panose="020B0604020202020204" pitchFamily="34" charset="0"/>
                </a:rPr>
                <a:t>Kambia</a:t>
              </a:r>
              <a:r>
                <a:rPr lang="en-GB" sz="800" dirty="0">
                  <a:latin typeface="Arial" panose="020B0604020202020204" pitchFamily="34" charset="0"/>
                  <a:cs typeface="Arial" panose="020B0604020202020204" pitchFamily="34" charset="0"/>
                </a:rPr>
                <a:t> district. Meanwhile, the inter-agency operation in the district ended on 25 February. All the reported deaths are being swabbed, however death alerts are still below the expected level and therefore not all deaths are being screened. In Guinea, notification of deaths remains active. Of the reported deaths across the country in the last week of February, 54 per cent were within communities. Monitoring of survivors, lab tests, cross-border surveillance and infection prevention measures are also ongoing.</a:t>
              </a:r>
              <a:endParaRPr lang="fr-FR"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461110" y="5789935"/>
              <a:ext cx="1890389" cy="982100"/>
              <a:chOff x="8530356" y="6413928"/>
              <a:chExt cx="1948288" cy="982100"/>
            </a:xfrm>
          </p:grpSpPr>
          <p:pic>
            <p:nvPicPr>
              <p:cNvPr id="34" name="Image 33"/>
              <p:cNvPicPr>
                <a:picLocks noChangeAspect="1"/>
              </p:cNvPicPr>
              <p:nvPr/>
            </p:nvPicPr>
            <p:blipFill>
              <a:blip r:embed="rId14"/>
              <a:stretch>
                <a:fillRect/>
              </a:stretch>
            </p:blipFill>
            <p:spPr>
              <a:xfrm>
                <a:off x="8530356" y="6477622"/>
                <a:ext cx="143848" cy="215772"/>
              </a:xfrm>
              <a:prstGeom prst="rect">
                <a:avLst/>
              </a:prstGeom>
            </p:spPr>
          </p:pic>
          <p:pic>
            <p:nvPicPr>
              <p:cNvPr id="35" name="Image 34"/>
              <p:cNvPicPr>
                <a:picLocks noChangeAspect="1"/>
              </p:cNvPicPr>
              <p:nvPr/>
            </p:nvPicPr>
            <p:blipFill>
              <a:blip r:embed="rId15"/>
              <a:stretch>
                <a:fillRect/>
              </a:stretch>
            </p:blipFill>
            <p:spPr>
              <a:xfrm>
                <a:off x="8530356" y="6721771"/>
                <a:ext cx="143848" cy="208580"/>
              </a:xfrm>
              <a:prstGeom prst="rect">
                <a:avLst/>
              </a:prstGeom>
            </p:spPr>
          </p:pic>
          <p:pic>
            <p:nvPicPr>
              <p:cNvPr id="36" name="Image 35"/>
              <p:cNvPicPr>
                <a:picLocks noChangeAspect="1"/>
              </p:cNvPicPr>
              <p:nvPr/>
            </p:nvPicPr>
            <p:blipFill>
              <a:blip r:embed="rId16"/>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0"/>
              <a:stretch>
                <a:fillRect/>
              </a:stretch>
            </p:blipFill>
            <p:spPr>
              <a:xfrm>
                <a:off x="8533214" y="7195737"/>
                <a:ext cx="138132" cy="200291"/>
              </a:xfrm>
              <a:prstGeom prst="rect">
                <a:avLst/>
              </a:prstGeom>
            </p:spPr>
          </p:pic>
        </p:grpSp>
        <p:cxnSp>
          <p:nvCxnSpPr>
            <p:cNvPr id="79" name="Connecteur droit 78"/>
            <p:cNvCxnSpPr/>
            <p:nvPr/>
          </p:nvCxnSpPr>
          <p:spPr>
            <a:xfrm flipV="1">
              <a:off x="8439848" y="273602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39848"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55536" y="2770729"/>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FOUR SIERRA LEONE CONTACTS STILL MISSING</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55536" y="871271"/>
              <a:ext cx="1648690" cy="323588"/>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PRESIDENTIAL ELECTION GOES FOR SECOND ROUND </a:t>
              </a:r>
              <a:endParaRPr lang="en-US" sz="800" i="1" dirty="0">
                <a:solidFill>
                  <a:srgbClr val="026CB6"/>
                </a:solidFill>
                <a:latin typeface="Arial" panose="020B0604020202020204" pitchFamily="34" charset="0"/>
                <a:cs typeface="Arial" panose="020B0604020202020204" pitchFamily="34" charset="0"/>
              </a:endParaRPr>
            </a:p>
          </p:txBody>
        </p:sp>
        <p:grpSp>
          <p:nvGrpSpPr>
            <p:cNvPr id="200" name="Group 2251"/>
            <p:cNvGrpSpPr/>
            <p:nvPr/>
          </p:nvGrpSpPr>
          <p:grpSpPr>
            <a:xfrm>
              <a:off x="8497160" y="902630"/>
              <a:ext cx="243896" cy="326251"/>
              <a:chOff x="2481541" y="2529884"/>
              <a:chExt cx="1868845" cy="2709825"/>
            </a:xfrm>
          </p:grpSpPr>
          <p:pic>
            <p:nvPicPr>
              <p:cNvPr id="201" name="Image 2226"/>
              <p:cNvPicPr>
                <a:picLocks noChangeAspect="1"/>
              </p:cNvPicPr>
              <p:nvPr/>
            </p:nvPicPr>
            <p:blipFill>
              <a:blip r:embed="rId12">
                <a:duotone>
                  <a:prstClr val="black"/>
                  <a:schemeClr val="tx2">
                    <a:tint val="45000"/>
                    <a:satMod val="400000"/>
                  </a:schemeClr>
                </a:duotone>
              </a:blip>
              <a:stretch>
                <a:fillRect/>
              </a:stretch>
            </p:blipFill>
            <p:spPr>
              <a:xfrm>
                <a:off x="2481541" y="2529884"/>
                <a:ext cx="1868845" cy="2709825"/>
              </a:xfrm>
              <a:prstGeom prst="rect">
                <a:avLst/>
              </a:prstGeom>
            </p:spPr>
          </p:pic>
          <p:pic>
            <p:nvPicPr>
              <p:cNvPr id="202"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4496" y="2607478"/>
                <a:ext cx="1250913" cy="1284025"/>
              </a:xfrm>
              <a:prstGeom prst="rect">
                <a:avLst/>
              </a:prstGeom>
              <a:noFill/>
              <a:ln>
                <a:noFill/>
              </a:ln>
            </p:spPr>
          </p:pic>
        </p:grpSp>
        <p:grpSp>
          <p:nvGrpSpPr>
            <p:cNvPr id="21" name="Groupe 20"/>
            <p:cNvGrpSpPr/>
            <p:nvPr/>
          </p:nvGrpSpPr>
          <p:grpSpPr>
            <a:xfrm>
              <a:off x="8497160" y="2799563"/>
              <a:ext cx="225000" cy="326250"/>
              <a:chOff x="8607920" y="3044661"/>
              <a:chExt cx="225000" cy="326250"/>
            </a:xfrm>
          </p:grpSpPr>
          <p:pic>
            <p:nvPicPr>
              <p:cNvPr id="205" name="Image 371"/>
              <p:cNvPicPr>
                <a:picLocks noChangeAspect="1"/>
              </p:cNvPicPr>
              <p:nvPr/>
            </p:nvPicPr>
            <p:blipFill>
              <a:blip r:embed="rId8"/>
              <a:stretch>
                <a:fillRect/>
              </a:stretch>
            </p:blipFill>
            <p:spPr>
              <a:xfrm>
                <a:off x="8607920" y="3044661"/>
                <a:ext cx="225000" cy="326250"/>
              </a:xfrm>
              <a:prstGeom prst="rect">
                <a:avLst/>
              </a:prstGeom>
            </p:spPr>
          </p:pic>
          <p:pic>
            <p:nvPicPr>
              <p:cNvPr id="206" name="Image 372"/>
              <p:cNvPicPr>
                <a:picLocks noChangeAspect="1"/>
              </p:cNvPicPr>
              <p:nvPr/>
            </p:nvPicPr>
            <p:blipFill>
              <a:blip r:embed="rId9"/>
              <a:stretch>
                <a:fillRect/>
              </a:stretch>
            </p:blipFill>
            <p:spPr>
              <a:xfrm>
                <a:off x="8622956" y="3056500"/>
                <a:ext cx="191250" cy="191250"/>
              </a:xfrm>
              <a:prstGeom prst="rect">
                <a:avLst/>
              </a:prstGeom>
            </p:spPr>
          </p:pic>
        </p:grpSp>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12" name="Image 377"/>
          <p:cNvPicPr>
            <a:picLocks noChangeAspect="1"/>
          </p:cNvPicPr>
          <p:nvPr/>
        </p:nvPicPr>
        <p:blipFill>
          <a:blip r:embed="rId12"/>
          <a:stretch>
            <a:fillRect/>
          </a:stretch>
        </p:blipFill>
        <p:spPr>
          <a:xfrm>
            <a:off x="3934645" y="3129866"/>
            <a:ext cx="225000" cy="326250"/>
          </a:xfrm>
          <a:prstGeom prst="rect">
            <a:avLst/>
          </a:prstGeom>
        </p:spPr>
      </p:pic>
      <p:pic>
        <p:nvPicPr>
          <p:cNvPr id="213" name="Image 21"/>
          <p:cNvPicPr>
            <a:picLocks noChangeAspect="1"/>
          </p:cNvPicPr>
          <p:nvPr/>
        </p:nvPicPr>
        <p:blipFill>
          <a:blip r:embed="rId3"/>
          <a:stretch>
            <a:fillRect/>
          </a:stretch>
        </p:blipFill>
        <p:spPr>
          <a:xfrm>
            <a:off x="3950466" y="3136931"/>
            <a:ext cx="201600" cy="192436"/>
          </a:xfrm>
          <a:prstGeom prst="rect">
            <a:avLst/>
          </a:prstGeom>
        </p:spPr>
      </p:pic>
      <p:pic>
        <p:nvPicPr>
          <p:cNvPr id="222" name="Image 22"/>
          <p:cNvPicPr>
            <a:picLocks noChangeAspect="1"/>
          </p:cNvPicPr>
          <p:nvPr/>
        </p:nvPicPr>
        <p:blipFill>
          <a:blip r:embed="rId17"/>
          <a:stretch>
            <a:fillRect/>
          </a:stretch>
        </p:blipFill>
        <p:spPr>
          <a:xfrm>
            <a:off x="250937" y="921292"/>
            <a:ext cx="201600" cy="172800"/>
          </a:xfrm>
          <a:prstGeom prst="rect">
            <a:avLst/>
          </a:prstGeom>
        </p:spPr>
      </p:pic>
      <p:grpSp>
        <p:nvGrpSpPr>
          <p:cNvPr id="17" name="Groupe 16"/>
          <p:cNvGrpSpPr/>
          <p:nvPr/>
        </p:nvGrpSpPr>
        <p:grpSpPr>
          <a:xfrm>
            <a:off x="238135" y="4981245"/>
            <a:ext cx="225000" cy="326250"/>
            <a:chOff x="375829" y="5179212"/>
            <a:chExt cx="225000" cy="326250"/>
          </a:xfrm>
        </p:grpSpPr>
        <p:pic>
          <p:nvPicPr>
            <p:cNvPr id="192" name="Image 377"/>
            <p:cNvPicPr>
              <a:picLocks noChangeAspect="1"/>
            </p:cNvPicPr>
            <p:nvPr/>
          </p:nvPicPr>
          <p:blipFill>
            <a:blip r:embed="rId12"/>
            <a:stretch>
              <a:fillRect/>
            </a:stretch>
          </p:blipFill>
          <p:spPr>
            <a:xfrm>
              <a:off x="375829" y="5179212"/>
              <a:ext cx="225000" cy="326250"/>
            </a:xfrm>
            <a:prstGeom prst="rect">
              <a:avLst/>
            </a:prstGeom>
          </p:spPr>
        </p:pic>
        <p:pic>
          <p:nvPicPr>
            <p:cNvPr id="226" name="Image 21"/>
            <p:cNvPicPr>
              <a:picLocks noChangeAspect="1"/>
            </p:cNvPicPr>
            <p:nvPr/>
          </p:nvPicPr>
          <p:blipFill>
            <a:blip r:embed="rId3"/>
            <a:stretch>
              <a:fillRect/>
            </a:stretch>
          </p:blipFill>
          <p:spPr>
            <a:xfrm>
              <a:off x="390237" y="5197423"/>
              <a:ext cx="201600" cy="192436"/>
            </a:xfrm>
            <a:prstGeom prst="rect">
              <a:avLst/>
            </a:prstGeom>
          </p:spPr>
        </p:pic>
      </p:grpSp>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BISSAU</a:t>
            </a:r>
            <a:br>
              <a:rPr lang="fr-FR" sz="700" dirty="0" smtClean="0">
                <a:solidFill>
                  <a:schemeClr val="bg1">
                    <a:lumMod val="50000"/>
                  </a:schemeClr>
                </a:solidFill>
                <a:latin typeface="Bookman Old Style" panose="02050604050505020204" pitchFamily="18" charset="0"/>
              </a:rPr>
            </a:b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917091" y="3315713"/>
            <a:ext cx="225000" cy="326250"/>
            <a:chOff x="5747937" y="3440679"/>
            <a:chExt cx="225000" cy="326250"/>
          </a:xfrm>
        </p:grpSpPr>
        <p:pic>
          <p:nvPicPr>
            <p:cNvPr id="187" name="Image 377"/>
            <p:cNvPicPr>
              <a:picLocks noChangeAspect="1"/>
            </p:cNvPicPr>
            <p:nvPr/>
          </p:nvPicPr>
          <p:blipFill>
            <a:blip r:embed="rId12"/>
            <a:stretch>
              <a:fillRect/>
            </a:stretch>
          </p:blipFill>
          <p:spPr>
            <a:xfrm>
              <a:off x="5747937" y="3440679"/>
              <a:ext cx="225000" cy="326250"/>
            </a:xfrm>
            <a:prstGeom prst="rect">
              <a:avLst/>
            </a:prstGeom>
          </p:spPr>
        </p:pic>
        <p:pic>
          <p:nvPicPr>
            <p:cNvPr id="217" name="Image 22"/>
            <p:cNvPicPr>
              <a:picLocks noChangeAspect="1"/>
            </p:cNvPicPr>
            <p:nvPr/>
          </p:nvPicPr>
          <p:blipFill>
            <a:blip r:embed="rId17"/>
            <a:stretch>
              <a:fillRect/>
            </a:stretch>
          </p:blipFill>
          <p:spPr>
            <a:xfrm>
              <a:off x="5762394" y="3481149"/>
              <a:ext cx="201600" cy="172800"/>
            </a:xfrm>
            <a:prstGeom prst="rect">
              <a:avLst/>
            </a:prstGeom>
          </p:spPr>
        </p:pic>
      </p:grpSp>
      <p:grpSp>
        <p:nvGrpSpPr>
          <p:cNvPr id="203" name="Group 5"/>
          <p:cNvGrpSpPr/>
          <p:nvPr/>
        </p:nvGrpSpPr>
        <p:grpSpPr>
          <a:xfrm>
            <a:off x="233763" y="876263"/>
            <a:ext cx="225000" cy="326250"/>
            <a:chOff x="5747937" y="3440679"/>
            <a:chExt cx="225000" cy="326250"/>
          </a:xfrm>
        </p:grpSpPr>
        <p:pic>
          <p:nvPicPr>
            <p:cNvPr id="204" name="Image 377"/>
            <p:cNvPicPr>
              <a:picLocks noChangeAspect="1"/>
            </p:cNvPicPr>
            <p:nvPr/>
          </p:nvPicPr>
          <p:blipFill>
            <a:blip r:embed="rId12"/>
            <a:stretch>
              <a:fillRect/>
            </a:stretch>
          </p:blipFill>
          <p:spPr>
            <a:xfrm>
              <a:off x="5747937" y="3440679"/>
              <a:ext cx="225000" cy="326250"/>
            </a:xfrm>
            <a:prstGeom prst="rect">
              <a:avLst/>
            </a:prstGeom>
          </p:spPr>
        </p:pic>
        <p:pic>
          <p:nvPicPr>
            <p:cNvPr id="210" name="Image 22"/>
            <p:cNvPicPr>
              <a:picLocks noChangeAspect="1"/>
            </p:cNvPicPr>
            <p:nvPr/>
          </p:nvPicPr>
          <p:blipFill>
            <a:blip r:embed="rId17"/>
            <a:stretch>
              <a:fillRect/>
            </a:stretch>
          </p:blipFill>
          <p:spPr>
            <a:xfrm>
              <a:off x="5762394" y="3481149"/>
              <a:ext cx="201600" cy="172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931</TotalTime>
  <Words>589</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(23 - 29 February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106</cp:revision>
  <cp:lastPrinted>2016-03-02T12:00:04Z</cp:lastPrinted>
  <dcterms:created xsi:type="dcterms:W3CDTF">2015-12-15T11:10:25Z</dcterms:created>
  <dcterms:modified xsi:type="dcterms:W3CDTF">2016-03-02T18:04:52Z</dcterms:modified>
</cp:coreProperties>
</file>