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480" y="-78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3"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01-Nov-16</a:t>
            </a:fld>
            <a:endParaRPr lang="en-US"/>
          </a:p>
        </p:txBody>
      </p:sp>
      <p:sp>
        <p:nvSpPr>
          <p:cNvPr id="4" name="Espace réservé de l'image des diapositives 3"/>
          <p:cNvSpPr>
            <a:spLocks noGrp="1" noRot="1" noChangeAspect="1"/>
          </p:cNvSpPr>
          <p:nvPr>
            <p:ph type="sldImg" idx="2"/>
          </p:nvPr>
        </p:nvSpPr>
        <p:spPr>
          <a:xfrm>
            <a:off x="1223963" y="1162050"/>
            <a:ext cx="4433887"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4"/>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70"/>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3" y="8829970"/>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01-Nov-16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01-Nov-16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01-Nov-16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01-Nov-16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(25 - 31 October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01 Nov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1000" dirty="0" smtClean="0">
              <a:latin typeface="Arial"/>
            </a:endParaRPr>
          </a:p>
          <a:p>
            <a:endParaRPr lang="en-GB" sz="1000" dirty="0" smtClean="0">
              <a:latin typeface="Arial"/>
            </a:endParaRPr>
          </a:p>
          <a:p>
            <a:endParaRPr lang="en-GB" sz="800" dirty="0" smtClean="0"/>
          </a:p>
          <a:p>
            <a:r>
              <a:rPr lang="en-US" sz="800" dirty="0" smtClean="0">
                <a:latin typeface="Arial"/>
              </a:rPr>
              <a:t>Six police officers and four civilians were killed in an ambush by armed men on 28 October in the central </a:t>
            </a:r>
            <a:r>
              <a:rPr lang="en-US" sz="800" dirty="0" err="1" smtClean="0">
                <a:latin typeface="Arial"/>
              </a:rPr>
              <a:t>Bambari</a:t>
            </a:r>
            <a:r>
              <a:rPr lang="en-US" sz="800" dirty="0" smtClean="0">
                <a:latin typeface="Arial"/>
              </a:rPr>
              <a:t> town. A day earlier, 15 people died in fighting on the town’s outskirts between rival militia. The UN peacekeeping mission, MINUSCA, denounced the violence, called for an end to the attacks and reprisals, and appealed for dialogue to resolve the situation. Dozens of people have been killed in a recent surge in violence in the country’s western, eastern and central regions, including the violent attacks that erupted in September in the northern </a:t>
            </a:r>
            <a:r>
              <a:rPr lang="en-US" sz="800" dirty="0" err="1" smtClean="0">
                <a:latin typeface="Arial"/>
              </a:rPr>
              <a:t>Kaga-Bandoro</a:t>
            </a:r>
            <a:r>
              <a:rPr lang="en-US" sz="800" dirty="0" smtClean="0">
                <a:latin typeface="Arial"/>
              </a:rPr>
              <a:t> area.  </a:t>
            </a:r>
          </a:p>
          <a:p>
            <a:endParaRPr lang="en-US" sz="800" dirty="0" smtClean="0">
              <a:latin typeface="Arial"/>
            </a:endParaRPr>
          </a:p>
          <a:p>
            <a:pPr lvl="0"/>
            <a:r>
              <a:rPr lang="en-GB" sz="1000" dirty="0" smtClean="0">
                <a:latin typeface="Arial"/>
              </a:rPr>
              <a:t>CHAD</a:t>
            </a:r>
          </a:p>
          <a:p>
            <a:endParaRPr lang="en-GB" sz="800" dirty="0" smtClean="0">
              <a:latin typeface="Arial"/>
            </a:endParaRPr>
          </a:p>
          <a:p>
            <a:endParaRPr lang="en-GB" sz="800" dirty="0" smtClean="0">
              <a:latin typeface="Arial"/>
            </a:endParaRPr>
          </a:p>
          <a:p>
            <a:endParaRPr lang="en-GB" sz="800" dirty="0" smtClean="0">
              <a:latin typeface="Arial"/>
            </a:endParaRPr>
          </a:p>
          <a:p>
            <a:endParaRPr lang="en-GB" sz="500" dirty="0" smtClean="0">
              <a:latin typeface="Arial"/>
            </a:endParaRPr>
          </a:p>
          <a:p>
            <a:r>
              <a:rPr lang="en-US" sz="800" dirty="0" smtClean="0">
                <a:latin typeface="Arial"/>
              </a:rPr>
              <a:t>Global acute malnutrition currently affects 11.9 per cent of under 5 children, according to the 2016 SMART survey that also found that 2.6 per cent of children across the country are severely acutely malnourished. The results are nearly similar to last year’s (11.7 per cent GAM and 2.8 per cent SAM). Six out of 23 regions are above the 15 per cent emergency threshold for GAM, and 10 are above the 2 per cent emergency threshold for SAM. In total, 11 regions in the Sahel belt, in the north and south of the country are struck by nutritional emergency.</a:t>
            </a:r>
          </a:p>
          <a:p>
            <a:endParaRPr lang="en-US" sz="800" dirty="0" smtClean="0">
              <a:solidFill>
                <a:prstClr val="black"/>
              </a:solidFill>
              <a:latin typeface="Arial"/>
            </a:endParaRPr>
          </a:p>
          <a:p>
            <a:endParaRPr lang="en-GB" sz="1000" dirty="0" smtClean="0">
              <a:solidFill>
                <a:prstClr val="black"/>
              </a:solidFill>
              <a:latin typeface="Arial"/>
            </a:endParaRPr>
          </a:p>
          <a:p>
            <a:endParaRPr lang="en-GB" sz="1000" dirty="0">
              <a:solidFill>
                <a:prstClr val="black"/>
              </a:solidFill>
              <a:latin typeface="Arial"/>
            </a:endParaRPr>
          </a:p>
          <a:p>
            <a:endParaRPr lang="en-GB" sz="500" dirty="0" smtClean="0">
              <a:solidFill>
                <a:prstClr val="black"/>
              </a:solidFill>
              <a:latin typeface="Arial"/>
            </a:endParaRPr>
          </a:p>
          <a:p>
            <a:r>
              <a:rPr lang="en-US" sz="800" dirty="0">
                <a:latin typeface="Arial"/>
              </a:rPr>
              <a:t>More than 200 people, mostly women and children, have fled to </a:t>
            </a:r>
            <a:r>
              <a:rPr lang="en-US" sz="800" dirty="0" err="1">
                <a:latin typeface="Arial"/>
              </a:rPr>
              <a:t>Foyo</a:t>
            </a:r>
            <a:r>
              <a:rPr lang="en-US" sz="800" dirty="0">
                <a:latin typeface="Arial"/>
              </a:rPr>
              <a:t> village in </a:t>
            </a:r>
            <a:r>
              <a:rPr lang="en-US" sz="800" dirty="0" err="1">
                <a:latin typeface="Arial"/>
              </a:rPr>
              <a:t>Kanem</a:t>
            </a:r>
            <a:r>
              <a:rPr lang="en-US" sz="800" dirty="0">
                <a:latin typeface="Arial"/>
              </a:rPr>
              <a:t> region that </a:t>
            </a:r>
            <a:r>
              <a:rPr lang="en-US" sz="800" dirty="0" err="1">
                <a:latin typeface="Arial"/>
              </a:rPr>
              <a:t>neighbours</a:t>
            </a:r>
            <a:r>
              <a:rPr lang="en-US" sz="800" dirty="0">
                <a:latin typeface="Arial"/>
              </a:rPr>
              <a:t> the conflict-hit western Lac region, according to a joint assessment mission on 25 - 26 October. They arrived more than a month ago after fleeing violence and are being hosted by the locals. Food and nutritional assistance are some of the urgent needs.</a:t>
            </a:r>
            <a:endParaRPr lang="en-GB" sz="800" dirty="0">
              <a:latin typeface="Arial"/>
            </a:endParaRPr>
          </a:p>
        </p:txBody>
      </p:sp>
      <p:cxnSp>
        <p:nvCxnSpPr>
          <p:cNvPr id="77" name="Connecteur droit 76"/>
          <p:cNvCxnSpPr/>
          <p:nvPr/>
        </p:nvCxnSpPr>
        <p:spPr>
          <a:xfrm flipV="1">
            <a:off x="206734" y="3269152"/>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6319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04560" y="918119"/>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FRESH VIOLENCE CLAIMS 25 LIVES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06042"/>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07934"/>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15444"/>
            </a:xfrm>
            <a:prstGeom prst="rect">
              <a:avLst/>
            </a:prstGeom>
            <a:noFill/>
          </p:spPr>
          <p:txBody>
            <a:bodyPr wrap="square" rtlCol="0">
              <a:spAutoFit/>
            </a:bodyPr>
            <a:lstStyle/>
            <a:p>
              <a:pPr algn="ctr"/>
              <a:r>
                <a:rPr lang="fr-FR" sz="800" dirty="0">
                  <a:latin typeface="Bookman Old Style" panose="02050604050505020204" pitchFamily="18" charset="0"/>
                </a:rPr>
                <a:t>GHANA</a:t>
              </a:r>
              <a:endParaRPr lang="en-US" sz="800" dirty="0">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37333" y="3303672"/>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MALNUTRITION HIGH  IN ELEVEN REGIONS </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DR CONGO</a:t>
            </a:r>
          </a:p>
          <a:p>
            <a:endParaRPr lang="en-GB" sz="10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The Governor of the eastern Tanganyika province has declared a measles epidemic. As of 31 October, 2,087 cases were reported, including 55 deaths across 11 health districts in the province. A vaccination campaign is to be launched in November for children between 6 to 59 months with possibility of extending the target</a:t>
            </a:r>
            <a:r>
              <a:rPr lang="en-US" sz="800" dirty="0" smtClean="0">
                <a:latin typeface="Arial"/>
              </a:rPr>
              <a:t>.</a:t>
            </a:r>
          </a:p>
          <a:p>
            <a:endParaRPr lang="en-GB" sz="800" dirty="0" smtClean="0">
              <a:latin typeface="Arial"/>
            </a:endParaRPr>
          </a:p>
          <a:p>
            <a:r>
              <a:rPr lang="en-GB" sz="1000" dirty="0" smtClean="0">
                <a:latin typeface="Arial"/>
              </a:rPr>
              <a:t>GHANA</a:t>
            </a:r>
          </a:p>
          <a:p>
            <a:endParaRPr lang="en-GB" sz="1000" dirty="0" smtClean="0">
              <a:latin typeface="Arial"/>
            </a:endParaRPr>
          </a:p>
          <a:p>
            <a:endParaRPr lang="en-GB" sz="1000" dirty="0" smtClean="0">
              <a:latin typeface="Arial"/>
            </a:endParaRPr>
          </a:p>
          <a:p>
            <a:endParaRPr lang="en-GB" sz="800" dirty="0" smtClean="0">
              <a:latin typeface="Arial"/>
            </a:endParaRPr>
          </a:p>
          <a:p>
            <a:r>
              <a:rPr lang="en-US" sz="800" dirty="0">
                <a:latin typeface="Arial"/>
              </a:rPr>
              <a:t>Cholera has erupted in the southern Cape Coast district, with a sudden escalation of cases within days, rising from 36 on 26 October 2016 to 117 by 30 October, notably with no fatality. The cases are originating from communities in the outskirts of Cape Coast Metropolitan. The exponential increase in the number of cases denotes high transmission potential of infections in the communities. Detailed assessment is being conducted to establish the predisposing factors responsible for the high attack rate. A rapid response team has been deployed to support the regional and district response. </a:t>
            </a:r>
            <a:endParaRPr lang="en-GB"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8495102" y="53861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76919" y="898866"/>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MEASLES ERUPT IN TANGANYIKA PROVINCE</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45396" y="2567041"/>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CHOLERA INFECTS 117 IN CAPE COAST</a:t>
            </a:r>
            <a:endParaRPr lang="en-US" sz="800" i="1" dirty="0">
              <a:solidFill>
                <a:srgbClr val="026CB6"/>
              </a:solidFill>
              <a:latin typeface="Arial" panose="020B0604020202020204" pitchFamily="34" charset="0"/>
              <a:cs typeface="Arial" panose="020B0604020202020204" pitchFamily="34" charset="0"/>
            </a:endParaRPr>
          </a:p>
        </p:txBody>
      </p:sp>
      <p:grpSp>
        <p:nvGrpSpPr>
          <p:cNvPr id="192" name="Group 191"/>
          <p:cNvGrpSpPr/>
          <p:nvPr/>
        </p:nvGrpSpPr>
        <p:grpSpPr>
          <a:xfrm>
            <a:off x="6608547" y="3368728"/>
            <a:ext cx="225000" cy="328204"/>
            <a:chOff x="4499508" y="1144203"/>
            <a:chExt cx="225000" cy="328204"/>
          </a:xfrm>
        </p:grpSpPr>
        <p:pic>
          <p:nvPicPr>
            <p:cNvPr id="193" name="Image 377"/>
            <p:cNvPicPr>
              <a:picLocks noChangeAspect="1"/>
            </p:cNvPicPr>
            <p:nvPr/>
          </p:nvPicPr>
          <p:blipFill>
            <a:blip r:embed="rId13"/>
            <a:stretch>
              <a:fillRect/>
            </a:stretch>
          </p:blipFill>
          <p:spPr>
            <a:xfrm>
              <a:off x="4499508" y="1146157"/>
              <a:ext cx="225000" cy="326250"/>
            </a:xfrm>
            <a:prstGeom prst="rect">
              <a:avLst/>
            </a:prstGeom>
          </p:spPr>
        </p:pic>
        <p:pic>
          <p:nvPicPr>
            <p:cNvPr id="194"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199" name="Connecteur droit 90"/>
          <p:cNvCxnSpPr/>
          <p:nvPr/>
        </p:nvCxnSpPr>
        <p:spPr>
          <a:xfrm>
            <a:off x="8421479" y="2535397"/>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88" name="Group 187"/>
          <p:cNvGrpSpPr/>
          <p:nvPr/>
        </p:nvGrpSpPr>
        <p:grpSpPr>
          <a:xfrm>
            <a:off x="239237" y="947923"/>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1" name="Groupe 20"/>
          <p:cNvGrpSpPr/>
          <p:nvPr/>
        </p:nvGrpSpPr>
        <p:grpSpPr>
          <a:xfrm>
            <a:off x="4466911" y="3051043"/>
            <a:ext cx="225000" cy="326250"/>
            <a:chOff x="8607920" y="3083161"/>
            <a:chExt cx="225000" cy="326250"/>
          </a:xfrm>
        </p:grpSpPr>
        <p:pic>
          <p:nvPicPr>
            <p:cNvPr id="195" name="Image 371"/>
            <p:cNvPicPr>
              <a:picLocks noChangeAspect="1"/>
            </p:cNvPicPr>
            <p:nvPr/>
          </p:nvPicPr>
          <p:blipFill>
            <a:blip r:embed="rId15"/>
            <a:stretch>
              <a:fillRect/>
            </a:stretch>
          </p:blipFill>
          <p:spPr>
            <a:xfrm>
              <a:off x="8607920" y="3083161"/>
              <a:ext cx="225000" cy="326250"/>
            </a:xfrm>
            <a:prstGeom prst="rect">
              <a:avLst/>
            </a:prstGeom>
          </p:spPr>
        </p:pic>
        <p:pic>
          <p:nvPicPr>
            <p:cNvPr id="196"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98" name="Groupe 20"/>
          <p:cNvGrpSpPr/>
          <p:nvPr/>
        </p:nvGrpSpPr>
        <p:grpSpPr>
          <a:xfrm>
            <a:off x="6873450" y="3883807"/>
            <a:ext cx="225000" cy="326250"/>
            <a:chOff x="8607920" y="3083161"/>
            <a:chExt cx="225000" cy="326250"/>
          </a:xfrm>
        </p:grpSpPr>
        <p:pic>
          <p:nvPicPr>
            <p:cNvPr id="200" name="Image 371"/>
            <p:cNvPicPr>
              <a:picLocks noChangeAspect="1"/>
            </p:cNvPicPr>
            <p:nvPr/>
          </p:nvPicPr>
          <p:blipFill>
            <a:blip r:embed="rId15"/>
            <a:stretch>
              <a:fillRect/>
            </a:stretch>
          </p:blipFill>
          <p:spPr>
            <a:xfrm>
              <a:off x="8607920" y="3083161"/>
              <a:ext cx="225000" cy="326250"/>
            </a:xfrm>
            <a:prstGeom prst="rect">
              <a:avLst/>
            </a:prstGeom>
          </p:spPr>
        </p:pic>
        <p:pic>
          <p:nvPicPr>
            <p:cNvPr id="204" name="Image 372"/>
            <p:cNvPicPr>
              <a:picLocks noChangeAspect="1"/>
            </p:cNvPicPr>
            <p:nvPr/>
          </p:nvPicPr>
          <p:blipFill>
            <a:blip r:embed="rId16"/>
            <a:stretch>
              <a:fillRect/>
            </a:stretch>
          </p:blipFill>
          <p:spPr>
            <a:xfrm>
              <a:off x="8622956" y="3095000"/>
              <a:ext cx="191250" cy="191250"/>
            </a:xfrm>
            <a:prstGeom prst="rect">
              <a:avLst/>
            </a:prstGeom>
          </p:spPr>
        </p:pic>
      </p:grpSp>
      <p:sp>
        <p:nvSpPr>
          <p:cNvPr id="178" name="ZoneTexte 2175"/>
          <p:cNvSpPr txBox="1"/>
          <p:nvPr/>
        </p:nvSpPr>
        <p:spPr>
          <a:xfrm>
            <a:off x="540481" y="5417023"/>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FAMILIES FLEE VIOLENCE IN LAC REGION</a:t>
            </a:r>
            <a:endParaRPr lang="en-US" sz="800" i="1" dirty="0">
              <a:solidFill>
                <a:srgbClr val="026CB6"/>
              </a:solidFill>
              <a:latin typeface="Arial" panose="020B0604020202020204" pitchFamily="34" charset="0"/>
              <a:cs typeface="Arial" panose="020B0604020202020204" pitchFamily="34" charset="0"/>
            </a:endParaRPr>
          </a:p>
        </p:txBody>
      </p:sp>
      <p:grpSp>
        <p:nvGrpSpPr>
          <p:cNvPr id="187" name="Groupe 20"/>
          <p:cNvGrpSpPr/>
          <p:nvPr/>
        </p:nvGrpSpPr>
        <p:grpSpPr>
          <a:xfrm>
            <a:off x="8439217" y="2621316"/>
            <a:ext cx="225000" cy="326250"/>
            <a:chOff x="8607920" y="3083161"/>
            <a:chExt cx="225000" cy="326250"/>
          </a:xfrm>
        </p:grpSpPr>
        <p:pic>
          <p:nvPicPr>
            <p:cNvPr id="201" name="Image 371"/>
            <p:cNvPicPr>
              <a:picLocks noChangeAspect="1"/>
            </p:cNvPicPr>
            <p:nvPr/>
          </p:nvPicPr>
          <p:blipFill>
            <a:blip r:embed="rId15"/>
            <a:stretch>
              <a:fillRect/>
            </a:stretch>
          </p:blipFill>
          <p:spPr>
            <a:xfrm>
              <a:off x="8607920" y="3083161"/>
              <a:ext cx="225000" cy="326250"/>
            </a:xfrm>
            <a:prstGeom prst="rect">
              <a:avLst/>
            </a:prstGeom>
          </p:spPr>
        </p:pic>
        <p:pic>
          <p:nvPicPr>
            <p:cNvPr id="203"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205" name="Groupe 20"/>
          <p:cNvGrpSpPr/>
          <p:nvPr/>
        </p:nvGrpSpPr>
        <p:grpSpPr>
          <a:xfrm>
            <a:off x="8430029" y="935001"/>
            <a:ext cx="225000" cy="326250"/>
            <a:chOff x="8607920" y="3083161"/>
            <a:chExt cx="225000" cy="326250"/>
          </a:xfrm>
        </p:grpSpPr>
        <p:pic>
          <p:nvPicPr>
            <p:cNvPr id="206" name="Image 371"/>
            <p:cNvPicPr>
              <a:picLocks noChangeAspect="1"/>
            </p:cNvPicPr>
            <p:nvPr/>
          </p:nvPicPr>
          <p:blipFill>
            <a:blip r:embed="rId15"/>
            <a:stretch>
              <a:fillRect/>
            </a:stretch>
          </p:blipFill>
          <p:spPr>
            <a:xfrm>
              <a:off x="8607920" y="3083161"/>
              <a:ext cx="225000" cy="326250"/>
            </a:xfrm>
            <a:prstGeom prst="rect">
              <a:avLst/>
            </a:prstGeom>
          </p:spPr>
        </p:pic>
        <p:pic>
          <p:nvPicPr>
            <p:cNvPr id="209"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210" name="Group 209"/>
          <p:cNvGrpSpPr/>
          <p:nvPr/>
        </p:nvGrpSpPr>
        <p:grpSpPr>
          <a:xfrm>
            <a:off x="233394" y="5431389"/>
            <a:ext cx="225000" cy="326250"/>
            <a:chOff x="5176538" y="1337838"/>
            <a:chExt cx="225000" cy="326250"/>
          </a:xfrm>
        </p:grpSpPr>
        <p:pic>
          <p:nvPicPr>
            <p:cNvPr id="211" name="Image 377"/>
            <p:cNvPicPr>
              <a:picLocks noChangeAspect="1"/>
            </p:cNvPicPr>
            <p:nvPr/>
          </p:nvPicPr>
          <p:blipFill>
            <a:blip r:embed="rId13"/>
            <a:stretch>
              <a:fillRect/>
            </a:stretch>
          </p:blipFill>
          <p:spPr>
            <a:xfrm>
              <a:off x="5176538" y="1337838"/>
              <a:ext cx="225000" cy="326250"/>
            </a:xfrm>
            <a:prstGeom prst="rect">
              <a:avLst/>
            </a:prstGeom>
          </p:spPr>
        </p:pic>
        <p:pic>
          <p:nvPicPr>
            <p:cNvPr id="212" name="Image 20"/>
            <p:cNvPicPr>
              <a:picLocks noChangeAspect="1"/>
            </p:cNvPicPr>
            <p:nvPr/>
          </p:nvPicPr>
          <p:blipFill>
            <a:blip r:embed="rId17"/>
            <a:stretch>
              <a:fillRect/>
            </a:stretch>
          </p:blipFill>
          <p:spPr>
            <a:xfrm>
              <a:off x="5194232" y="1348304"/>
              <a:ext cx="201600" cy="192436"/>
            </a:xfrm>
            <a:prstGeom prst="rect">
              <a:avLst/>
            </a:prstGeom>
          </p:spPr>
        </p:pic>
      </p:grpSp>
      <p:grpSp>
        <p:nvGrpSpPr>
          <p:cNvPr id="213" name="Group 212"/>
          <p:cNvGrpSpPr/>
          <p:nvPr/>
        </p:nvGrpSpPr>
        <p:grpSpPr>
          <a:xfrm>
            <a:off x="232923" y="3312187"/>
            <a:ext cx="228747" cy="350779"/>
            <a:chOff x="4974690" y="1300756"/>
            <a:chExt cx="228747" cy="350779"/>
          </a:xfrm>
        </p:grpSpPr>
        <p:pic>
          <p:nvPicPr>
            <p:cNvPr id="214" name="Image 2226"/>
            <p:cNvPicPr>
              <a:picLocks noChangeAspect="1"/>
            </p:cNvPicPr>
            <p:nvPr/>
          </p:nvPicPr>
          <p:blipFill>
            <a:blip r:embed="rId13">
              <a:duotone>
                <a:prstClr val="black"/>
                <a:schemeClr val="tx2">
                  <a:tint val="45000"/>
                  <a:satMod val="400000"/>
                </a:schemeClr>
              </a:duotone>
            </a:blip>
            <a:stretch>
              <a:fillRect/>
            </a:stretch>
          </p:blipFill>
          <p:spPr>
            <a:xfrm>
              <a:off x="4978437" y="1325285"/>
              <a:ext cx="225000" cy="326250"/>
            </a:xfrm>
            <a:prstGeom prst="rect">
              <a:avLst/>
            </a:prstGeom>
          </p:spPr>
        </p:pic>
        <p:pic>
          <p:nvPicPr>
            <p:cNvPr id="215" name="Image 16"/>
            <p:cNvPicPr>
              <a:picLocks noChangeAspect="1"/>
            </p:cNvPicPr>
            <p:nvPr/>
          </p:nvPicPr>
          <p:blipFill>
            <a:blip r:embed="rId18"/>
            <a:stretch>
              <a:fillRect/>
            </a:stretch>
          </p:blipFill>
          <p:spPr>
            <a:xfrm>
              <a:off x="4974690" y="1300756"/>
              <a:ext cx="208800" cy="208800"/>
            </a:xfrm>
            <a:prstGeom prst="rect">
              <a:avLst/>
            </a:prstGeom>
          </p:spPr>
        </p:pic>
      </p:grpSp>
      <p:grpSp>
        <p:nvGrpSpPr>
          <p:cNvPr id="216" name="Group 215"/>
          <p:cNvGrpSpPr/>
          <p:nvPr/>
        </p:nvGrpSpPr>
        <p:grpSpPr>
          <a:xfrm>
            <a:off x="6420987" y="2222414"/>
            <a:ext cx="228747" cy="350779"/>
            <a:chOff x="4974690" y="1300756"/>
            <a:chExt cx="228747" cy="350779"/>
          </a:xfrm>
        </p:grpSpPr>
        <p:pic>
          <p:nvPicPr>
            <p:cNvPr id="217" name="Image 2226"/>
            <p:cNvPicPr>
              <a:picLocks noChangeAspect="1"/>
            </p:cNvPicPr>
            <p:nvPr/>
          </p:nvPicPr>
          <p:blipFill>
            <a:blip r:embed="rId13">
              <a:duotone>
                <a:prstClr val="black"/>
                <a:schemeClr val="tx2">
                  <a:tint val="45000"/>
                  <a:satMod val="400000"/>
                </a:schemeClr>
              </a:duotone>
            </a:blip>
            <a:stretch>
              <a:fillRect/>
            </a:stretch>
          </p:blipFill>
          <p:spPr>
            <a:xfrm>
              <a:off x="4978437" y="1325285"/>
              <a:ext cx="225000" cy="326250"/>
            </a:xfrm>
            <a:prstGeom prst="rect">
              <a:avLst/>
            </a:prstGeom>
          </p:spPr>
        </p:pic>
        <p:pic>
          <p:nvPicPr>
            <p:cNvPr id="218" name="Image 16"/>
            <p:cNvPicPr>
              <a:picLocks noChangeAspect="1"/>
            </p:cNvPicPr>
            <p:nvPr/>
          </p:nvPicPr>
          <p:blipFill>
            <a:blip r:embed="rId18"/>
            <a:stretch>
              <a:fillRect/>
            </a:stretch>
          </p:blipFill>
          <p:spPr>
            <a:xfrm>
              <a:off x="4974690" y="1300756"/>
              <a:ext cx="208800" cy="208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6652</TotalTime>
  <Words>581</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(25 - 31 October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345</cp:revision>
  <cp:lastPrinted>2016-11-01T16:20:57Z</cp:lastPrinted>
  <dcterms:created xsi:type="dcterms:W3CDTF">2015-12-15T11:10:25Z</dcterms:created>
  <dcterms:modified xsi:type="dcterms:W3CDTF">2016-11-01T16:42:13Z</dcterms:modified>
</cp:coreProperties>
</file>