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6" d="100"/>
          <a:sy n="106" d="100"/>
        </p:scale>
        <p:origin x="792" y="7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7426" tIns="48713" rIns="97426" bIns="48713" rtlCol="0"/>
          <a:lstStyle>
            <a:lvl1pPr algn="l">
              <a:defRPr sz="13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7426" tIns="48713" rIns="97426" bIns="48713" rtlCol="0"/>
          <a:lstStyle>
            <a:lvl1pPr algn="r">
              <a:defRPr sz="1300"/>
            </a:lvl1pPr>
          </a:lstStyle>
          <a:p>
            <a:fld id="{6D22D471-A6F8-40EF-8223-1DCA8FA618BE}" type="datetimeFigureOut">
              <a:rPr lang="en-US" smtClean="0"/>
              <a:t>02-Aug-16</a:t>
            </a:fld>
            <a:endParaRPr lang="en-US"/>
          </a:p>
        </p:txBody>
      </p:sp>
      <p:sp>
        <p:nvSpPr>
          <p:cNvPr id="4" name="Espace réservé de l'image des diapositives 3"/>
          <p:cNvSpPr>
            <a:spLocks noGrp="1" noRot="1" noChangeAspect="1"/>
          </p:cNvSpPr>
          <p:nvPr>
            <p:ph type="sldImg" idx="2"/>
          </p:nvPr>
        </p:nvSpPr>
        <p:spPr>
          <a:xfrm>
            <a:off x="1042988" y="1233488"/>
            <a:ext cx="4711700" cy="3333750"/>
          </a:xfrm>
          <a:prstGeom prst="rect">
            <a:avLst/>
          </a:prstGeom>
          <a:noFill/>
          <a:ln w="12700">
            <a:solidFill>
              <a:prstClr val="black"/>
            </a:solidFill>
          </a:ln>
        </p:spPr>
        <p:txBody>
          <a:bodyPr vert="horz" lIns="97426" tIns="48713" rIns="97426" bIns="48713" rtlCol="0" anchor="ctr"/>
          <a:lstStyle/>
          <a:p>
            <a:endParaRPr lang="en-US"/>
          </a:p>
        </p:txBody>
      </p:sp>
      <p:sp>
        <p:nvSpPr>
          <p:cNvPr id="5" name="Espace réservé des commentaires 4"/>
          <p:cNvSpPr>
            <a:spLocks noGrp="1"/>
          </p:cNvSpPr>
          <p:nvPr>
            <p:ph type="body" sz="quarter" idx="3"/>
          </p:nvPr>
        </p:nvSpPr>
        <p:spPr>
          <a:xfrm>
            <a:off x="679768" y="4751984"/>
            <a:ext cx="5438140" cy="3887986"/>
          </a:xfrm>
          <a:prstGeom prst="rect">
            <a:avLst/>
          </a:prstGeom>
        </p:spPr>
        <p:txBody>
          <a:bodyPr vert="horz" lIns="97426" tIns="48713" rIns="97426" bIns="48713"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9378826"/>
            <a:ext cx="2945659" cy="495426"/>
          </a:xfrm>
          <a:prstGeom prst="rect">
            <a:avLst/>
          </a:prstGeom>
        </p:spPr>
        <p:txBody>
          <a:bodyPr vert="horz" lIns="97426" tIns="48713" rIns="97426" bIns="48713" rtlCol="0" anchor="b"/>
          <a:lstStyle>
            <a:lvl1pPr algn="l">
              <a:defRPr sz="1300"/>
            </a:lvl1pPr>
          </a:lstStyle>
          <a:p>
            <a:endParaRPr lang="en-US"/>
          </a:p>
        </p:txBody>
      </p:sp>
      <p:sp>
        <p:nvSpPr>
          <p:cNvPr id="7" name="Espace réservé du numéro de diapositive 6"/>
          <p:cNvSpPr>
            <a:spLocks noGrp="1"/>
          </p:cNvSpPr>
          <p:nvPr>
            <p:ph type="sldNum" sz="quarter" idx="5"/>
          </p:nvPr>
        </p:nvSpPr>
        <p:spPr>
          <a:xfrm>
            <a:off x="3850444" y="9378826"/>
            <a:ext cx="2945659" cy="495426"/>
          </a:xfrm>
          <a:prstGeom prst="rect">
            <a:avLst/>
          </a:prstGeom>
        </p:spPr>
        <p:txBody>
          <a:bodyPr vert="horz" lIns="97426" tIns="48713" rIns="97426" bIns="48713" rtlCol="0" anchor="b"/>
          <a:lstStyle>
            <a:lvl1pPr algn="r">
              <a:defRPr sz="13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02-Aug-16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02-Aug-16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02-Aug-16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02-Aug-16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02-Aug-16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02-Aug-16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02-Aug-16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02-Aug-16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02-Aug-16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02-Aug-16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02-Aug-16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02-Aug-16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19" Type="http://schemas.openxmlformats.org/officeDocument/2006/relationships/image" Target="../media/image15.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(26 July – 1 August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2</a:t>
            </a:r>
            <a:r>
              <a:rPr lang="en-GB" sz="800" dirty="0" smtClean="0">
                <a:solidFill>
                  <a:schemeClr val="bg1">
                    <a:lumMod val="50000"/>
                  </a:schemeClr>
                </a:solidFill>
                <a:latin typeface="Arial" panose="020B0604020202020204" pitchFamily="34" charset="0"/>
                <a:cs typeface="Arial" panose="020B0604020202020204" pitchFamily="34" charset="0"/>
              </a:rPr>
              <a:t> August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020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 </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pPr>
              <a:spcBef>
                <a:spcPts val="600"/>
              </a:spcBef>
            </a:pPr>
            <a:r>
              <a:rPr lang="en-US" sz="800" dirty="0" smtClean="0">
                <a:latin typeface="Arial"/>
              </a:rPr>
              <a:t>On 23 July, intercommunal violence in </a:t>
            </a:r>
            <a:r>
              <a:rPr lang="en-US" sz="800" dirty="0" err="1" smtClean="0">
                <a:latin typeface="Arial"/>
              </a:rPr>
              <a:t>Ngakobo</a:t>
            </a:r>
            <a:r>
              <a:rPr lang="en-US" sz="800" dirty="0" smtClean="0">
                <a:latin typeface="Arial"/>
              </a:rPr>
              <a:t> village in </a:t>
            </a:r>
            <a:r>
              <a:rPr lang="en-US" sz="800" dirty="0" err="1" smtClean="0">
                <a:latin typeface="Arial"/>
              </a:rPr>
              <a:t>Ouaka</a:t>
            </a:r>
            <a:r>
              <a:rPr lang="en-US" sz="800" dirty="0" smtClean="0">
                <a:latin typeface="Arial"/>
              </a:rPr>
              <a:t> province, 460 km northeast from Bangui, led to the killing of two people, causing new displacement. In the country’s northeast, in </a:t>
            </a:r>
            <a:r>
              <a:rPr lang="en-US" sz="800" dirty="0" err="1" smtClean="0">
                <a:latin typeface="Arial"/>
              </a:rPr>
              <a:t>Krakoma</a:t>
            </a:r>
            <a:r>
              <a:rPr lang="en-US" sz="800" dirty="0" smtClean="0">
                <a:latin typeface="Arial"/>
              </a:rPr>
              <a:t> village, more than 1,000 people were displaced following an attack by unidentified armed elements that looted and took hostages mid-July. </a:t>
            </a:r>
          </a:p>
          <a:p>
            <a:pPr>
              <a:spcBef>
                <a:spcPts val="600"/>
              </a:spcBef>
            </a:pPr>
            <a:endParaRPr lang="en-US" sz="100" dirty="0" smtClean="0">
              <a:latin typeface="Arial"/>
            </a:endParaRPr>
          </a:p>
          <a:p>
            <a:pPr lvl="0"/>
            <a:r>
              <a:rPr lang="en-GB" sz="1000" dirty="0" smtClean="0">
                <a:latin typeface="Arial"/>
              </a:rPr>
              <a:t>CHAD</a:t>
            </a:r>
          </a:p>
          <a:p>
            <a:pPr lvl="0"/>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GB" sz="400" dirty="0" smtClean="0">
              <a:latin typeface="Arial"/>
            </a:endParaRPr>
          </a:p>
          <a:p>
            <a:pPr>
              <a:spcBef>
                <a:spcPts val="600"/>
              </a:spcBef>
            </a:pPr>
            <a:r>
              <a:rPr lang="en-GB" sz="800" dirty="0" smtClean="0">
                <a:latin typeface="Arial"/>
              </a:rPr>
              <a:t>In the region of </a:t>
            </a:r>
            <a:r>
              <a:rPr lang="en-GB" sz="800" dirty="0" err="1" smtClean="0">
                <a:latin typeface="Arial"/>
              </a:rPr>
              <a:t>Guera</a:t>
            </a:r>
            <a:r>
              <a:rPr lang="en-GB" sz="800" dirty="0" smtClean="0">
                <a:latin typeface="Arial"/>
              </a:rPr>
              <a:t> in central Chad more than 1,200 people in four different villages were left without shelter after heavy rains destroyed around 280 houses on 18 July. Many other parts of the country have also been affected, such as the </a:t>
            </a:r>
            <a:r>
              <a:rPr lang="en-GB" sz="800" dirty="0" err="1" smtClean="0">
                <a:latin typeface="Arial"/>
              </a:rPr>
              <a:t>Salamat</a:t>
            </a:r>
            <a:r>
              <a:rPr lang="en-GB" sz="800" dirty="0" smtClean="0">
                <a:latin typeface="Arial"/>
              </a:rPr>
              <a:t> region in the southeast, where more than 45,000 people are exposed to an imminent risk of floods. </a:t>
            </a:r>
          </a:p>
          <a:p>
            <a:pPr>
              <a:spcBef>
                <a:spcPts val="600"/>
              </a:spcBef>
            </a:pPr>
            <a:r>
              <a:rPr lang="fr-FR" sz="1000" dirty="0" smtClean="0">
                <a:solidFill>
                  <a:prstClr val="black"/>
                </a:solidFill>
                <a:latin typeface="Arial"/>
              </a:rPr>
              <a:t> </a:t>
            </a:r>
          </a:p>
          <a:p>
            <a:pPr>
              <a:spcBef>
                <a:spcPts val="600"/>
              </a:spcBef>
            </a:pPr>
            <a:r>
              <a:rPr lang="en-US" sz="800" dirty="0" smtClean="0">
                <a:latin typeface="Arial"/>
              </a:rPr>
              <a:t>More than 30,000 suspected cases of malaria per week have been reported since the beginning of July, twice as much as last year at the same period. In total, more than 260,000 cases have been confirmed since the beginning of the year, out of which more than 700 died.</a:t>
            </a:r>
          </a:p>
          <a:p>
            <a:pPr>
              <a:spcBef>
                <a:spcPts val="600"/>
              </a:spcBef>
            </a:pPr>
            <a:r>
              <a:rPr lang="fr-FR" sz="1000" dirty="0" smtClean="0">
                <a:solidFill>
                  <a:prstClr val="black"/>
                </a:solidFill>
                <a:latin typeface="Arial"/>
              </a:rPr>
              <a:t>NIGERIA</a:t>
            </a:r>
          </a:p>
          <a:p>
            <a:pPr>
              <a:spcBef>
                <a:spcPts val="600"/>
              </a:spcBef>
            </a:pPr>
            <a:endParaRPr lang="en-US" sz="800" dirty="0" smtClean="0">
              <a:latin typeface="Arial"/>
            </a:endParaRPr>
          </a:p>
          <a:p>
            <a:pPr>
              <a:spcBef>
                <a:spcPts val="600"/>
              </a:spcBef>
            </a:pPr>
            <a:endParaRPr lang="en-US" sz="300" dirty="0" smtClean="0">
              <a:latin typeface="Arial"/>
            </a:endParaRPr>
          </a:p>
          <a:p>
            <a:r>
              <a:rPr lang="en-US" sz="800" dirty="0" smtClean="0">
                <a:latin typeface="Arial" panose="020B0604020202020204" pitchFamily="34" charset="0"/>
                <a:cs typeface="Arial" panose="020B0604020202020204" pitchFamily="34" charset="0"/>
              </a:rPr>
              <a:t>On </a:t>
            </a:r>
            <a:r>
              <a:rPr lang="en-US" sz="800" dirty="0">
                <a:latin typeface="Arial" panose="020B0604020202020204" pitchFamily="34" charset="0"/>
                <a:cs typeface="Arial" panose="020B0604020202020204" pitchFamily="34" charset="0"/>
              </a:rPr>
              <a:t>28 July, a humanitarian convoy returning from Bama to Maiduguri following the delivery of aid was attacked by suspected Boko Haram fighters around </a:t>
            </a:r>
            <a:r>
              <a:rPr lang="en-US" sz="800" dirty="0" err="1">
                <a:latin typeface="Arial" panose="020B0604020202020204" pitchFamily="34" charset="0"/>
                <a:cs typeface="Arial" panose="020B0604020202020204" pitchFamily="34" charset="0"/>
              </a:rPr>
              <a:t>Meleri</a:t>
            </a:r>
            <a:r>
              <a:rPr lang="en-US" sz="800" dirty="0">
                <a:latin typeface="Arial" panose="020B0604020202020204" pitchFamily="34" charset="0"/>
                <a:cs typeface="Arial" panose="020B0604020202020204" pitchFamily="34" charset="0"/>
              </a:rPr>
              <a:t> village in the country’s </a:t>
            </a:r>
            <a:r>
              <a:rPr lang="en-US" sz="800" dirty="0" smtClean="0">
                <a:latin typeface="Arial" panose="020B0604020202020204" pitchFamily="34" charset="0"/>
                <a:cs typeface="Arial" panose="020B0604020202020204" pitchFamily="34" charset="0"/>
              </a:rPr>
              <a:t>northeastern </a:t>
            </a:r>
            <a:r>
              <a:rPr lang="en-US" sz="800" dirty="0" err="1">
                <a:latin typeface="Arial" panose="020B0604020202020204" pitchFamily="34" charset="0"/>
                <a:cs typeface="Arial" panose="020B0604020202020204" pitchFamily="34" charset="0"/>
              </a:rPr>
              <a:t>Borno</a:t>
            </a:r>
            <a:r>
              <a:rPr lang="en-US" sz="800" dirty="0">
                <a:latin typeface="Arial" panose="020B0604020202020204" pitchFamily="34" charset="0"/>
                <a:cs typeface="Arial" panose="020B0604020202020204" pitchFamily="34" charset="0"/>
              </a:rPr>
              <a:t> state. The convoy included staff from UNICEF, the UN Population </a:t>
            </a:r>
            <a:r>
              <a:rPr lang="en-US" sz="800" dirty="0" smtClean="0">
                <a:latin typeface="Arial" panose="020B0604020202020204" pitchFamily="34" charset="0"/>
                <a:cs typeface="Arial" panose="020B0604020202020204" pitchFamily="34" charset="0"/>
              </a:rPr>
              <a:t>Fund, </a:t>
            </a:r>
            <a:r>
              <a:rPr lang="en-US" sz="800" dirty="0">
                <a:latin typeface="Arial" panose="020B0604020202020204" pitchFamily="34" charset="0"/>
                <a:cs typeface="Arial" panose="020B0604020202020204" pitchFamily="34" charset="0"/>
              </a:rPr>
              <a:t>and the International Organization for </a:t>
            </a:r>
            <a:r>
              <a:rPr lang="en-US" sz="800" dirty="0" smtClean="0">
                <a:latin typeface="Arial" panose="020B0604020202020204" pitchFamily="34" charset="0"/>
                <a:cs typeface="Arial" panose="020B0604020202020204" pitchFamily="34" charset="0"/>
              </a:rPr>
              <a:t>Migration. </a:t>
            </a:r>
            <a:r>
              <a:rPr lang="en-US" sz="800" dirty="0">
                <a:latin typeface="Arial" panose="020B0604020202020204" pitchFamily="34" charset="0"/>
                <a:cs typeface="Arial" panose="020B0604020202020204" pitchFamily="34" charset="0"/>
              </a:rPr>
              <a:t>Several staff were injured in the attack and were admitted for treatment. The UN temporarily suspended travel by UN staff to high risk areas. Despite the temporary suspension, UNICEF has planned to scale up its response operations in the state of </a:t>
            </a:r>
            <a:r>
              <a:rPr lang="en-US" sz="800" dirty="0" err="1">
                <a:latin typeface="Arial" panose="020B0604020202020204" pitchFamily="34" charset="0"/>
                <a:cs typeface="Arial" panose="020B0604020202020204" pitchFamily="34" charset="0"/>
              </a:rPr>
              <a:t>Borno</a:t>
            </a:r>
            <a:r>
              <a:rPr lang="en-US" sz="800" dirty="0">
                <a:latin typeface="Arial" panose="020B0604020202020204" pitchFamily="34" charset="0"/>
                <a:cs typeface="Arial" panose="020B0604020202020204" pitchFamily="34" charset="0"/>
              </a:rPr>
              <a:t>. </a:t>
            </a:r>
            <a:endParaRPr lang="en-US" sz="800" dirty="0">
              <a:latin typeface="Arial"/>
            </a:endParaRPr>
          </a:p>
        </p:txBody>
      </p:sp>
      <p:cxnSp>
        <p:nvCxnSpPr>
          <p:cNvPr id="77" name="Connecteur droit 76"/>
          <p:cNvCxnSpPr/>
          <p:nvPr/>
        </p:nvCxnSpPr>
        <p:spPr>
          <a:xfrm flipV="1">
            <a:off x="225261" y="2447004"/>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3987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56650" y="833796"/>
            <a:ext cx="1778434"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FLARE-UP OF VIOLENCE CAUSES NEW DISPLACEMENT</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272531"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63913"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smtClean="0">
                  <a:solidFill>
                    <a:schemeClr val="bg1">
                      <a:lumMod val="50000"/>
                    </a:schemeClr>
                  </a:solidFill>
                </a:rPr>
                <a:t>CÔTE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450831" y="3965266"/>
            <a:ext cx="2123296" cy="21544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MALARIA REACHES NEW HEIGHTS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494840" y="2476438"/>
            <a:ext cx="1665426"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OVER </a:t>
            </a:r>
            <a:r>
              <a:rPr lang="en-US" sz="800" i="1" dirty="0" smtClean="0">
                <a:solidFill>
                  <a:srgbClr val="026CB6"/>
                </a:solidFill>
                <a:latin typeface="Arial" panose="020B0604020202020204" pitchFamily="34" charset="0"/>
                <a:cs typeface="Arial" panose="020B0604020202020204" pitchFamily="34" charset="0"/>
              </a:rPr>
              <a:t>1,000 AFFECTED BY FLOODS </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68129" y="677829"/>
            <a:ext cx="2039235" cy="6681399"/>
          </a:xfrm>
          <a:prstGeom prst="rect">
            <a:avLst/>
          </a:prstGeom>
          <a:noFill/>
        </p:spPr>
        <p:txBody>
          <a:bodyPr wrap="square" lIns="0" tIns="49785" rIns="0" bIns="49785" rtlCol="0">
            <a:noAutofit/>
          </a:bodyPr>
          <a:lstStyle/>
          <a:p>
            <a:endParaRPr lang="en-US" sz="400" dirty="0" smtClean="0">
              <a:latin typeface="Arial"/>
            </a:endParaRPr>
          </a:p>
          <a:p>
            <a:r>
              <a:rPr lang="en-US" sz="1000" dirty="0" smtClean="0">
                <a:latin typeface="Arial"/>
              </a:rPr>
              <a:t>NIGER</a:t>
            </a:r>
            <a:endParaRPr lang="en-US" sz="1000" dirty="0">
              <a:latin typeface="Arial"/>
            </a:endParaRPr>
          </a:p>
          <a:p>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On </a:t>
            </a:r>
            <a:r>
              <a:rPr lang="en-US" sz="800" dirty="0">
                <a:latin typeface="Arial" panose="020B0604020202020204" pitchFamily="34" charset="0"/>
                <a:cs typeface="Arial" panose="020B0604020202020204" pitchFamily="34" charset="0"/>
              </a:rPr>
              <a:t>28 July, WFP warned that if immediate contributions were not received by the end of September, it would be forced to suspend its humanitarian activities, including the provision of assistance to malnourished children. So far, there have already been reductions in food rations; help for school canteens and rural development work could also be halted. WFP is appealing for US$21.4 million to help Niger's most vulnerable people from September to December 2016.</a:t>
            </a:r>
          </a:p>
          <a:p>
            <a:endParaRPr lang="en-US" sz="800" dirty="0">
              <a:latin typeface="Arial" panose="020B0604020202020204" pitchFamily="34" charset="0"/>
              <a:cs typeface="Arial" panose="020B0604020202020204" pitchFamily="34" charset="0"/>
            </a:endParaRPr>
          </a:p>
          <a:p>
            <a:endParaRPr lang="en-US" sz="1000" dirty="0" smtClean="0">
              <a:latin typeface="Arial"/>
            </a:endParaRPr>
          </a:p>
          <a:p>
            <a:endParaRPr lang="en-US" sz="800" dirty="0" smtClean="0">
              <a:latin typeface="Arial" panose="020B0604020202020204" pitchFamily="34" charset="0"/>
              <a:cs typeface="Arial" panose="020B0604020202020204" pitchFamily="34" charset="0"/>
            </a:endParaRPr>
          </a:p>
          <a:p>
            <a:endParaRPr lang="en-US" sz="800" dirty="0" smtClean="0">
              <a:latin typeface="Arial"/>
            </a:endParaRPr>
          </a:p>
          <a:p>
            <a:r>
              <a:rPr lang="en-US" sz="800" dirty="0" smtClean="0">
                <a:latin typeface="Arial"/>
              </a:rPr>
              <a:t>As </a:t>
            </a:r>
            <a:r>
              <a:rPr lang="en-US" sz="800" dirty="0">
                <a:latin typeface="Arial"/>
              </a:rPr>
              <a:t>of 25 July, following heavy rains in several regions, at least 29,888 people have been </a:t>
            </a:r>
            <a:r>
              <a:rPr lang="en-US" sz="800" dirty="0" smtClean="0">
                <a:latin typeface="Arial"/>
              </a:rPr>
              <a:t>affected by floods, </a:t>
            </a:r>
            <a:r>
              <a:rPr lang="en-US" sz="800" dirty="0">
                <a:latin typeface="Arial"/>
              </a:rPr>
              <a:t>with 11 deaths and significant damage and loss of property recorded across the country. </a:t>
            </a:r>
            <a:r>
              <a:rPr lang="en-US" sz="800" dirty="0" err="1">
                <a:latin typeface="Arial"/>
              </a:rPr>
              <a:t>Agadez</a:t>
            </a:r>
            <a:r>
              <a:rPr lang="en-US" sz="800" dirty="0">
                <a:latin typeface="Arial"/>
              </a:rPr>
              <a:t> and </a:t>
            </a:r>
            <a:r>
              <a:rPr lang="en-US" sz="800" dirty="0" err="1">
                <a:latin typeface="Arial"/>
              </a:rPr>
              <a:t>Tahoua</a:t>
            </a:r>
            <a:r>
              <a:rPr lang="en-US" sz="800" dirty="0">
                <a:latin typeface="Arial"/>
              </a:rPr>
              <a:t> are by far the most affected areas with 60 and 18 percent respectively of those affected. Both local authorities and the UN have been delivering food aid for the displaced. The UN has warned that floods could affect more than 100,000 people by the end of the year.</a:t>
            </a:r>
            <a:endParaRPr lang="fr-FR" sz="1000" dirty="0">
              <a:solidFill>
                <a:prstClr val="black"/>
              </a:solidFill>
              <a:latin typeface="Arial"/>
            </a:endParaRPr>
          </a:p>
          <a:p>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489391" y="5301983"/>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sp>
        <p:nvSpPr>
          <p:cNvPr id="2238" name="ZoneTexte 2237"/>
          <p:cNvSpPr txBox="1"/>
          <p:nvPr/>
        </p:nvSpPr>
        <p:spPr>
          <a:xfrm>
            <a:off x="610211" y="5316345"/>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ATTACK AGAINST AID WORKERS IN THE NORTHEAST</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721878" y="976170"/>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LACK OF FUNDING THREATENS DELIVERY OF ASSISTANCE</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9249" y="255962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5" name="Connecteur droit 90"/>
          <p:cNvCxnSpPr/>
          <p:nvPr/>
        </p:nvCxnSpPr>
        <p:spPr>
          <a:xfrm>
            <a:off x="8463751" y="957656"/>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41" name="Group 240"/>
          <p:cNvGrpSpPr/>
          <p:nvPr/>
        </p:nvGrpSpPr>
        <p:grpSpPr>
          <a:xfrm>
            <a:off x="5158743" y="2399941"/>
            <a:ext cx="225000" cy="352889"/>
            <a:chOff x="5687447" y="1514475"/>
            <a:chExt cx="225000" cy="352889"/>
          </a:xfrm>
        </p:grpSpPr>
        <p:pic>
          <p:nvPicPr>
            <p:cNvPr id="242" name="Image 377"/>
            <p:cNvPicPr>
              <a:picLocks noChangeAspect="1"/>
            </p:cNvPicPr>
            <p:nvPr/>
          </p:nvPicPr>
          <p:blipFill>
            <a:blip r:embed="rId13"/>
            <a:stretch>
              <a:fillRect/>
            </a:stretch>
          </p:blipFill>
          <p:spPr>
            <a:xfrm>
              <a:off x="5687447" y="1541114"/>
              <a:ext cx="225000" cy="326250"/>
            </a:xfrm>
            <a:prstGeom prst="rect">
              <a:avLst/>
            </a:prstGeom>
          </p:spPr>
        </p:pic>
        <p:pic>
          <p:nvPicPr>
            <p:cNvPr id="243" name="Image 16"/>
            <p:cNvPicPr>
              <a:picLocks noChangeAspect="1"/>
            </p:cNvPicPr>
            <p:nvPr/>
          </p:nvPicPr>
          <p:blipFill>
            <a:blip r:embed="rId14"/>
            <a:stretch>
              <a:fillRect/>
            </a:stretch>
          </p:blipFill>
          <p:spPr>
            <a:xfrm>
              <a:off x="5688418" y="1514475"/>
              <a:ext cx="208800" cy="208800"/>
            </a:xfrm>
            <a:prstGeom prst="rect">
              <a:avLst/>
            </a:prstGeom>
          </p:spPr>
        </p:pic>
      </p:grpSp>
      <p:grpSp>
        <p:nvGrpSpPr>
          <p:cNvPr id="227" name="Group 226"/>
          <p:cNvGrpSpPr/>
          <p:nvPr/>
        </p:nvGrpSpPr>
        <p:grpSpPr>
          <a:xfrm>
            <a:off x="6747518" y="3367703"/>
            <a:ext cx="225000" cy="326250"/>
            <a:chOff x="5176538" y="1337838"/>
            <a:chExt cx="225000" cy="326250"/>
          </a:xfrm>
        </p:grpSpPr>
        <p:pic>
          <p:nvPicPr>
            <p:cNvPr id="231" name="Image 377"/>
            <p:cNvPicPr>
              <a:picLocks noChangeAspect="1"/>
            </p:cNvPicPr>
            <p:nvPr/>
          </p:nvPicPr>
          <p:blipFill>
            <a:blip r:embed="rId13"/>
            <a:stretch>
              <a:fillRect/>
            </a:stretch>
          </p:blipFill>
          <p:spPr>
            <a:xfrm>
              <a:off x="5176538" y="1337838"/>
              <a:ext cx="225000" cy="326250"/>
            </a:xfrm>
            <a:prstGeom prst="rect">
              <a:avLst/>
            </a:prstGeom>
          </p:spPr>
        </p:pic>
        <p:pic>
          <p:nvPicPr>
            <p:cNvPr id="239" name="Image 20"/>
            <p:cNvPicPr>
              <a:picLocks noChangeAspect="1"/>
            </p:cNvPicPr>
            <p:nvPr/>
          </p:nvPicPr>
          <p:blipFill>
            <a:blip r:embed="rId15"/>
            <a:stretch>
              <a:fillRect/>
            </a:stretch>
          </p:blipFill>
          <p:spPr>
            <a:xfrm>
              <a:off x="5194232" y="1348304"/>
              <a:ext cx="201600" cy="192436"/>
            </a:xfrm>
            <a:prstGeom prst="rect">
              <a:avLst/>
            </a:prstGeom>
          </p:spPr>
        </p:pic>
      </p:grpSp>
      <p:cxnSp>
        <p:nvCxnSpPr>
          <p:cNvPr id="240" name="Connecteur droit 76"/>
          <p:cNvCxnSpPr/>
          <p:nvPr/>
        </p:nvCxnSpPr>
        <p:spPr>
          <a:xfrm flipV="1">
            <a:off x="219084" y="531488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256" name="ZoneTexte 88"/>
          <p:cNvSpPr txBox="1"/>
          <p:nvPr/>
        </p:nvSpPr>
        <p:spPr>
          <a:xfrm>
            <a:off x="8688740" y="2915190"/>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NEARLY 30,000 AFFECTED BY FLOODS</a:t>
            </a:r>
            <a:endParaRPr lang="en-US" sz="800" i="1" dirty="0">
              <a:solidFill>
                <a:srgbClr val="026CB6"/>
              </a:solidFill>
              <a:latin typeface="Arial" panose="020B0604020202020204" pitchFamily="34" charset="0"/>
              <a:cs typeface="Arial" panose="020B0604020202020204" pitchFamily="34" charset="0"/>
            </a:endParaRPr>
          </a:p>
        </p:txBody>
      </p:sp>
      <p:grpSp>
        <p:nvGrpSpPr>
          <p:cNvPr id="257" name="Group 256"/>
          <p:cNvGrpSpPr/>
          <p:nvPr/>
        </p:nvGrpSpPr>
        <p:grpSpPr>
          <a:xfrm>
            <a:off x="5140821" y="3078947"/>
            <a:ext cx="225000" cy="328204"/>
            <a:chOff x="4499508" y="1144203"/>
            <a:chExt cx="225000" cy="328204"/>
          </a:xfrm>
        </p:grpSpPr>
        <p:pic>
          <p:nvPicPr>
            <p:cNvPr id="258" name="Image 377"/>
            <p:cNvPicPr>
              <a:picLocks noChangeAspect="1"/>
            </p:cNvPicPr>
            <p:nvPr/>
          </p:nvPicPr>
          <p:blipFill>
            <a:blip r:embed="rId13"/>
            <a:stretch>
              <a:fillRect/>
            </a:stretch>
          </p:blipFill>
          <p:spPr>
            <a:xfrm>
              <a:off x="4499508" y="1146157"/>
              <a:ext cx="225000" cy="326250"/>
            </a:xfrm>
            <a:prstGeom prst="rect">
              <a:avLst/>
            </a:prstGeom>
          </p:spPr>
        </p:pic>
        <p:pic>
          <p:nvPicPr>
            <p:cNvPr id="259" name="Image 19"/>
            <p:cNvPicPr>
              <a:picLocks noChangeAspect="1"/>
            </p:cNvPicPr>
            <p:nvPr/>
          </p:nvPicPr>
          <p:blipFill>
            <a:blip r:embed="rId16"/>
            <a:stretch>
              <a:fillRect/>
            </a:stretch>
          </p:blipFill>
          <p:spPr>
            <a:xfrm>
              <a:off x="4502719" y="1144203"/>
              <a:ext cx="201600" cy="201600"/>
            </a:xfrm>
            <a:prstGeom prst="rect">
              <a:avLst/>
            </a:prstGeom>
          </p:spPr>
        </p:pic>
      </p:grpSp>
      <p:grpSp>
        <p:nvGrpSpPr>
          <p:cNvPr id="196" name="Group 195"/>
          <p:cNvGrpSpPr/>
          <p:nvPr/>
        </p:nvGrpSpPr>
        <p:grpSpPr>
          <a:xfrm>
            <a:off x="6372703" y="2715421"/>
            <a:ext cx="226800" cy="350621"/>
            <a:chOff x="5476747" y="1463387"/>
            <a:chExt cx="226800" cy="350621"/>
          </a:xfrm>
        </p:grpSpPr>
        <p:pic>
          <p:nvPicPr>
            <p:cNvPr id="197" name="Image 33"/>
            <p:cNvPicPr>
              <a:picLocks noChangeAspect="1"/>
            </p:cNvPicPr>
            <p:nvPr/>
          </p:nvPicPr>
          <p:blipFill>
            <a:blip r:embed="rId8"/>
            <a:stretch>
              <a:fillRect/>
            </a:stretch>
          </p:blipFill>
          <p:spPr>
            <a:xfrm>
              <a:off x="5476747" y="1463387"/>
              <a:ext cx="226800" cy="350621"/>
            </a:xfrm>
            <a:prstGeom prst="rect">
              <a:avLst/>
            </a:prstGeom>
          </p:spPr>
        </p:pic>
        <p:pic>
          <p:nvPicPr>
            <p:cNvPr id="198" name="Image 18"/>
            <p:cNvPicPr>
              <a:picLocks noChangeAspect="1"/>
            </p:cNvPicPr>
            <p:nvPr/>
          </p:nvPicPr>
          <p:blipFill>
            <a:blip r:embed="rId17"/>
            <a:stretch>
              <a:fillRect/>
            </a:stretch>
          </p:blipFill>
          <p:spPr>
            <a:xfrm>
              <a:off x="5498582" y="1484706"/>
              <a:ext cx="190800" cy="170357"/>
            </a:xfrm>
            <a:prstGeom prst="rect">
              <a:avLst/>
            </a:prstGeom>
          </p:spPr>
        </p:pic>
      </p:grpSp>
      <p:grpSp>
        <p:nvGrpSpPr>
          <p:cNvPr id="199" name="Group 198"/>
          <p:cNvGrpSpPr/>
          <p:nvPr/>
        </p:nvGrpSpPr>
        <p:grpSpPr>
          <a:xfrm>
            <a:off x="258456" y="2496626"/>
            <a:ext cx="226800" cy="350621"/>
            <a:chOff x="5476747" y="1463387"/>
            <a:chExt cx="226800" cy="350621"/>
          </a:xfrm>
        </p:grpSpPr>
        <p:pic>
          <p:nvPicPr>
            <p:cNvPr id="200" name="Image 33"/>
            <p:cNvPicPr>
              <a:picLocks noChangeAspect="1"/>
            </p:cNvPicPr>
            <p:nvPr/>
          </p:nvPicPr>
          <p:blipFill>
            <a:blip r:embed="rId8"/>
            <a:stretch>
              <a:fillRect/>
            </a:stretch>
          </p:blipFill>
          <p:spPr>
            <a:xfrm>
              <a:off x="5476747" y="1463387"/>
              <a:ext cx="226800" cy="350621"/>
            </a:xfrm>
            <a:prstGeom prst="rect">
              <a:avLst/>
            </a:prstGeom>
          </p:spPr>
        </p:pic>
        <p:pic>
          <p:nvPicPr>
            <p:cNvPr id="201" name="Image 18"/>
            <p:cNvPicPr>
              <a:picLocks noChangeAspect="1"/>
            </p:cNvPicPr>
            <p:nvPr/>
          </p:nvPicPr>
          <p:blipFill>
            <a:blip r:embed="rId17"/>
            <a:stretch>
              <a:fillRect/>
            </a:stretch>
          </p:blipFill>
          <p:spPr>
            <a:xfrm>
              <a:off x="5498582" y="1484706"/>
              <a:ext cx="190800" cy="170357"/>
            </a:xfrm>
            <a:prstGeom prst="rect">
              <a:avLst/>
            </a:prstGeom>
          </p:spPr>
        </p:pic>
      </p:grpSp>
      <p:grpSp>
        <p:nvGrpSpPr>
          <p:cNvPr id="211" name="Group 210"/>
          <p:cNvGrpSpPr/>
          <p:nvPr/>
        </p:nvGrpSpPr>
        <p:grpSpPr>
          <a:xfrm>
            <a:off x="294218" y="896831"/>
            <a:ext cx="225000" cy="326250"/>
            <a:chOff x="5176538" y="1337838"/>
            <a:chExt cx="225000" cy="326250"/>
          </a:xfrm>
        </p:grpSpPr>
        <p:pic>
          <p:nvPicPr>
            <p:cNvPr id="212" name="Image 377"/>
            <p:cNvPicPr>
              <a:picLocks noChangeAspect="1"/>
            </p:cNvPicPr>
            <p:nvPr/>
          </p:nvPicPr>
          <p:blipFill>
            <a:blip r:embed="rId13"/>
            <a:stretch>
              <a:fillRect/>
            </a:stretch>
          </p:blipFill>
          <p:spPr>
            <a:xfrm>
              <a:off x="5176538" y="1337838"/>
              <a:ext cx="225000" cy="326250"/>
            </a:xfrm>
            <a:prstGeom prst="rect">
              <a:avLst/>
            </a:prstGeom>
          </p:spPr>
        </p:pic>
        <p:pic>
          <p:nvPicPr>
            <p:cNvPr id="215"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16" name="Groupe 20"/>
          <p:cNvGrpSpPr/>
          <p:nvPr/>
        </p:nvGrpSpPr>
        <p:grpSpPr>
          <a:xfrm>
            <a:off x="248940" y="3955257"/>
            <a:ext cx="225000" cy="326250"/>
            <a:chOff x="8607920" y="3083161"/>
            <a:chExt cx="225000" cy="326250"/>
          </a:xfrm>
        </p:grpSpPr>
        <p:pic>
          <p:nvPicPr>
            <p:cNvPr id="218" name="Image 371"/>
            <p:cNvPicPr>
              <a:picLocks noChangeAspect="1"/>
            </p:cNvPicPr>
            <p:nvPr/>
          </p:nvPicPr>
          <p:blipFill>
            <a:blip r:embed="rId18"/>
            <a:stretch>
              <a:fillRect/>
            </a:stretch>
          </p:blipFill>
          <p:spPr>
            <a:xfrm>
              <a:off x="8607920" y="3083161"/>
              <a:ext cx="225000" cy="326250"/>
            </a:xfrm>
            <a:prstGeom prst="rect">
              <a:avLst/>
            </a:prstGeom>
          </p:spPr>
        </p:pic>
        <p:pic>
          <p:nvPicPr>
            <p:cNvPr id="221" name="Image 372"/>
            <p:cNvPicPr>
              <a:picLocks noChangeAspect="1"/>
            </p:cNvPicPr>
            <p:nvPr/>
          </p:nvPicPr>
          <p:blipFill>
            <a:blip r:embed="rId19"/>
            <a:stretch>
              <a:fillRect/>
            </a:stretch>
          </p:blipFill>
          <p:spPr>
            <a:xfrm>
              <a:off x="8632481" y="3095000"/>
              <a:ext cx="191250" cy="191250"/>
            </a:xfrm>
            <a:prstGeom prst="rect">
              <a:avLst/>
            </a:prstGeom>
          </p:spPr>
        </p:pic>
      </p:grpSp>
      <p:grpSp>
        <p:nvGrpSpPr>
          <p:cNvPr id="223" name="Groupe 20"/>
          <p:cNvGrpSpPr/>
          <p:nvPr/>
        </p:nvGrpSpPr>
        <p:grpSpPr>
          <a:xfrm>
            <a:off x="6305074" y="2147377"/>
            <a:ext cx="225000" cy="326250"/>
            <a:chOff x="8607920" y="3083161"/>
            <a:chExt cx="225000" cy="326250"/>
          </a:xfrm>
        </p:grpSpPr>
        <p:pic>
          <p:nvPicPr>
            <p:cNvPr id="224" name="Image 371"/>
            <p:cNvPicPr>
              <a:picLocks noChangeAspect="1"/>
            </p:cNvPicPr>
            <p:nvPr/>
          </p:nvPicPr>
          <p:blipFill>
            <a:blip r:embed="rId18"/>
            <a:stretch>
              <a:fillRect/>
            </a:stretch>
          </p:blipFill>
          <p:spPr>
            <a:xfrm>
              <a:off x="8607920" y="3083161"/>
              <a:ext cx="225000" cy="326250"/>
            </a:xfrm>
            <a:prstGeom prst="rect">
              <a:avLst/>
            </a:prstGeom>
          </p:spPr>
        </p:pic>
        <p:pic>
          <p:nvPicPr>
            <p:cNvPr id="228" name="Image 372"/>
            <p:cNvPicPr>
              <a:picLocks noChangeAspect="1"/>
            </p:cNvPicPr>
            <p:nvPr/>
          </p:nvPicPr>
          <p:blipFill>
            <a:blip r:embed="rId19"/>
            <a:stretch>
              <a:fillRect/>
            </a:stretch>
          </p:blipFill>
          <p:spPr>
            <a:xfrm>
              <a:off x="8632481" y="3095000"/>
              <a:ext cx="191250" cy="191250"/>
            </a:xfrm>
            <a:prstGeom prst="rect">
              <a:avLst/>
            </a:prstGeom>
          </p:spPr>
        </p:pic>
      </p:grpSp>
      <p:grpSp>
        <p:nvGrpSpPr>
          <p:cNvPr id="229" name="Group 228"/>
          <p:cNvGrpSpPr/>
          <p:nvPr/>
        </p:nvGrpSpPr>
        <p:grpSpPr>
          <a:xfrm>
            <a:off x="8468129" y="2934349"/>
            <a:ext cx="226800" cy="350621"/>
            <a:chOff x="5476747" y="1463387"/>
            <a:chExt cx="226800" cy="350621"/>
          </a:xfrm>
        </p:grpSpPr>
        <p:pic>
          <p:nvPicPr>
            <p:cNvPr id="230" name="Image 33"/>
            <p:cNvPicPr>
              <a:picLocks noChangeAspect="1"/>
            </p:cNvPicPr>
            <p:nvPr/>
          </p:nvPicPr>
          <p:blipFill>
            <a:blip r:embed="rId8"/>
            <a:stretch>
              <a:fillRect/>
            </a:stretch>
          </p:blipFill>
          <p:spPr>
            <a:xfrm>
              <a:off x="5476747" y="1463387"/>
              <a:ext cx="226800" cy="350621"/>
            </a:xfrm>
            <a:prstGeom prst="rect">
              <a:avLst/>
            </a:prstGeom>
          </p:spPr>
        </p:pic>
        <p:pic>
          <p:nvPicPr>
            <p:cNvPr id="247" name="Image 18"/>
            <p:cNvPicPr>
              <a:picLocks noChangeAspect="1"/>
            </p:cNvPicPr>
            <p:nvPr/>
          </p:nvPicPr>
          <p:blipFill>
            <a:blip r:embed="rId17"/>
            <a:stretch>
              <a:fillRect/>
            </a:stretch>
          </p:blipFill>
          <p:spPr>
            <a:xfrm>
              <a:off x="5498582" y="1484706"/>
              <a:ext cx="190800" cy="170357"/>
            </a:xfrm>
            <a:prstGeom prst="rect">
              <a:avLst/>
            </a:prstGeom>
          </p:spPr>
        </p:pic>
      </p:grpSp>
      <p:grpSp>
        <p:nvGrpSpPr>
          <p:cNvPr id="248" name="Group 247"/>
          <p:cNvGrpSpPr/>
          <p:nvPr/>
        </p:nvGrpSpPr>
        <p:grpSpPr>
          <a:xfrm>
            <a:off x="5850908" y="2166079"/>
            <a:ext cx="226800" cy="350621"/>
            <a:chOff x="5476747" y="1463387"/>
            <a:chExt cx="226800" cy="350621"/>
          </a:xfrm>
        </p:grpSpPr>
        <p:pic>
          <p:nvPicPr>
            <p:cNvPr id="249" name="Image 33"/>
            <p:cNvPicPr>
              <a:picLocks noChangeAspect="1"/>
            </p:cNvPicPr>
            <p:nvPr/>
          </p:nvPicPr>
          <p:blipFill>
            <a:blip r:embed="rId8"/>
            <a:stretch>
              <a:fillRect/>
            </a:stretch>
          </p:blipFill>
          <p:spPr>
            <a:xfrm>
              <a:off x="5476747" y="1463387"/>
              <a:ext cx="226800" cy="350621"/>
            </a:xfrm>
            <a:prstGeom prst="rect">
              <a:avLst/>
            </a:prstGeom>
          </p:spPr>
        </p:pic>
        <p:pic>
          <p:nvPicPr>
            <p:cNvPr id="253" name="Image 18"/>
            <p:cNvPicPr>
              <a:picLocks noChangeAspect="1"/>
            </p:cNvPicPr>
            <p:nvPr/>
          </p:nvPicPr>
          <p:blipFill>
            <a:blip r:embed="rId17"/>
            <a:stretch>
              <a:fillRect/>
            </a:stretch>
          </p:blipFill>
          <p:spPr>
            <a:xfrm>
              <a:off x="5498582" y="1484706"/>
              <a:ext cx="190800" cy="170357"/>
            </a:xfrm>
            <a:prstGeom prst="rect">
              <a:avLst/>
            </a:prstGeom>
          </p:spPr>
        </p:pic>
      </p:grpSp>
      <p:grpSp>
        <p:nvGrpSpPr>
          <p:cNvPr id="264" name="Group 263"/>
          <p:cNvGrpSpPr/>
          <p:nvPr/>
        </p:nvGrpSpPr>
        <p:grpSpPr>
          <a:xfrm>
            <a:off x="8461149" y="971970"/>
            <a:ext cx="225000" cy="352889"/>
            <a:chOff x="5687447" y="1514475"/>
            <a:chExt cx="225000" cy="352889"/>
          </a:xfrm>
        </p:grpSpPr>
        <p:pic>
          <p:nvPicPr>
            <p:cNvPr id="265" name="Image 377"/>
            <p:cNvPicPr>
              <a:picLocks noChangeAspect="1"/>
            </p:cNvPicPr>
            <p:nvPr/>
          </p:nvPicPr>
          <p:blipFill>
            <a:blip r:embed="rId13"/>
            <a:stretch>
              <a:fillRect/>
            </a:stretch>
          </p:blipFill>
          <p:spPr>
            <a:xfrm>
              <a:off x="5687447" y="1541114"/>
              <a:ext cx="225000" cy="326250"/>
            </a:xfrm>
            <a:prstGeom prst="rect">
              <a:avLst/>
            </a:prstGeom>
          </p:spPr>
        </p:pic>
        <p:pic>
          <p:nvPicPr>
            <p:cNvPr id="266" name="Image 16"/>
            <p:cNvPicPr>
              <a:picLocks noChangeAspect="1"/>
            </p:cNvPicPr>
            <p:nvPr/>
          </p:nvPicPr>
          <p:blipFill>
            <a:blip r:embed="rId14"/>
            <a:stretch>
              <a:fillRect/>
            </a:stretch>
          </p:blipFill>
          <p:spPr>
            <a:xfrm>
              <a:off x="5688418" y="1514475"/>
              <a:ext cx="208800" cy="208800"/>
            </a:xfrm>
            <a:prstGeom prst="rect">
              <a:avLst/>
            </a:prstGeom>
          </p:spPr>
        </p:pic>
      </p:grpSp>
      <p:grpSp>
        <p:nvGrpSpPr>
          <p:cNvPr id="267" name="Group 266"/>
          <p:cNvGrpSpPr/>
          <p:nvPr/>
        </p:nvGrpSpPr>
        <p:grpSpPr>
          <a:xfrm>
            <a:off x="263191" y="5334646"/>
            <a:ext cx="225000" cy="328204"/>
            <a:chOff x="4499508" y="1144203"/>
            <a:chExt cx="225000" cy="328204"/>
          </a:xfrm>
        </p:grpSpPr>
        <p:pic>
          <p:nvPicPr>
            <p:cNvPr id="268" name="Image 377"/>
            <p:cNvPicPr>
              <a:picLocks noChangeAspect="1"/>
            </p:cNvPicPr>
            <p:nvPr/>
          </p:nvPicPr>
          <p:blipFill>
            <a:blip r:embed="rId13"/>
            <a:stretch>
              <a:fillRect/>
            </a:stretch>
          </p:blipFill>
          <p:spPr>
            <a:xfrm>
              <a:off x="4499508" y="1146157"/>
              <a:ext cx="225000" cy="326250"/>
            </a:xfrm>
            <a:prstGeom prst="rect">
              <a:avLst/>
            </a:prstGeom>
          </p:spPr>
        </p:pic>
        <p:pic>
          <p:nvPicPr>
            <p:cNvPr id="269" name="Image 19"/>
            <p:cNvPicPr>
              <a:picLocks noChangeAspect="1"/>
            </p:cNvPicPr>
            <p:nvPr/>
          </p:nvPicPr>
          <p:blipFill>
            <a:blip r:embed="rId16"/>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4211</TotalTime>
  <Words>600</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(26 July – 1 August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217</cp:revision>
  <cp:lastPrinted>2016-08-02T15:30:55Z</cp:lastPrinted>
  <dcterms:created xsi:type="dcterms:W3CDTF">2015-12-15T11:10:25Z</dcterms:created>
  <dcterms:modified xsi:type="dcterms:W3CDTF">2016-08-03T09:30:24Z</dcterms:modified>
</cp:coreProperties>
</file>