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0" d="100"/>
          <a:sy n="90" d="100"/>
        </p:scale>
        <p:origin x="540" y="3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05-Jul-16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05-Jul-16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05-Jul-16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05-Jul-16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05-Jul-16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05-Jul-16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05-Jul-16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(28 June - 4 July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4 July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6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CAMEROON</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 suicide bombing on 29 June by a suspected Boko Haram attacker killed at least 11 people in </a:t>
            </a:r>
            <a:r>
              <a:rPr lang="en-US" sz="800" dirty="0" err="1" smtClean="0">
                <a:latin typeface="Arial" panose="020B0604020202020204" pitchFamily="34" charset="0"/>
                <a:cs typeface="Arial" panose="020B0604020202020204" pitchFamily="34" charset="0"/>
              </a:rPr>
              <a:t>Djakana</a:t>
            </a:r>
            <a:r>
              <a:rPr lang="en-US" sz="800" dirty="0" smtClean="0">
                <a:latin typeface="Arial" panose="020B0604020202020204" pitchFamily="34" charset="0"/>
                <a:cs typeface="Arial" panose="020B0604020202020204" pitchFamily="34" charset="0"/>
              </a:rPr>
              <a:t> locality near the Nigerian border in the country’s Far North region. The victims were mainly members of a local vigilante group. Secretary-General Ban Ki-moon condemned the attack and renewed his call on international partners to provide support to the countries of the Lake Chad Basin.</a:t>
            </a: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lvl="0"/>
            <a:r>
              <a:rPr lang="en-GB" sz="1000" dirty="0" smtClean="0">
                <a:latin typeface="Arial"/>
              </a:rPr>
              <a:t>CENTRAL AFRICAN REPUBLIC</a:t>
            </a:r>
            <a:endParaRPr lang="en-GB" sz="800" dirty="0">
              <a:solidFill>
                <a:prstClr val="black"/>
              </a:solidFill>
              <a:latin typeface="Arial"/>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pPr>
              <a:spcBef>
                <a:spcPts val="600"/>
              </a:spcBef>
            </a:pPr>
            <a:r>
              <a:rPr lang="en-US" sz="800" dirty="0" smtClean="0">
                <a:latin typeface="Arial"/>
              </a:rPr>
              <a:t>The Lord’s Resistance Army (LRA) has stepped up violence in the Central African Republic and the Democratic Republic of Congo this year, perpetrating attacks and abductions at levels unseen in recent years. According to the LRA Crisis Tracker, the group is responsible for 417 abductions and 14 civilian fatalities in the two countries since the start of 2016. Populations are at heightened risk from the LRA in the remote areas in which it operates. </a:t>
            </a:r>
          </a:p>
          <a:p>
            <a:pPr>
              <a:spcBef>
                <a:spcPts val="600"/>
              </a:spcBef>
            </a:pPr>
            <a:r>
              <a:rPr lang="fr-FR" sz="1000" dirty="0" smtClean="0">
                <a:solidFill>
                  <a:prstClr val="black"/>
                </a:solidFill>
                <a:latin typeface="Arial"/>
              </a:rPr>
              <a:t>CHAD</a:t>
            </a:r>
          </a:p>
          <a:p>
            <a:pPr>
              <a:spcBef>
                <a:spcPts val="600"/>
              </a:spcBef>
            </a:pPr>
            <a:endParaRPr lang="en-US" sz="800" dirty="0" smtClean="0">
              <a:latin typeface="Arial"/>
            </a:endParaRPr>
          </a:p>
          <a:p>
            <a:pPr>
              <a:spcBef>
                <a:spcPts val="600"/>
              </a:spcBef>
            </a:pPr>
            <a:endParaRPr lang="en-US" sz="800" dirty="0">
              <a:latin typeface="Arial"/>
            </a:endParaRPr>
          </a:p>
          <a:p>
            <a:pPr>
              <a:spcBef>
                <a:spcPts val="600"/>
              </a:spcBef>
            </a:pPr>
            <a:r>
              <a:rPr lang="en-US" sz="800" dirty="0" smtClean="0">
                <a:latin typeface="Arial"/>
              </a:rPr>
              <a:t>As </a:t>
            </a:r>
            <a:r>
              <a:rPr lang="en-US" sz="800" dirty="0">
                <a:latin typeface="Arial"/>
              </a:rPr>
              <a:t>of 2 July, 5,546 </a:t>
            </a:r>
            <a:r>
              <a:rPr lang="en-US" sz="800" dirty="0" smtClean="0">
                <a:latin typeface="Arial"/>
              </a:rPr>
              <a:t>Central African Republic refugees who arrived after recent violence in CAR have been registered  by UNHCR in </a:t>
            </a:r>
            <a:r>
              <a:rPr lang="en-US" sz="800" dirty="0">
                <a:latin typeface="Arial"/>
              </a:rPr>
              <a:t>three Chadian villages</a:t>
            </a:r>
            <a:r>
              <a:rPr lang="en-US" sz="800" dirty="0" smtClean="0">
                <a:latin typeface="Arial"/>
              </a:rPr>
              <a:t>. Relief assistance is underway: 276 </a:t>
            </a:r>
            <a:r>
              <a:rPr lang="en-US" sz="800" dirty="0">
                <a:latin typeface="Arial"/>
              </a:rPr>
              <a:t>children </a:t>
            </a:r>
            <a:r>
              <a:rPr lang="en-US" sz="800" dirty="0" smtClean="0">
                <a:latin typeface="Arial"/>
              </a:rPr>
              <a:t>have been screened </a:t>
            </a:r>
            <a:r>
              <a:rPr lang="en-US" sz="800" dirty="0">
                <a:latin typeface="Arial"/>
              </a:rPr>
              <a:t>for malnutrition, with rates surpassing the 2 per cent emergency threshold </a:t>
            </a:r>
            <a:r>
              <a:rPr lang="en-US" sz="800" dirty="0" smtClean="0">
                <a:latin typeface="Arial"/>
              </a:rPr>
              <a:t>; some </a:t>
            </a:r>
            <a:r>
              <a:rPr lang="en-US" sz="800" dirty="0">
                <a:latin typeface="Arial"/>
              </a:rPr>
              <a:t>617 refugees have received medical treatment and vaccinations are ongoing. </a:t>
            </a:r>
            <a:r>
              <a:rPr lang="en-US" sz="800" dirty="0" smtClean="0">
                <a:latin typeface="Arial"/>
              </a:rPr>
              <a:t>Sanitation, recreational </a:t>
            </a:r>
            <a:r>
              <a:rPr lang="en-US" sz="800" dirty="0">
                <a:latin typeface="Arial"/>
              </a:rPr>
              <a:t>and psychosocial </a:t>
            </a:r>
            <a:r>
              <a:rPr lang="en-US" sz="800" dirty="0" smtClean="0">
                <a:latin typeface="Arial"/>
              </a:rPr>
              <a:t>services </a:t>
            </a:r>
            <a:r>
              <a:rPr lang="en-US" sz="800" dirty="0">
                <a:latin typeface="Arial"/>
              </a:rPr>
              <a:t>are </a:t>
            </a:r>
            <a:r>
              <a:rPr lang="en-US" sz="800" dirty="0" smtClean="0">
                <a:latin typeface="Arial"/>
              </a:rPr>
              <a:t>also being provided. </a:t>
            </a:r>
            <a:r>
              <a:rPr lang="en-US" sz="800" dirty="0">
                <a:latin typeface="Arial"/>
              </a:rPr>
              <a:t>Food has been identified as the </a:t>
            </a:r>
            <a:r>
              <a:rPr lang="en-US" sz="800" dirty="0" smtClean="0">
                <a:latin typeface="Arial"/>
              </a:rPr>
              <a:t>priority need and </a:t>
            </a:r>
            <a:r>
              <a:rPr lang="en-US" sz="800" dirty="0">
                <a:latin typeface="Arial"/>
              </a:rPr>
              <a:t>discussions are ongoing over a second distribution by WFP. </a:t>
            </a:r>
            <a:endParaRPr lang="fr-FR" sz="800" dirty="0">
              <a:latin typeface="Arial"/>
            </a:endParaRPr>
          </a:p>
          <a:p>
            <a:endParaRPr lang="en-US" sz="800" dirty="0">
              <a:latin typeface="Arial"/>
            </a:endParaRPr>
          </a:p>
        </p:txBody>
      </p:sp>
      <p:cxnSp>
        <p:nvCxnSpPr>
          <p:cNvPr id="77" name="Connecteur droit 76"/>
          <p:cNvCxnSpPr/>
          <p:nvPr/>
        </p:nvCxnSpPr>
        <p:spPr>
          <a:xfrm flipV="1">
            <a:off x="208914" y="2851833"/>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92225" y="863959"/>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ELEVEN KILLED IN SUICIDE BLAST</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8769"/>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38569"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97129" y="2812982"/>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488625" y="4894854"/>
            <a:ext cx="1737542"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ASSITANCE UNDERWAY FOR CAR REFUGEES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91610" y="2922049"/>
            <a:ext cx="1665426"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LRA STEPS UP VIOLENCE</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68129" y="65877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DR CONGO</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 </a:t>
            </a:r>
            <a:r>
              <a:rPr lang="en-US" sz="800" dirty="0">
                <a:latin typeface="Arial" panose="020B0604020202020204" pitchFamily="34" charset="0"/>
                <a:cs typeface="Arial" panose="020B0604020202020204" pitchFamily="34" charset="0"/>
              </a:rPr>
              <a:t>campaign to vaccinate 11.6 million people against yellow fever will start on 20 July. Health Minister Felix </a:t>
            </a:r>
            <a:r>
              <a:rPr lang="en-US" sz="800" dirty="0" err="1">
                <a:latin typeface="Arial" panose="020B0604020202020204" pitchFamily="34" charset="0"/>
                <a:cs typeface="Arial" panose="020B0604020202020204" pitchFamily="34" charset="0"/>
              </a:rPr>
              <a:t>Kabange</a:t>
            </a:r>
            <a:r>
              <a:rPr lang="en-US" sz="800" dirty="0">
                <a:latin typeface="Arial" panose="020B0604020202020204" pitchFamily="34" charset="0"/>
                <a:cs typeface="Arial" panose="020B0604020202020204" pitchFamily="34" charset="0"/>
              </a:rPr>
              <a:t> said on 28 June that the </a:t>
            </a:r>
            <a:r>
              <a:rPr lang="en-US" sz="800" dirty="0" smtClean="0">
                <a:latin typeface="Arial" panose="020B0604020202020204" pitchFamily="34" charset="0"/>
                <a:cs typeface="Arial" panose="020B0604020202020204" pitchFamily="34" charset="0"/>
              </a:rPr>
              <a:t>aim </a:t>
            </a:r>
            <a:r>
              <a:rPr lang="en-US" sz="800" dirty="0">
                <a:latin typeface="Arial" panose="020B0604020202020204" pitchFamily="34" charset="0"/>
                <a:cs typeface="Arial" panose="020B0604020202020204" pitchFamily="34" charset="0"/>
              </a:rPr>
              <a:t>is to cover everyone in the capital Kinshasa and the provinces of </a:t>
            </a:r>
            <a:r>
              <a:rPr lang="en-US" sz="800" dirty="0" err="1">
                <a:latin typeface="Arial" panose="020B0604020202020204" pitchFamily="34" charset="0"/>
                <a:cs typeface="Arial" panose="020B0604020202020204" pitchFamily="34" charset="0"/>
              </a:rPr>
              <a:t>Kwango</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Lualaba</a:t>
            </a:r>
            <a:r>
              <a:rPr lang="en-US" sz="800" dirty="0">
                <a:latin typeface="Arial" panose="020B0604020202020204" pitchFamily="34" charset="0"/>
                <a:cs typeface="Arial" panose="020B0604020202020204" pitchFamily="34" charset="0"/>
              </a:rPr>
              <a:t> and Kasai, except children under 9 months. In May, WHO’s Emergency Committee concluded that the urban outbreak of yellow fever in Angola and its national and international spread to China, DRC and Kenya did not, at that time, constitute a public health emergency of international concern, but was a serious public health event warranting intensified national action with international support. </a:t>
            </a:r>
          </a:p>
          <a:p>
            <a:endParaRPr lang="en-GB" sz="1000" dirty="0" smtClean="0">
              <a:latin typeface="Arial"/>
            </a:endParaRPr>
          </a:p>
          <a:p>
            <a:r>
              <a:rPr lang="en-GB" sz="1000" dirty="0" smtClean="0">
                <a:latin typeface="Arial"/>
              </a:rPr>
              <a:t>GUINEA-BISSAU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Guinea-Bissau has confirmed its first cases of the </a:t>
            </a:r>
            <a:r>
              <a:rPr lang="en-US" sz="800" dirty="0" err="1">
                <a:latin typeface="Arial" panose="020B0604020202020204" pitchFamily="34" charset="0"/>
                <a:cs typeface="Arial" panose="020B0604020202020204" pitchFamily="34" charset="0"/>
              </a:rPr>
              <a:t>Zika</a:t>
            </a:r>
            <a:r>
              <a:rPr lang="en-US" sz="800" dirty="0">
                <a:latin typeface="Arial" panose="020B0604020202020204" pitchFamily="34" charset="0"/>
                <a:cs typeface="Arial" panose="020B0604020202020204" pitchFamily="34" charset="0"/>
              </a:rPr>
              <a:t> virus in a group of islands off the mainland. The authorities on 1 July confirmed three cases of the virus in the </a:t>
            </a:r>
            <a:r>
              <a:rPr lang="en-US" sz="800" dirty="0" err="1">
                <a:latin typeface="Arial" panose="020B0604020202020204" pitchFamily="34" charset="0"/>
                <a:cs typeface="Arial" panose="020B0604020202020204" pitchFamily="34" charset="0"/>
              </a:rPr>
              <a:t>Bijagos</a:t>
            </a:r>
            <a:r>
              <a:rPr lang="en-US" sz="800" dirty="0">
                <a:latin typeface="Arial" panose="020B0604020202020204" pitchFamily="34" charset="0"/>
                <a:cs typeface="Arial" panose="020B0604020202020204" pitchFamily="34" charset="0"/>
              </a:rPr>
              <a:t> archipelago and have established an emergency committee </a:t>
            </a:r>
            <a:r>
              <a:rPr lang="en-US" sz="800" dirty="0" smtClean="0">
                <a:latin typeface="Arial" panose="020B0604020202020204" pitchFamily="34" charset="0"/>
                <a:cs typeface="Arial" panose="020B0604020202020204" pitchFamily="34" charset="0"/>
              </a:rPr>
              <a:t>tasked </a:t>
            </a:r>
            <a:r>
              <a:rPr lang="en-US" sz="800" dirty="0">
                <a:latin typeface="Arial" panose="020B0604020202020204" pitchFamily="34" charset="0"/>
                <a:cs typeface="Arial" panose="020B0604020202020204" pitchFamily="34" charset="0"/>
              </a:rPr>
              <a:t>with curbing the further spread of the virus. Guinea-Bissau is the second country in the region after Cabo Verde to report cases of the virus. </a:t>
            </a:r>
            <a:r>
              <a:rPr lang="en-US" sz="800" dirty="0" smtClean="0">
                <a:latin typeface="Arial" panose="020B0604020202020204" pitchFamily="34" charset="0"/>
                <a:cs typeface="Arial" panose="020B0604020202020204" pitchFamily="34" charset="0"/>
              </a:rPr>
              <a:t>A </a:t>
            </a:r>
            <a:r>
              <a:rPr lang="en-US" sz="800" dirty="0">
                <a:latin typeface="Arial" panose="020B0604020202020204" pitchFamily="34" charset="0"/>
                <a:cs typeface="Arial" panose="020B0604020202020204" pitchFamily="34" charset="0"/>
              </a:rPr>
              <a:t>vaccine against the virus has been approved for human trials, with results expected at the end of </a:t>
            </a:r>
            <a:r>
              <a:rPr lang="en-US" sz="800" dirty="0" smtClean="0">
                <a:latin typeface="Arial" panose="020B0604020202020204" pitchFamily="34" charset="0"/>
                <a:cs typeface="Arial" panose="020B0604020202020204" pitchFamily="34" charset="0"/>
              </a:rPr>
              <a:t>this year. </a:t>
            </a:r>
            <a:endParaRPr lang="en-US" sz="800" dirty="0">
              <a:latin typeface="Arial" panose="020B0604020202020204" pitchFamily="34" charset="0"/>
              <a:cs typeface="Arial" panose="020B0604020202020204" pitchFamily="34" charset="0"/>
            </a:endParaRPr>
          </a:p>
          <a:p>
            <a:endParaRPr lang="fr-FR" sz="800" dirty="0"/>
          </a:p>
        </p:txBody>
      </p:sp>
      <p:grpSp>
        <p:nvGrpSpPr>
          <p:cNvPr id="7" name="Groupe 6"/>
          <p:cNvGrpSpPr/>
          <p:nvPr/>
        </p:nvGrpSpPr>
        <p:grpSpPr>
          <a:xfrm>
            <a:off x="8489391" y="5789935"/>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58504" y="351937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68129" y="84563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805336" y="3595243"/>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ZIKA VIRUS ERUPTS</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42362" y="895861"/>
            <a:ext cx="1648690" cy="461665"/>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OVER 11 MILLION TO RECEIVE YELLOW FEVER VACCINATION </a:t>
            </a:r>
            <a:endParaRPr lang="en-US" sz="800" i="1" dirty="0">
              <a:solidFill>
                <a:srgbClr val="026CB6"/>
              </a:solidFill>
              <a:latin typeface="Arial" panose="020B0604020202020204" pitchFamily="34" charset="0"/>
              <a:cs typeface="Arial" panose="020B0604020202020204" pitchFamily="34" charset="0"/>
            </a:endParaRPr>
          </a:p>
        </p:txBody>
      </p:sp>
      <p:grpSp>
        <p:nvGrpSpPr>
          <p:cNvPr id="21" name="Groupe 20"/>
          <p:cNvGrpSpPr/>
          <p:nvPr/>
        </p:nvGrpSpPr>
        <p:grpSpPr>
          <a:xfrm>
            <a:off x="3033771" y="2713329"/>
            <a:ext cx="225000" cy="326250"/>
            <a:chOff x="8607920" y="3083161"/>
            <a:chExt cx="225000" cy="326250"/>
          </a:xfrm>
        </p:grpSpPr>
        <p:pic>
          <p:nvPicPr>
            <p:cNvPr id="205" name="Image 371"/>
            <p:cNvPicPr>
              <a:picLocks noChangeAspect="1"/>
            </p:cNvPicPr>
            <p:nvPr/>
          </p:nvPicPr>
          <p:blipFill>
            <a:blip r:embed="rId12"/>
            <a:stretch>
              <a:fillRect/>
            </a:stretch>
          </p:blipFill>
          <p:spPr>
            <a:xfrm>
              <a:off x="8607920" y="3083161"/>
              <a:ext cx="225000" cy="326250"/>
            </a:xfrm>
            <a:prstGeom prst="rect">
              <a:avLst/>
            </a:prstGeom>
          </p:spPr>
        </p:pic>
        <p:pic>
          <p:nvPicPr>
            <p:cNvPr id="206" name="Image 372"/>
            <p:cNvPicPr>
              <a:picLocks noChangeAspect="1"/>
            </p:cNvPicPr>
            <p:nvPr/>
          </p:nvPicPr>
          <p:blipFill>
            <a:blip r:embed="rId13"/>
            <a:stretch>
              <a:fillRect/>
            </a:stretch>
          </p:blipFill>
          <p:spPr>
            <a:xfrm>
              <a:off x="8623056" y="3095000"/>
              <a:ext cx="191250" cy="191250"/>
            </a:xfrm>
            <a:prstGeom prst="rect">
              <a:avLst/>
            </a:prstGeom>
          </p:spPr>
        </p:pic>
      </p:gr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4"/>
          <a:stretch>
            <a:fillRect/>
          </a:stretch>
        </p:blipFill>
        <p:spPr>
          <a:xfrm>
            <a:off x="250937" y="921292"/>
            <a:ext cx="201600" cy="172800"/>
          </a:xfrm>
          <a:prstGeom prst="rect">
            <a:avLst/>
          </a:prstGeom>
        </p:spPr>
      </p:pic>
      <p:sp>
        <p:nvSpPr>
          <p:cNvPr id="184" name="ZoneTexte 2433"/>
          <p:cNvSpPr txBox="1"/>
          <p:nvPr/>
        </p:nvSpPr>
        <p:spPr>
          <a:xfrm>
            <a:off x="2590029" y="2947832"/>
            <a:ext cx="635769" cy="461665"/>
          </a:xfrm>
          <a:prstGeom prst="rect">
            <a:avLst/>
          </a:prstGeom>
          <a:noFill/>
        </p:spPr>
        <p:txBody>
          <a:bodyPr wrap="square" rtlCol="0">
            <a:spAutoFit/>
          </a:bodyPr>
          <a:lstStyle/>
          <a:p>
            <a:pPr algn="ctr"/>
            <a:r>
              <a:rPr lang="fr-FR" sz="800" dirty="0">
                <a:latin typeface="Bookman Old Style" panose="02050604050505020204" pitchFamily="18" charset="0"/>
              </a:rPr>
              <a:t>GUINEA</a:t>
            </a:r>
          </a:p>
          <a:p>
            <a:pPr algn="ctr"/>
            <a:r>
              <a:rPr lang="fr-FR" sz="800" dirty="0">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215" name="Groupe 20"/>
          <p:cNvGrpSpPr/>
          <p:nvPr/>
        </p:nvGrpSpPr>
        <p:grpSpPr>
          <a:xfrm>
            <a:off x="8486542" y="3564119"/>
            <a:ext cx="225000" cy="326250"/>
            <a:chOff x="8607920" y="3083161"/>
            <a:chExt cx="225000" cy="326250"/>
          </a:xfrm>
        </p:grpSpPr>
        <p:pic>
          <p:nvPicPr>
            <p:cNvPr id="216" name="Image 371"/>
            <p:cNvPicPr>
              <a:picLocks noChangeAspect="1"/>
            </p:cNvPicPr>
            <p:nvPr/>
          </p:nvPicPr>
          <p:blipFill>
            <a:blip r:embed="rId12"/>
            <a:stretch>
              <a:fillRect/>
            </a:stretch>
          </p:blipFill>
          <p:spPr>
            <a:xfrm>
              <a:off x="8607920" y="3083161"/>
              <a:ext cx="225000" cy="326250"/>
            </a:xfrm>
            <a:prstGeom prst="rect">
              <a:avLst/>
            </a:prstGeom>
          </p:spPr>
        </p:pic>
        <p:pic>
          <p:nvPicPr>
            <p:cNvPr id="218" name="Image 372"/>
            <p:cNvPicPr>
              <a:picLocks noChangeAspect="1"/>
            </p:cNvPicPr>
            <p:nvPr/>
          </p:nvPicPr>
          <p:blipFill>
            <a:blip r:embed="rId13"/>
            <a:stretch>
              <a:fillRect/>
            </a:stretch>
          </p:blipFill>
          <p:spPr>
            <a:xfrm>
              <a:off x="8622956" y="3095000"/>
              <a:ext cx="191250" cy="191250"/>
            </a:xfrm>
            <a:prstGeom prst="rect">
              <a:avLst/>
            </a:prstGeom>
          </p:spPr>
        </p:pic>
      </p:grpSp>
      <p:grpSp>
        <p:nvGrpSpPr>
          <p:cNvPr id="194" name="Groupe 20"/>
          <p:cNvGrpSpPr/>
          <p:nvPr/>
        </p:nvGrpSpPr>
        <p:grpSpPr>
          <a:xfrm>
            <a:off x="8475442" y="939375"/>
            <a:ext cx="225000" cy="326250"/>
            <a:chOff x="8607920" y="3083161"/>
            <a:chExt cx="225000" cy="326250"/>
          </a:xfrm>
        </p:grpSpPr>
        <p:pic>
          <p:nvPicPr>
            <p:cNvPr id="195" name="Image 371"/>
            <p:cNvPicPr>
              <a:picLocks noChangeAspect="1"/>
            </p:cNvPicPr>
            <p:nvPr/>
          </p:nvPicPr>
          <p:blipFill>
            <a:blip r:embed="rId12"/>
            <a:stretch>
              <a:fillRect/>
            </a:stretch>
          </p:blipFill>
          <p:spPr>
            <a:xfrm>
              <a:off x="8607920" y="3083161"/>
              <a:ext cx="225000" cy="326250"/>
            </a:xfrm>
            <a:prstGeom prst="rect">
              <a:avLst/>
            </a:prstGeom>
          </p:spPr>
        </p:pic>
        <p:pic>
          <p:nvPicPr>
            <p:cNvPr id="196" name="Image 372"/>
            <p:cNvPicPr>
              <a:picLocks noChangeAspect="1"/>
            </p:cNvPicPr>
            <p:nvPr/>
          </p:nvPicPr>
          <p:blipFill>
            <a:blip r:embed="rId13"/>
            <a:stretch>
              <a:fillRect/>
            </a:stretch>
          </p:blipFill>
          <p:spPr>
            <a:xfrm>
              <a:off x="8622956" y="3095000"/>
              <a:ext cx="191250" cy="191250"/>
            </a:xfrm>
            <a:prstGeom prst="rect">
              <a:avLst/>
            </a:prstGeom>
          </p:spPr>
        </p:pic>
      </p:grpSp>
      <p:grpSp>
        <p:nvGrpSpPr>
          <p:cNvPr id="197" name="Groupe 20"/>
          <p:cNvGrpSpPr/>
          <p:nvPr/>
        </p:nvGrpSpPr>
        <p:grpSpPr>
          <a:xfrm>
            <a:off x="6936203" y="3951080"/>
            <a:ext cx="225000" cy="326250"/>
            <a:chOff x="8607920" y="3083161"/>
            <a:chExt cx="225000" cy="326250"/>
          </a:xfrm>
        </p:grpSpPr>
        <p:pic>
          <p:nvPicPr>
            <p:cNvPr id="198" name="Image 371"/>
            <p:cNvPicPr>
              <a:picLocks noChangeAspect="1"/>
            </p:cNvPicPr>
            <p:nvPr/>
          </p:nvPicPr>
          <p:blipFill>
            <a:blip r:embed="rId12"/>
            <a:stretch>
              <a:fillRect/>
            </a:stretch>
          </p:blipFill>
          <p:spPr>
            <a:xfrm>
              <a:off x="8607920" y="3083161"/>
              <a:ext cx="225000" cy="326250"/>
            </a:xfrm>
            <a:prstGeom prst="rect">
              <a:avLst/>
            </a:prstGeom>
          </p:spPr>
        </p:pic>
        <p:pic>
          <p:nvPicPr>
            <p:cNvPr id="199" name="Image 372"/>
            <p:cNvPicPr>
              <a:picLocks noChangeAspect="1"/>
            </p:cNvPicPr>
            <p:nvPr/>
          </p:nvPicPr>
          <p:blipFill>
            <a:blip r:embed="rId13"/>
            <a:stretch>
              <a:fillRect/>
            </a:stretch>
          </p:blipFill>
          <p:spPr>
            <a:xfrm>
              <a:off x="8623056" y="3095000"/>
              <a:ext cx="191250" cy="191250"/>
            </a:xfrm>
            <a:prstGeom prst="rect">
              <a:avLst/>
            </a:prstGeom>
          </p:spPr>
        </p:pic>
      </p:grpSp>
      <p:grpSp>
        <p:nvGrpSpPr>
          <p:cNvPr id="182" name="Group 181"/>
          <p:cNvGrpSpPr/>
          <p:nvPr/>
        </p:nvGrpSpPr>
        <p:grpSpPr>
          <a:xfrm>
            <a:off x="258581" y="863785"/>
            <a:ext cx="225000" cy="328204"/>
            <a:chOff x="4499508" y="1144203"/>
            <a:chExt cx="225000" cy="328204"/>
          </a:xfrm>
        </p:grpSpPr>
        <p:pic>
          <p:nvPicPr>
            <p:cNvPr id="187" name="Image 377"/>
            <p:cNvPicPr>
              <a:picLocks noChangeAspect="1"/>
            </p:cNvPicPr>
            <p:nvPr/>
          </p:nvPicPr>
          <p:blipFill>
            <a:blip r:embed="rId15"/>
            <a:stretch>
              <a:fillRect/>
            </a:stretch>
          </p:blipFill>
          <p:spPr>
            <a:xfrm>
              <a:off x="4499508" y="1146157"/>
              <a:ext cx="225000" cy="326250"/>
            </a:xfrm>
            <a:prstGeom prst="rect">
              <a:avLst/>
            </a:prstGeom>
          </p:spPr>
        </p:pic>
        <p:pic>
          <p:nvPicPr>
            <p:cNvPr id="188"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189" name="Group 188"/>
          <p:cNvGrpSpPr/>
          <p:nvPr/>
        </p:nvGrpSpPr>
        <p:grpSpPr>
          <a:xfrm>
            <a:off x="258803" y="2899228"/>
            <a:ext cx="225000" cy="328204"/>
            <a:chOff x="4499508" y="1144203"/>
            <a:chExt cx="225000" cy="328204"/>
          </a:xfrm>
        </p:grpSpPr>
        <p:pic>
          <p:nvPicPr>
            <p:cNvPr id="190" name="Image 377"/>
            <p:cNvPicPr>
              <a:picLocks noChangeAspect="1"/>
            </p:cNvPicPr>
            <p:nvPr/>
          </p:nvPicPr>
          <p:blipFill>
            <a:blip r:embed="rId15"/>
            <a:stretch>
              <a:fillRect/>
            </a:stretch>
          </p:blipFill>
          <p:spPr>
            <a:xfrm>
              <a:off x="4499508" y="1146157"/>
              <a:ext cx="225000" cy="326250"/>
            </a:xfrm>
            <a:prstGeom prst="rect">
              <a:avLst/>
            </a:prstGeom>
          </p:spPr>
        </p:pic>
        <p:pic>
          <p:nvPicPr>
            <p:cNvPr id="191" name="Image 19"/>
            <p:cNvPicPr>
              <a:picLocks noChangeAspect="1"/>
            </p:cNvPicPr>
            <p:nvPr/>
          </p:nvPicPr>
          <p:blipFill>
            <a:blip r:embed="rId16"/>
            <a:stretch>
              <a:fillRect/>
            </a:stretch>
          </p:blipFill>
          <p:spPr>
            <a:xfrm>
              <a:off x="4502719" y="1144203"/>
              <a:ext cx="201600" cy="201600"/>
            </a:xfrm>
            <a:prstGeom prst="rect">
              <a:avLst/>
            </a:prstGeom>
          </p:spPr>
        </p:pic>
      </p:grpSp>
      <p:cxnSp>
        <p:nvCxnSpPr>
          <p:cNvPr id="192" name="Connecteur droit 76"/>
          <p:cNvCxnSpPr/>
          <p:nvPr/>
        </p:nvCxnSpPr>
        <p:spPr>
          <a:xfrm flipV="1">
            <a:off x="209114" y="4852083"/>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3" name="Group 192"/>
          <p:cNvGrpSpPr/>
          <p:nvPr/>
        </p:nvGrpSpPr>
        <p:grpSpPr>
          <a:xfrm>
            <a:off x="5930000" y="3290691"/>
            <a:ext cx="225000" cy="328204"/>
            <a:chOff x="4499508" y="1144203"/>
            <a:chExt cx="225000" cy="328204"/>
          </a:xfrm>
        </p:grpSpPr>
        <p:pic>
          <p:nvPicPr>
            <p:cNvPr id="200" name="Image 377"/>
            <p:cNvPicPr>
              <a:picLocks noChangeAspect="1"/>
            </p:cNvPicPr>
            <p:nvPr/>
          </p:nvPicPr>
          <p:blipFill>
            <a:blip r:embed="rId15"/>
            <a:stretch>
              <a:fillRect/>
            </a:stretch>
          </p:blipFill>
          <p:spPr>
            <a:xfrm>
              <a:off x="4499508" y="1146157"/>
              <a:ext cx="225000" cy="326250"/>
            </a:xfrm>
            <a:prstGeom prst="rect">
              <a:avLst/>
            </a:prstGeom>
          </p:spPr>
        </p:pic>
        <p:pic>
          <p:nvPicPr>
            <p:cNvPr id="201"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202" name="Group 201"/>
          <p:cNvGrpSpPr/>
          <p:nvPr/>
        </p:nvGrpSpPr>
        <p:grpSpPr>
          <a:xfrm>
            <a:off x="6409833" y="2723833"/>
            <a:ext cx="225000" cy="326250"/>
            <a:chOff x="5176538" y="1337838"/>
            <a:chExt cx="225000" cy="326250"/>
          </a:xfrm>
        </p:grpSpPr>
        <p:pic>
          <p:nvPicPr>
            <p:cNvPr id="203" name="Image 377"/>
            <p:cNvPicPr>
              <a:picLocks noChangeAspect="1"/>
            </p:cNvPicPr>
            <p:nvPr/>
          </p:nvPicPr>
          <p:blipFill>
            <a:blip r:embed="rId15"/>
            <a:stretch>
              <a:fillRect/>
            </a:stretch>
          </p:blipFill>
          <p:spPr>
            <a:xfrm>
              <a:off x="5176538" y="1337838"/>
              <a:ext cx="225000" cy="326250"/>
            </a:xfrm>
            <a:prstGeom prst="rect">
              <a:avLst/>
            </a:prstGeom>
          </p:spPr>
        </p:pic>
        <p:pic>
          <p:nvPicPr>
            <p:cNvPr id="204" name="Image 20"/>
            <p:cNvPicPr>
              <a:picLocks noChangeAspect="1"/>
            </p:cNvPicPr>
            <p:nvPr/>
          </p:nvPicPr>
          <p:blipFill>
            <a:blip r:embed="rId17"/>
            <a:stretch>
              <a:fillRect/>
            </a:stretch>
          </p:blipFill>
          <p:spPr>
            <a:xfrm>
              <a:off x="5194232" y="1348304"/>
              <a:ext cx="201600" cy="192436"/>
            </a:xfrm>
            <a:prstGeom prst="rect">
              <a:avLst/>
            </a:prstGeom>
          </p:spPr>
        </p:pic>
      </p:grpSp>
      <p:grpSp>
        <p:nvGrpSpPr>
          <p:cNvPr id="210" name="Group 209"/>
          <p:cNvGrpSpPr/>
          <p:nvPr/>
        </p:nvGrpSpPr>
        <p:grpSpPr>
          <a:xfrm>
            <a:off x="245931" y="4925415"/>
            <a:ext cx="225000" cy="326250"/>
            <a:chOff x="5176538" y="1337838"/>
            <a:chExt cx="225000" cy="326250"/>
          </a:xfrm>
        </p:grpSpPr>
        <p:pic>
          <p:nvPicPr>
            <p:cNvPr id="211" name="Image 377"/>
            <p:cNvPicPr>
              <a:picLocks noChangeAspect="1"/>
            </p:cNvPicPr>
            <p:nvPr/>
          </p:nvPicPr>
          <p:blipFill>
            <a:blip r:embed="rId15"/>
            <a:stretch>
              <a:fillRect/>
            </a:stretch>
          </p:blipFill>
          <p:spPr>
            <a:xfrm>
              <a:off x="5176538" y="1337838"/>
              <a:ext cx="225000" cy="326250"/>
            </a:xfrm>
            <a:prstGeom prst="rect">
              <a:avLst/>
            </a:prstGeom>
          </p:spPr>
        </p:pic>
        <p:pic>
          <p:nvPicPr>
            <p:cNvPr id="212" name="Image 20"/>
            <p:cNvPicPr>
              <a:picLocks noChangeAspect="1"/>
            </p:cNvPicPr>
            <p:nvPr/>
          </p:nvPicPr>
          <p:blipFill>
            <a:blip r:embed="rId17"/>
            <a:stretch>
              <a:fillRect/>
            </a:stretch>
          </p:blipFill>
          <p:spPr>
            <a:xfrm>
              <a:off x="5194232" y="1348304"/>
              <a:ext cx="201600" cy="192436"/>
            </a:xfrm>
            <a:prstGeom prst="rect">
              <a:avLst/>
            </a:prstGeom>
          </p:spPr>
        </p:pic>
      </p:grpSp>
      <p:grpSp>
        <p:nvGrpSpPr>
          <p:cNvPr id="213" name="Group 212"/>
          <p:cNvGrpSpPr/>
          <p:nvPr/>
        </p:nvGrpSpPr>
        <p:grpSpPr>
          <a:xfrm>
            <a:off x="6711203" y="3357440"/>
            <a:ext cx="225000" cy="328204"/>
            <a:chOff x="4499508" y="1144203"/>
            <a:chExt cx="225000" cy="328204"/>
          </a:xfrm>
        </p:grpSpPr>
        <p:pic>
          <p:nvPicPr>
            <p:cNvPr id="217" name="Image 377"/>
            <p:cNvPicPr>
              <a:picLocks noChangeAspect="1"/>
            </p:cNvPicPr>
            <p:nvPr/>
          </p:nvPicPr>
          <p:blipFill>
            <a:blip r:embed="rId15"/>
            <a:stretch>
              <a:fillRect/>
            </a:stretch>
          </p:blipFill>
          <p:spPr>
            <a:xfrm>
              <a:off x="4499508" y="1146157"/>
              <a:ext cx="225000" cy="326250"/>
            </a:xfrm>
            <a:prstGeom prst="rect">
              <a:avLst/>
            </a:prstGeom>
          </p:spPr>
        </p:pic>
        <p:pic>
          <p:nvPicPr>
            <p:cNvPr id="219" name="Image 19"/>
            <p:cNvPicPr>
              <a:picLocks noChangeAspect="1"/>
            </p:cNvPicPr>
            <p:nvPr/>
          </p:nvPicPr>
          <p:blipFill>
            <a:blip r:embed="rId16"/>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1892</TotalTime>
  <Words>583</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(28 June - 4 July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157</cp:revision>
  <cp:lastPrinted>2016-07-05T12:26:10Z</cp:lastPrinted>
  <dcterms:created xsi:type="dcterms:W3CDTF">2015-12-15T11:10:25Z</dcterms:created>
  <dcterms:modified xsi:type="dcterms:W3CDTF">2016-07-05T13:02:04Z</dcterms:modified>
</cp:coreProperties>
</file>