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varScale="1">
        <p:scale>
          <a:sx n="83" d="100"/>
          <a:sy n="83" d="100"/>
        </p:scale>
        <p:origin x="294" y="60"/>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5"/>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50443" y="0"/>
            <a:ext cx="2945659" cy="498135"/>
          </a:xfrm>
          <a:prstGeom prst="rect">
            <a:avLst/>
          </a:prstGeom>
        </p:spPr>
        <p:txBody>
          <a:bodyPr vert="horz" lIns="93177" tIns="46589" rIns="93177" bIns="46589" rtlCol="0"/>
          <a:lstStyle>
            <a:lvl1pPr algn="r">
              <a:defRPr sz="1200"/>
            </a:lvl1pPr>
          </a:lstStyle>
          <a:p>
            <a:fld id="{6D22D471-A6F8-40EF-8223-1DCA8FA618BE}" type="datetimeFigureOut">
              <a:rPr lang="en-US" smtClean="0"/>
              <a:t>05-Apr-16</a:t>
            </a:fld>
            <a:endParaRPr lang="en-US"/>
          </a:p>
        </p:txBody>
      </p:sp>
      <p:sp>
        <p:nvSpPr>
          <p:cNvPr id="4" name="Espace réservé de l'image des diapositives 3"/>
          <p:cNvSpPr>
            <a:spLocks noGrp="1" noRot="1" noChangeAspect="1"/>
          </p:cNvSpPr>
          <p:nvPr>
            <p:ph type="sldImg" idx="2"/>
          </p:nvPr>
        </p:nvSpPr>
        <p:spPr>
          <a:xfrm>
            <a:off x="1030288" y="1241425"/>
            <a:ext cx="4737100" cy="3349625"/>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79768" y="4777958"/>
            <a:ext cx="5438140" cy="3909239"/>
          </a:xfrm>
          <a:prstGeom prst="rect">
            <a:avLst/>
          </a:prstGeom>
        </p:spPr>
        <p:txBody>
          <a:bodyPr vert="horz" lIns="93177" tIns="46589" rIns="93177" bIns="4658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9430092"/>
            <a:ext cx="2945659" cy="498134"/>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50443" y="9430092"/>
            <a:ext cx="2945659" cy="498134"/>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05-Apr-16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05-Apr-16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05-Apr-16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05-Apr-16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05-Apr-16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05-Apr-16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05-Apr-16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05-Apr-16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05-Apr-16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05-Apr-16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05-Apr-16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05-Apr-16</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17" Type="http://schemas.openxmlformats.org/officeDocument/2006/relationships/image" Target="../media/image13.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smtClean="0">
                <a:solidFill>
                  <a:schemeClr val="bg1"/>
                </a:solidFill>
                <a:latin typeface="Arial" panose="020B0604020202020204" pitchFamily="34" charset="0"/>
                <a:cs typeface="Arial" panose="020B0604020202020204" pitchFamily="34" charset="0"/>
              </a:rPr>
              <a:t>(29 March - 4 April </a:t>
            </a:r>
            <a:r>
              <a:rPr lang="en-GB" sz="1000" dirty="0">
                <a:solidFill>
                  <a:schemeClr val="bg1"/>
                </a:solidFill>
                <a:latin typeface="Arial" panose="020B0604020202020204" pitchFamily="34" charset="0"/>
                <a:cs typeface="Arial" panose="020B0604020202020204" pitchFamily="34" charset="0"/>
              </a:rPr>
              <a:t>2016)</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313276" y="6872683"/>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a:t>
            </a:r>
            <a:r>
              <a:rPr lang="en-GB" sz="800" dirty="0" smtClean="0">
                <a:solidFill>
                  <a:schemeClr val="bg1">
                    <a:lumMod val="50000"/>
                  </a:schemeClr>
                </a:solidFill>
                <a:latin typeface="Arial" panose="020B0604020202020204" pitchFamily="34" charset="0"/>
                <a:cs typeface="Arial" panose="020B0604020202020204" pitchFamily="34" charset="0"/>
              </a:rPr>
              <a:t>5 April  2016  </a:t>
            </a:r>
            <a:r>
              <a:rPr lang="fr-FR" sz="800" b="1" dirty="0" err="1" smtClean="0">
                <a:solidFill>
                  <a:schemeClr val="bg1">
                    <a:lumMod val="50000"/>
                  </a:schemeClr>
                </a:solidFill>
                <a:latin typeface="Arial" panose="020B0604020202020204" pitchFamily="34" charset="0"/>
                <a:cs typeface="Arial" panose="020B0604020202020204" pitchFamily="34" charset="0"/>
              </a:rPr>
              <a:t>Map</a:t>
            </a:r>
            <a:r>
              <a:rPr lang="fr-FR" sz="800" b="1"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schemeClr val="bg1">
                    <a:lumMod val="50000"/>
                  </a:schemeClr>
                </a:solidFill>
                <a:latin typeface="Arial" panose="020B0604020202020204" pitchFamily="34" charset="0"/>
                <a:cs typeface="Arial" panose="020B0604020202020204" pitchFamily="34" charset="0"/>
              </a:rPr>
              <a:t>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smtClean="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smtClean="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800" dirty="0" smtClean="0">
                <a:solidFill>
                  <a:prstClr val="white">
                    <a:lumMod val="50000"/>
                  </a:prstClr>
                </a:solidFill>
                <a:latin typeface="Arial" panose="020B0604020202020204" pitchFamily="34" charset="0"/>
                <a:cs typeface="Arial" panose="020B0604020202020204" pitchFamily="34" charset="0"/>
                <a:hlinkClick r:id="rId5"/>
              </a:rPr>
              <a:t>@</a:t>
            </a:r>
            <a:r>
              <a:rPr lang="fr-FR" sz="800" dirty="0" err="1" smtClean="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a:solidFill>
                <a:schemeClr val="bg1">
                  <a:lumMod val="50000"/>
                </a:schemeClr>
              </a:solidFill>
              <a:latin typeface="Arial" panose="020B0604020202020204" pitchFamily="34" charset="0"/>
              <a:cs typeface="Arial" panose="020B0604020202020204" pitchFamily="34" charset="0"/>
            </a:endParaRPr>
          </a:p>
          <a:p>
            <a:r>
              <a:rPr lang="en-GB" sz="700" i="1" dirty="0">
                <a:solidFill>
                  <a:schemeClr val="bg1">
                    <a:lumMod val="50000"/>
                  </a:schemeClr>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20779"/>
            <a:ext cx="2092202" cy="6769359"/>
          </a:xfrm>
          <a:prstGeom prst="rect">
            <a:avLst/>
          </a:prstGeom>
          <a:noFill/>
        </p:spPr>
        <p:txBody>
          <a:bodyPr wrap="square" lIns="0" tIns="49785" rIns="0" bIns="49785" rtlCol="0">
            <a:noAutofit/>
          </a:bodyPr>
          <a:lstStyle/>
          <a:p>
            <a:pPr>
              <a:spcBef>
                <a:spcPts val="600"/>
              </a:spcBef>
            </a:pPr>
            <a:r>
              <a:rPr lang="en-GB" sz="1000" dirty="0" smtClean="0">
                <a:latin typeface="Arial"/>
              </a:rPr>
              <a:t>BURKINA FASO</a:t>
            </a:r>
            <a:endParaRPr lang="en-GB" sz="800" b="1" i="1" dirty="0">
              <a:solidFill>
                <a:schemeClr val="bg1">
                  <a:lumMod val="50000"/>
                </a:schemeClr>
              </a:solidFill>
              <a:latin typeface="Arial" panose="020B0604020202020204" pitchFamily="34" charset="0"/>
              <a:cs typeface="Arial" panose="020B0604020202020204" pitchFamily="34" charset="0"/>
            </a:endParaRPr>
          </a:p>
          <a:p>
            <a:pPr>
              <a:spcBef>
                <a:spcPts val="600"/>
              </a:spcBef>
            </a:pPr>
            <a:endParaRPr lang="en-GB" sz="800" b="1" i="1" dirty="0" smtClean="0">
              <a:solidFill>
                <a:schemeClr val="bg1">
                  <a:lumMod val="50000"/>
                </a:schemeClr>
              </a:solidFill>
              <a:latin typeface="Arial" panose="020B0604020202020204" pitchFamily="34" charset="0"/>
              <a:cs typeface="Arial" panose="020B0604020202020204" pitchFamily="34" charset="0"/>
            </a:endParaRPr>
          </a:p>
          <a:p>
            <a:pPr>
              <a:spcBef>
                <a:spcPts val="600"/>
              </a:spcBef>
            </a:pPr>
            <a:r>
              <a:rPr lang="en-GB" sz="800" b="1" i="1" dirty="0" smtClean="0">
                <a:solidFill>
                  <a:schemeClr val="bg1">
                    <a:lumMod val="50000"/>
                  </a:schemeClr>
                </a:solidFill>
                <a:latin typeface="Arial" panose="020B0604020202020204" pitchFamily="34" charset="0"/>
                <a:cs typeface="Arial" panose="020B0604020202020204" pitchFamily="34" charset="0"/>
              </a:rPr>
              <a:t>   </a:t>
            </a:r>
            <a:endParaRPr lang="en-GB" sz="800" dirty="0" smtClean="0"/>
          </a:p>
          <a:p>
            <a:r>
              <a:rPr lang="en-GB" sz="800" dirty="0" smtClean="0">
                <a:latin typeface="Arial" panose="020B0604020202020204" pitchFamily="34" charset="0"/>
                <a:cs typeface="Arial" panose="020B0604020202020204" pitchFamily="34" charset="0"/>
              </a:rPr>
              <a:t>As of 5 April, 2,167 Burkinabe nationals had fled back to their country following recent intercommunity clashes in neighbouring Côte d’Ivoire that left several people dead. The returnees have settled in </a:t>
            </a:r>
            <a:r>
              <a:rPr lang="en-GB" sz="800" dirty="0" err="1" smtClean="0">
                <a:latin typeface="Arial" panose="020B0604020202020204" pitchFamily="34" charset="0"/>
                <a:cs typeface="Arial" panose="020B0604020202020204" pitchFamily="34" charset="0"/>
              </a:rPr>
              <a:t>Batié</a:t>
            </a:r>
            <a:r>
              <a:rPr lang="en-GB" sz="800" dirty="0" smtClean="0">
                <a:latin typeface="Arial" panose="020B0604020202020204" pitchFamily="34" charset="0"/>
                <a:cs typeface="Arial" panose="020B0604020202020204" pitchFamily="34" charset="0"/>
              </a:rPr>
              <a:t> town, the capital of the south-western </a:t>
            </a:r>
            <a:r>
              <a:rPr lang="en-GB" sz="800" dirty="0" err="1" smtClean="0">
                <a:latin typeface="Arial" panose="020B0604020202020204" pitchFamily="34" charset="0"/>
                <a:cs typeface="Arial" panose="020B0604020202020204" pitchFamily="34" charset="0"/>
              </a:rPr>
              <a:t>Noumbiel</a:t>
            </a:r>
            <a:r>
              <a:rPr lang="en-GB" sz="800" dirty="0" smtClean="0">
                <a:latin typeface="Arial" panose="020B0604020202020204" pitchFamily="34" charset="0"/>
                <a:cs typeface="Arial" panose="020B0604020202020204" pitchFamily="34" charset="0"/>
              </a:rPr>
              <a:t> Province. Around 1,500 of the returnees have received some food and basic relief items. The Government is planning to request assistance from humanitarian organizations. Violent clashes in Côte d’Ivoire’s north-eastern </a:t>
            </a:r>
            <a:r>
              <a:rPr lang="en-GB" sz="800" dirty="0" err="1" smtClean="0">
                <a:latin typeface="Arial" panose="020B0604020202020204" pitchFamily="34" charset="0"/>
                <a:cs typeface="Arial" panose="020B0604020202020204" pitchFamily="34" charset="0"/>
              </a:rPr>
              <a:t>Bouna</a:t>
            </a:r>
            <a:r>
              <a:rPr lang="en-GB" sz="800" dirty="0" smtClean="0">
                <a:latin typeface="Arial" panose="020B0604020202020204" pitchFamily="34" charset="0"/>
                <a:cs typeface="Arial" panose="020B0604020202020204" pitchFamily="34" charset="0"/>
              </a:rPr>
              <a:t> area first erupted in February between farmers from the </a:t>
            </a:r>
            <a:r>
              <a:rPr lang="en-GB" sz="800" dirty="0" err="1" smtClean="0">
                <a:latin typeface="Arial" panose="020B0604020202020204" pitchFamily="34" charset="0"/>
                <a:cs typeface="Arial" panose="020B0604020202020204" pitchFamily="34" charset="0"/>
              </a:rPr>
              <a:t>Lobi</a:t>
            </a:r>
            <a:r>
              <a:rPr lang="en-GB" sz="800" dirty="0" smtClean="0">
                <a:latin typeface="Arial" panose="020B0604020202020204" pitchFamily="34" charset="0"/>
                <a:cs typeface="Arial" panose="020B0604020202020204" pitchFamily="34" charset="0"/>
              </a:rPr>
              <a:t> community and </a:t>
            </a:r>
            <a:r>
              <a:rPr lang="en-GB" sz="800" dirty="0" err="1" smtClean="0">
                <a:latin typeface="Arial" panose="020B0604020202020204" pitchFamily="34" charset="0"/>
                <a:cs typeface="Arial" panose="020B0604020202020204" pitchFamily="34" charset="0"/>
              </a:rPr>
              <a:t>Peuhl</a:t>
            </a:r>
            <a:r>
              <a:rPr lang="en-GB" sz="800" dirty="0" smtClean="0">
                <a:latin typeface="Arial" panose="020B0604020202020204" pitchFamily="34" charset="0"/>
                <a:cs typeface="Arial" panose="020B0604020202020204" pitchFamily="34" charset="0"/>
              </a:rPr>
              <a:t> and </a:t>
            </a:r>
            <a:r>
              <a:rPr lang="en-GB" sz="800" dirty="0" err="1" smtClean="0">
                <a:latin typeface="Arial" panose="020B0604020202020204" pitchFamily="34" charset="0"/>
                <a:cs typeface="Arial" panose="020B0604020202020204" pitchFamily="34" charset="0"/>
              </a:rPr>
              <a:t>Malinke</a:t>
            </a:r>
            <a:r>
              <a:rPr lang="en-GB" sz="800" dirty="0" smtClean="0">
                <a:latin typeface="Arial" panose="020B0604020202020204" pitchFamily="34" charset="0"/>
                <a:cs typeface="Arial" panose="020B0604020202020204" pitchFamily="34" charset="0"/>
              </a:rPr>
              <a:t> herder community</a:t>
            </a:r>
            <a:r>
              <a:rPr lang="en-US" sz="800" dirty="0" smtClean="0">
                <a:latin typeface="Arial" panose="020B0604020202020204" pitchFamily="34" charset="0"/>
                <a:cs typeface="Arial" panose="020B0604020202020204" pitchFamily="34" charset="0"/>
              </a:rPr>
              <a:t>.</a:t>
            </a:r>
          </a:p>
          <a:p>
            <a:endParaRPr lang="fr-FR" sz="800" dirty="0" smtClean="0">
              <a:latin typeface="Arial" panose="020B0604020202020204" pitchFamily="34" charset="0"/>
              <a:cs typeface="Arial" panose="020B0604020202020204" pitchFamily="34" charset="0"/>
            </a:endParaRPr>
          </a:p>
          <a:p>
            <a:pPr lvl="0"/>
            <a:r>
              <a:rPr lang="en-GB" sz="1000" dirty="0">
                <a:solidFill>
                  <a:prstClr val="black"/>
                </a:solidFill>
                <a:latin typeface="Arial"/>
              </a:rPr>
              <a:t>CENTRAL AFRICAN REPUBLIC </a:t>
            </a:r>
          </a:p>
          <a:p>
            <a:pPr algn="just"/>
            <a:endParaRPr lang="en-GB" sz="800" b="1" i="1" dirty="0" smtClean="0">
              <a:solidFill>
                <a:schemeClr val="bg1">
                  <a:lumMod val="50000"/>
                </a:schemeClr>
              </a:solidFill>
              <a:latin typeface="Arial" panose="020B0604020202020204" pitchFamily="34" charset="0"/>
              <a:cs typeface="Arial" panose="020B0604020202020204" pitchFamily="34" charset="0"/>
            </a:endParaRPr>
          </a:p>
          <a:p>
            <a:pPr>
              <a:spcBef>
                <a:spcPts val="600"/>
              </a:spcBef>
            </a:pPr>
            <a:r>
              <a:rPr lang="en-GB" sz="800" b="1" i="1" dirty="0" smtClean="0">
                <a:solidFill>
                  <a:schemeClr val="bg1">
                    <a:lumMod val="50000"/>
                  </a:schemeClr>
                </a:solidFill>
                <a:latin typeface="Arial" panose="020B0604020202020204" pitchFamily="34" charset="0"/>
                <a:cs typeface="Arial" panose="020B0604020202020204" pitchFamily="34" charset="0"/>
              </a:rPr>
              <a:t>           </a:t>
            </a:r>
            <a:endParaRPr lang="en-GB" sz="800" dirty="0" smtClean="0">
              <a:solidFill>
                <a:srgbClr val="A6A6A6"/>
              </a:solidFill>
              <a:latin typeface="Arial" panose="020B0604020202020204" pitchFamily="34" charset="0"/>
              <a:cs typeface="Arial" panose="020B0604020202020204" pitchFamily="34" charset="0"/>
            </a:endParaRPr>
          </a:p>
          <a:p>
            <a:endParaRPr lang="en-US" sz="800" dirty="0" smtClean="0">
              <a:latin typeface="Arial"/>
            </a:endParaRPr>
          </a:p>
          <a:p>
            <a:r>
              <a:rPr lang="en-GB" sz="800" dirty="0" smtClean="0">
                <a:latin typeface="Arial"/>
              </a:rPr>
              <a:t>Around 600 people have been displaced following several attacks by armed groups along the road linking the northern towns of </a:t>
            </a:r>
            <a:r>
              <a:rPr lang="en-GB" sz="800" dirty="0" err="1" smtClean="0">
                <a:latin typeface="Arial"/>
              </a:rPr>
              <a:t>Kaga</a:t>
            </a:r>
            <a:r>
              <a:rPr lang="en-GB" sz="800" dirty="0" smtClean="0">
                <a:latin typeface="Arial"/>
              </a:rPr>
              <a:t> </a:t>
            </a:r>
            <a:r>
              <a:rPr lang="en-GB" sz="800" dirty="0" err="1" smtClean="0">
                <a:latin typeface="Arial"/>
              </a:rPr>
              <a:t>Bandoro</a:t>
            </a:r>
            <a:r>
              <a:rPr lang="en-GB" sz="800" dirty="0" smtClean="0">
                <a:latin typeface="Arial"/>
              </a:rPr>
              <a:t> and </a:t>
            </a:r>
            <a:r>
              <a:rPr lang="en-GB" sz="800" dirty="0" err="1" smtClean="0">
                <a:latin typeface="Arial"/>
              </a:rPr>
              <a:t>Botto</a:t>
            </a:r>
            <a:r>
              <a:rPr lang="en-GB" sz="800" dirty="0" smtClean="0">
                <a:latin typeface="Arial"/>
              </a:rPr>
              <a:t>. The attacks occurred on 20 - 23 March. Water, food and health assistance are urgently needed, according to a joint humanitarian mission. Humanitarian actors have requested MINUSCA to help ensure security to facilitate the return of the displaced. </a:t>
            </a:r>
          </a:p>
          <a:p>
            <a:endParaRPr lang="en-US" sz="800" dirty="0" smtClean="0">
              <a:latin typeface="Arial"/>
            </a:endParaRPr>
          </a:p>
          <a:p>
            <a:pPr lvl="0"/>
            <a:r>
              <a:rPr lang="en-GB" sz="1000" dirty="0" smtClean="0">
                <a:solidFill>
                  <a:prstClr val="black"/>
                </a:solidFill>
                <a:latin typeface="Arial"/>
              </a:rPr>
              <a:t>DR </a:t>
            </a:r>
            <a:r>
              <a:rPr lang="en-GB" sz="1000" dirty="0">
                <a:solidFill>
                  <a:prstClr val="black"/>
                </a:solidFill>
                <a:latin typeface="Arial"/>
              </a:rPr>
              <a:t>CONGO</a:t>
            </a:r>
          </a:p>
          <a:p>
            <a:endParaRPr lang="en-US" sz="800" dirty="0" smtClean="0">
              <a:latin typeface="Arial"/>
            </a:endParaRPr>
          </a:p>
          <a:p>
            <a:endParaRPr lang="en-US" sz="800" dirty="0">
              <a:latin typeface="Arial"/>
            </a:endParaRPr>
          </a:p>
          <a:p>
            <a:endParaRPr lang="en-US" sz="400" dirty="0" smtClean="0">
              <a:latin typeface="Arial"/>
            </a:endParaRPr>
          </a:p>
          <a:p>
            <a:endParaRPr lang="en-US" sz="800" dirty="0" smtClean="0">
              <a:latin typeface="Arial"/>
            </a:endParaRPr>
          </a:p>
          <a:p>
            <a:r>
              <a:rPr lang="en-GB" sz="800" dirty="0" smtClean="0">
                <a:latin typeface="Arial"/>
              </a:rPr>
              <a:t>Cholera cases are spreading fast. In the first quarter of 2016, infections have risen by 25 per cent compared to the same period last year in the country’s four south-eastern provinces previously under Katanga Province (2,433 compared to 1,940 cases). UNICEF and a number of NGOs, including the local Red Cross are leading response efforts. On 30 March, OCHA chaired an inter-cluster meeting to take stock of current actions and plan for longer-term solutions. </a:t>
            </a:r>
            <a:endParaRPr lang="en-GB" sz="800" dirty="0" smtClean="0">
              <a:latin typeface="Arial" panose="020B0604020202020204" pitchFamily="34" charset="0"/>
              <a:cs typeface="Arial" panose="020B0604020202020204" pitchFamily="34" charset="0"/>
            </a:endParaRPr>
          </a:p>
        </p:txBody>
      </p:sp>
      <p:cxnSp>
        <p:nvCxnSpPr>
          <p:cNvPr id="77" name="Connecteur droit 76"/>
          <p:cNvCxnSpPr/>
          <p:nvPr/>
        </p:nvCxnSpPr>
        <p:spPr>
          <a:xfrm flipV="1">
            <a:off x="238134" y="3198434"/>
            <a:ext cx="2016000" cy="4333"/>
          </a:xfrm>
          <a:prstGeom prst="line">
            <a:avLst/>
          </a:prstGeom>
        </p:spPr>
        <p:style>
          <a:lnRef idx="1">
            <a:schemeClr val="dk1"/>
          </a:lnRef>
          <a:fillRef idx="0">
            <a:schemeClr val="dk1"/>
          </a:fillRef>
          <a:effectRef idx="0">
            <a:schemeClr val="dk1"/>
          </a:effectRef>
          <a:fontRef idx="minor">
            <a:schemeClr val="tx1"/>
          </a:fontRef>
        </p:style>
      </p:cxnSp>
      <p:cxnSp>
        <p:nvCxnSpPr>
          <p:cNvPr id="76" name="Connecteur droit 75"/>
          <p:cNvCxnSpPr/>
          <p:nvPr/>
        </p:nvCxnSpPr>
        <p:spPr>
          <a:xfrm flipV="1">
            <a:off x="238134" y="816855"/>
            <a:ext cx="2016000" cy="4333"/>
          </a:xfrm>
          <a:prstGeom prst="line">
            <a:avLst/>
          </a:prstGeom>
        </p:spPr>
        <p:style>
          <a:lnRef idx="1">
            <a:schemeClr val="dk1"/>
          </a:lnRef>
          <a:fillRef idx="0">
            <a:schemeClr val="dk1"/>
          </a:fillRef>
          <a:effectRef idx="0">
            <a:schemeClr val="dk1"/>
          </a:effectRef>
          <a:fontRef idx="minor">
            <a:schemeClr val="tx1"/>
          </a:fontRef>
        </p:style>
      </p:cxnSp>
      <p:cxnSp>
        <p:nvCxnSpPr>
          <p:cNvPr id="2212" name="Connecteur droit 2211"/>
          <p:cNvCxnSpPr/>
          <p:nvPr/>
        </p:nvCxnSpPr>
        <p:spPr>
          <a:xfrm flipV="1">
            <a:off x="228509" y="5134365"/>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561020" y="871271"/>
            <a:ext cx="166542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OVER 1,900 FLEE COTE D’IVOIRE VIOLENCE</a:t>
            </a:r>
            <a:endParaRPr lang="en-US" sz="800" i="1" dirty="0">
              <a:solidFill>
                <a:srgbClr val="026CB6"/>
              </a:solidFill>
              <a:latin typeface="Arial" panose="020B0604020202020204" pitchFamily="34" charset="0"/>
              <a:cs typeface="Arial" panose="020B0604020202020204" pitchFamily="34" charset="0"/>
            </a:endParaRP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grpSp>
        <p:nvGrpSpPr>
          <p:cNvPr id="18" name="Groupe 17"/>
          <p:cNvGrpSpPr/>
          <p:nvPr/>
        </p:nvGrpSpPr>
        <p:grpSpPr>
          <a:xfrm>
            <a:off x="2497156" y="836105"/>
            <a:ext cx="5751297" cy="5891268"/>
            <a:chOff x="2534864" y="836105"/>
            <a:chExt cx="5751297" cy="5891268"/>
          </a:xfrm>
        </p:grpSpPr>
        <p:sp>
          <p:nvSpPr>
            <p:cNvPr id="16" name="Rectangle 15"/>
            <p:cNvSpPr/>
            <p:nvPr/>
          </p:nvSpPr>
          <p:spPr>
            <a:xfrm>
              <a:off x="2545237" y="843364"/>
              <a:ext cx="5740924" cy="5874214"/>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534864" y="836105"/>
              <a:ext cx="5750655" cy="5891268"/>
              <a:chOff x="2534864" y="836105"/>
              <a:chExt cx="5750655" cy="5891268"/>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24"/>
              <p:cNvSpPr>
                <a:spLocks/>
              </p:cNvSpPr>
              <p:nvPr/>
            </p:nvSpPr>
            <p:spPr bwMode="auto">
              <a:xfrm>
                <a:off x="5925302" y="364484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37211" y="4265098"/>
                <a:ext cx="936000" cy="461665"/>
              </a:xfrm>
              <a:prstGeom prst="rect">
                <a:avLst/>
              </a:prstGeom>
              <a:noFill/>
            </p:spPr>
            <p:txBody>
              <a:bodyPr wrap="square" rtlCol="0">
                <a:spAutoFit/>
              </a:bodyPr>
              <a:lstStyle/>
              <a:p>
                <a:pPr algn="ctr"/>
                <a:r>
                  <a:rPr lang="fr-FR" sz="800" dirty="0">
                    <a:latin typeface="Bookman Old Style" panose="02050604050505020204" pitchFamily="18" charset="0"/>
                  </a:rPr>
                  <a:t>DEMOCRATIC REPUBLIC OF CONGO</a:t>
                </a:r>
                <a:endParaRPr lang="en-US" sz="800" dirty="0">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smtClean="0">
                    <a:latin typeface="Bookman Old Style" panose="02050604050505020204" pitchFamily="18" charset="0"/>
                  </a:rPr>
                  <a:t>CENTRAL AFRICAN REPUBLIC</a:t>
                </a:r>
                <a:endParaRPr lang="en-US" sz="800" dirty="0">
                  <a:latin typeface="Bookman Old Style" panose="02050604050505020204" pitchFamily="18" charset="0"/>
                </a:endParaRPr>
              </a:p>
            </p:txBody>
          </p:sp>
          <p:sp>
            <p:nvSpPr>
              <p:cNvPr id="347" name="ZoneTexte 346"/>
              <p:cNvSpPr txBox="1"/>
              <p:nvPr/>
            </p:nvSpPr>
            <p:spPr>
              <a:xfrm>
                <a:off x="5421451" y="3595243"/>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CAMEROON</a:t>
                </a:r>
                <a:endParaRPr lang="en-US" dirty="0"/>
              </a:p>
            </p:txBody>
          </p:sp>
          <p:sp>
            <p:nvSpPr>
              <p:cNvPr id="348" name="ZoneTexte 347"/>
              <p:cNvSpPr txBox="1"/>
              <p:nvPr/>
            </p:nvSpPr>
            <p:spPr>
              <a:xfrm>
                <a:off x="2923300" y="4116516"/>
                <a:ext cx="1214007" cy="215444"/>
              </a:xfrm>
              <a:prstGeom prst="rect">
                <a:avLst/>
              </a:prstGeom>
              <a:noFill/>
            </p:spPr>
            <p:txBody>
              <a:bodyPr wrap="square" rtlCol="0">
                <a:spAutoFit/>
              </a:bodyPr>
              <a:lstStyle/>
              <a:p>
                <a:pPr algn="ctr"/>
                <a:r>
                  <a:rPr lang="fr-FR" sz="800" dirty="0" smtClean="0">
                    <a:latin typeface="Bookman Old Style" panose="02050604050505020204" pitchFamily="18" charset="0"/>
                  </a:rPr>
                  <a:t>EVD REGIONAL</a:t>
                </a:r>
                <a:endParaRPr lang="en-US" sz="800" dirty="0">
                  <a:latin typeface="Bookman Old Style" panose="02050604050505020204" pitchFamily="18" charset="0"/>
                </a:endParaRPr>
              </a:p>
            </p:txBody>
          </p:sp>
          <p:sp>
            <p:nvSpPr>
              <p:cNvPr id="349" name="ZoneTexte 348"/>
              <p:cNvSpPr txBox="1"/>
              <p:nvPr/>
            </p:nvSpPr>
            <p:spPr>
              <a:xfrm>
                <a:off x="6043968" y="4208132"/>
                <a:ext cx="606350" cy="215444"/>
              </a:xfrm>
              <a:prstGeom prst="rect">
                <a:avLst/>
              </a:prstGeom>
              <a:noFill/>
            </p:spPr>
            <p:txBody>
              <a:bodyPr wrap="square" rtlCol="0">
                <a:spAutoFit/>
              </a:bodyPr>
              <a:lstStyle/>
              <a:p>
                <a:pPr algn="ctr"/>
                <a:r>
                  <a:rPr lang="fr-FR" sz="800" dirty="0">
                    <a:latin typeface="Bookman Old Style" panose="02050604050505020204" pitchFamily="18" charset="0"/>
                  </a:rPr>
                  <a:t>CONGO</a:t>
                </a:r>
                <a:endParaRPr lang="en-US" sz="800" dirty="0">
                  <a:latin typeface="Bookman Old Style" panose="02050604050505020204" pitchFamily="18" charset="0"/>
                </a:endParaRPr>
              </a:p>
            </p:txBody>
          </p:sp>
          <p:sp>
            <p:nvSpPr>
              <p:cNvPr id="350" name="ZoneTexte 349"/>
              <p:cNvSpPr txBox="1"/>
              <p:nvPr/>
            </p:nvSpPr>
            <p:spPr>
              <a:xfrm>
                <a:off x="5337926" y="2422518"/>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NIGER</a:t>
                </a:r>
                <a:endParaRPr lang="en-US" sz="700" dirty="0">
                  <a:solidFill>
                    <a:schemeClr val="bg1">
                      <a:lumMod val="50000"/>
                    </a:schemeClr>
                  </a:solidFill>
                  <a:latin typeface="Bookman Old Style" panose="02050604050505020204" pitchFamily="18" charset="0"/>
                </a:endParaRPr>
              </a:p>
            </p:txBody>
          </p:sp>
          <p:sp>
            <p:nvSpPr>
              <p:cNvPr id="351" name="ZoneTexte 350"/>
              <p:cNvSpPr txBox="1"/>
              <p:nvPr/>
            </p:nvSpPr>
            <p:spPr>
              <a:xfrm>
                <a:off x="4291307"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4" y="2186144"/>
                <a:ext cx="764298"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47185" y="3205796"/>
                <a:ext cx="778210" cy="200055"/>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NIGERIA</a:t>
                </a:r>
                <a:endParaRPr lang="en-US" sz="700" dirty="0">
                  <a:solidFill>
                    <a:schemeClr val="bg1">
                      <a:lumMod val="50000"/>
                    </a:schemeClr>
                  </a:solidFill>
                </a:endParaRPr>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EQUATORIAL GUINEA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635702" y="4197809"/>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380318" y="241067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CHAD</a:t>
                </a:r>
                <a:endParaRPr lang="en-US" sz="700" dirty="0">
                  <a:solidFill>
                    <a:schemeClr val="bg1">
                      <a:lumMod val="50000"/>
                    </a:schemeClr>
                  </a:solidFill>
                  <a:latin typeface="Bookman Old Style" panose="02050604050505020204" pitchFamily="18" charset="0"/>
                </a:endParaRPr>
              </a:p>
            </p:txBody>
          </p:sp>
          <p:sp>
            <p:nvSpPr>
              <p:cNvPr id="357" name="ZoneTexte 356"/>
              <p:cNvSpPr txBox="1"/>
              <p:nvPr/>
            </p:nvSpPr>
            <p:spPr>
              <a:xfrm>
                <a:off x="4268254" y="2861107"/>
                <a:ext cx="688754" cy="338554"/>
              </a:xfrm>
              <a:prstGeom prst="rect">
                <a:avLst/>
              </a:prstGeom>
              <a:noFill/>
            </p:spPr>
            <p:txBody>
              <a:bodyPr wrap="square" rtlCol="0">
                <a:spAutoFit/>
              </a:bodyPr>
              <a:lstStyle/>
              <a:p>
                <a:pPr algn="ctr"/>
                <a:r>
                  <a:rPr lang="fr-FR" sz="800" dirty="0">
                    <a:latin typeface="Bookman Old Style" panose="02050604050505020204" pitchFamily="18" charset="0"/>
                  </a:rPr>
                  <a:t>BURKINA</a:t>
                </a:r>
                <a:r>
                  <a:rPr lang="fr-FR" sz="700" dirty="0" smtClean="0">
                    <a:solidFill>
                      <a:schemeClr val="bg1">
                        <a:lumMod val="50000"/>
                      </a:schemeClr>
                    </a:solidFill>
                    <a:latin typeface="Bookman Old Style" panose="02050604050505020204" pitchFamily="18" charset="0"/>
                  </a:rPr>
                  <a:t> </a:t>
                </a:r>
                <a:r>
                  <a:rPr lang="fr-FR" sz="800" dirty="0">
                    <a:latin typeface="Bookman Old Style" panose="02050604050505020204" pitchFamily="18" charset="0"/>
                  </a:rPr>
                  <a:t>FASO</a:t>
                </a:r>
                <a:endParaRPr lang="en-US" sz="800" dirty="0">
                  <a:latin typeface="Bookman Old Style" panose="02050604050505020204" pitchFamily="18" charset="0"/>
                </a:endParaRPr>
              </a:p>
            </p:txBody>
          </p:sp>
          <p:sp>
            <p:nvSpPr>
              <p:cNvPr id="358" name="ZoneTexte 357"/>
              <p:cNvSpPr txBox="1"/>
              <p:nvPr/>
            </p:nvSpPr>
            <p:spPr>
              <a:xfrm>
                <a:off x="3855000" y="3382468"/>
                <a:ext cx="657456" cy="307777"/>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smtClean="0">
                    <a:solidFill>
                      <a:schemeClr val="bg1">
                        <a:lumMod val="50000"/>
                      </a:schemeClr>
                    </a:solidFill>
                  </a:rPr>
                  <a:t>CÔTE </a:t>
                </a:r>
                <a:r>
                  <a:rPr lang="fr-FR" sz="700" dirty="0">
                    <a:solidFill>
                      <a:schemeClr val="bg1">
                        <a:lumMod val="50000"/>
                      </a:schemeClr>
                    </a:solidFill>
                  </a:rPr>
                  <a:t>D’IVOIRE</a:t>
                </a:r>
                <a:endParaRPr lang="en-US" sz="700" dirty="0">
                  <a:solidFill>
                    <a:schemeClr val="bg1">
                      <a:lumMod val="50000"/>
                    </a:schemeClr>
                  </a:solidFill>
                </a:endParaRPr>
              </a:p>
            </p:txBody>
          </p:sp>
          <p:sp>
            <p:nvSpPr>
              <p:cNvPr id="359" name="ZoneTexte 358"/>
              <p:cNvSpPr txBox="1"/>
              <p:nvPr/>
            </p:nvSpPr>
            <p:spPr>
              <a:xfrm>
                <a:off x="4320778" y="3400229"/>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4246"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451923" y="3585851"/>
                <a:ext cx="605067" cy="215444"/>
              </a:xfrm>
              <a:prstGeom prst="rect">
                <a:avLst/>
              </a:prstGeom>
              <a:noFill/>
            </p:spPr>
            <p:txBody>
              <a:bodyPr wrap="square" rtlCol="0">
                <a:spAutoFit/>
              </a:bodyPr>
              <a:lstStyle/>
              <a:p>
                <a:pPr algn="ctr"/>
                <a:r>
                  <a:rPr lang="fr-FR" sz="800" dirty="0">
                    <a:latin typeface="Bookman Old Style" panose="02050604050505020204" pitchFamily="18" charset="0"/>
                  </a:rPr>
                  <a:t>LIBERIA</a:t>
                </a:r>
                <a:endParaRPr lang="en-US" sz="800" dirty="0">
                  <a:latin typeface="Bookman Old Style" panose="02050604050505020204" pitchFamily="18" charset="0"/>
                </a:endParaRPr>
              </a:p>
            </p:txBody>
          </p:sp>
          <p:sp>
            <p:nvSpPr>
              <p:cNvPr id="363" name="ZoneTexte 362"/>
              <p:cNvSpPr txBox="1"/>
              <p:nvPr/>
            </p:nvSpPr>
            <p:spPr>
              <a:xfrm>
                <a:off x="3142795" y="3021443"/>
                <a:ext cx="659775" cy="215444"/>
              </a:xfrm>
              <a:prstGeom prst="rect">
                <a:avLst/>
              </a:prstGeom>
              <a:noFill/>
            </p:spPr>
            <p:txBody>
              <a:bodyPr wrap="square" rtlCol="0">
                <a:spAutoFit/>
              </a:bodyPr>
              <a:lstStyle/>
              <a:p>
                <a:pPr algn="ctr"/>
                <a:r>
                  <a:rPr lang="fr-FR" sz="800" dirty="0">
                    <a:latin typeface="Bookman Old Style" panose="02050604050505020204" pitchFamily="18" charset="0"/>
                  </a:rPr>
                  <a:t>GUINEA</a:t>
                </a:r>
                <a:endParaRPr lang="en-US" sz="800" dirty="0">
                  <a:latin typeface="Bookman Old Style" panose="02050604050505020204" pitchFamily="18" charset="0"/>
                </a:endParaRPr>
              </a:p>
            </p:txBody>
          </p:sp>
          <p:sp>
            <p:nvSpPr>
              <p:cNvPr id="364" name="ZoneTexte 363"/>
              <p:cNvSpPr txBox="1"/>
              <p:nvPr/>
            </p:nvSpPr>
            <p:spPr>
              <a:xfrm>
                <a:off x="2747742" y="338663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56835" y="3242530"/>
                <a:ext cx="137243"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68" name="Connecteur en angle 367"/>
              <p:cNvCxnSpPr>
                <a:endCxn id="403" idx="19"/>
              </p:cNvCxnSpPr>
              <p:nvPr/>
            </p:nvCxnSpPr>
            <p:spPr>
              <a:xfrm rot="16200000" flipV="1">
                <a:off x="3098643" y="3440268"/>
                <a:ext cx="654865" cy="189238"/>
              </a:xfrm>
              <a:prstGeom prst="bentConnector4">
                <a:avLst>
                  <a:gd name="adj1" fmla="val 314"/>
                  <a:gd name="adj2" fmla="val 9272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69" name="Connecteur en angle 368"/>
              <p:cNvCxnSpPr/>
              <p:nvPr/>
            </p:nvCxnSpPr>
            <p:spPr>
              <a:xfrm rot="16200000" flipV="1">
                <a:off x="3292081" y="3629327"/>
                <a:ext cx="472606" cy="6704"/>
              </a:xfrm>
              <a:prstGeom prst="bentConnector3">
                <a:avLst>
                  <a:gd name="adj1" fmla="val -2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71" name="Connecteur droit 370"/>
              <p:cNvCxnSpPr/>
              <p:nvPr/>
            </p:nvCxnSpPr>
            <p:spPr>
              <a:xfrm flipH="1">
                <a:off x="3517190" y="3862319"/>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pic>
            <p:nvPicPr>
              <p:cNvPr id="372" name="Image 371"/>
              <p:cNvPicPr>
                <a:picLocks noChangeAspect="1"/>
              </p:cNvPicPr>
              <p:nvPr/>
            </p:nvPicPr>
            <p:blipFill>
              <a:blip r:embed="rId8"/>
              <a:stretch>
                <a:fillRect/>
              </a:stretch>
            </p:blipFill>
            <p:spPr>
              <a:xfrm>
                <a:off x="3458369" y="3172802"/>
                <a:ext cx="225000" cy="326250"/>
              </a:xfrm>
              <a:prstGeom prst="rect">
                <a:avLst/>
              </a:prstGeom>
            </p:spPr>
          </p:pic>
          <p:pic>
            <p:nvPicPr>
              <p:cNvPr id="373" name="Image 372"/>
              <p:cNvPicPr>
                <a:picLocks noChangeAspect="1"/>
              </p:cNvPicPr>
              <p:nvPr/>
            </p:nvPicPr>
            <p:blipFill>
              <a:blip r:embed="rId9"/>
              <a:stretch>
                <a:fillRect/>
              </a:stretch>
            </p:blipFill>
            <p:spPr>
              <a:xfrm>
                <a:off x="3473405" y="3184641"/>
                <a:ext cx="191250" cy="191250"/>
              </a:xfrm>
              <a:prstGeom prst="rect">
                <a:avLst/>
              </a:prstGeom>
            </p:spPr>
          </p:pic>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757814" cy="1264920"/>
                <a:chOff x="2809949" y="5289820"/>
                <a:chExt cx="2757814"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a:t>
                  </a:r>
                  <a:r>
                    <a:rPr lang="fr-FR" sz="700" dirty="0" smtClean="0">
                      <a:solidFill>
                        <a:schemeClr val="bg1">
                          <a:lumMod val="65000"/>
                        </a:schemeClr>
                      </a:solidFill>
                      <a:latin typeface="Bookman Old Style" panose="02050604050505020204" pitchFamily="18" charset="0"/>
                    </a:rPr>
                    <a:t> </a:t>
                  </a:r>
                  <a:r>
                    <a:rPr lang="fr-FR" sz="700" dirty="0">
                      <a:solidFill>
                        <a:schemeClr val="bg1">
                          <a:lumMod val="50000"/>
                        </a:schemeClr>
                      </a:solidFill>
                      <a:latin typeface="Bookman Old Style" panose="02050604050505020204" pitchFamily="18" charset="0"/>
                    </a:rPr>
                    <a:t>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5" y="5289820"/>
                  <a:ext cx="1348998"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E 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251084" y="11794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306388" y="2796633"/>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 name="ZoneTexte 80"/>
          <p:cNvSpPr txBox="1"/>
          <p:nvPr/>
        </p:nvSpPr>
        <p:spPr>
          <a:xfrm>
            <a:off x="474056" y="5219108"/>
            <a:ext cx="1737542" cy="21544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CHOLERA CASES INCREASING</a:t>
            </a:r>
          </a:p>
        </p:txBody>
      </p:sp>
      <p:sp>
        <p:nvSpPr>
          <p:cNvPr id="2176" name="ZoneTexte 2175"/>
          <p:cNvSpPr txBox="1"/>
          <p:nvPr/>
        </p:nvSpPr>
        <p:spPr>
          <a:xfrm>
            <a:off x="561020" y="3213971"/>
            <a:ext cx="166542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HUNDREDS DISPLACED BY ATTACKS</a:t>
            </a:r>
            <a:endParaRPr lang="en-US" sz="800" i="1" dirty="0">
              <a:solidFill>
                <a:srgbClr val="026CB6"/>
              </a:solidFill>
              <a:latin typeface="Arial" panose="020B0604020202020204" pitchFamily="34" charset="0"/>
              <a:cs typeface="Arial" panose="020B0604020202020204" pitchFamily="34" charset="0"/>
            </a:endParaRPr>
          </a:p>
        </p:txBody>
      </p:sp>
      <p:grpSp>
        <p:nvGrpSpPr>
          <p:cNvPr id="23" name="Groupe 22"/>
          <p:cNvGrpSpPr/>
          <p:nvPr/>
        </p:nvGrpSpPr>
        <p:grpSpPr>
          <a:xfrm>
            <a:off x="8410379" y="620779"/>
            <a:ext cx="2106096" cy="6681399"/>
            <a:chOff x="8420598" y="649654"/>
            <a:chExt cx="2106096" cy="6681399"/>
          </a:xfrm>
        </p:grpSpPr>
        <p:sp>
          <p:nvSpPr>
            <p:cNvPr id="9" name="TextBox 52"/>
            <p:cNvSpPr txBox="1"/>
            <p:nvPr/>
          </p:nvSpPr>
          <p:spPr>
            <a:xfrm>
              <a:off x="8430223" y="649654"/>
              <a:ext cx="2039235" cy="6681399"/>
            </a:xfrm>
            <a:prstGeom prst="rect">
              <a:avLst/>
            </a:prstGeom>
            <a:noFill/>
          </p:spPr>
          <p:txBody>
            <a:bodyPr wrap="square" lIns="0" tIns="49785" rIns="0" bIns="49785" rtlCol="0">
              <a:noAutofit/>
            </a:bodyPr>
            <a:lstStyle/>
            <a:p>
              <a:pPr lvl="0"/>
              <a:r>
                <a:rPr lang="en-US" sz="1000" dirty="0">
                  <a:solidFill>
                    <a:prstClr val="black"/>
                  </a:solidFill>
                  <a:latin typeface="Arial"/>
                </a:rPr>
                <a:t>REPUBLIC OF CONGO</a:t>
              </a:r>
              <a:endParaRPr lang="fr-FR" sz="1000" dirty="0">
                <a:solidFill>
                  <a:prstClr val="black"/>
                </a:solidFill>
                <a:latin typeface="Arial"/>
              </a:endParaRPr>
            </a:p>
            <a:p>
              <a:pPr>
                <a:spcBef>
                  <a:spcPts val="600"/>
                </a:spcBef>
              </a:pPr>
              <a:r>
                <a:rPr lang="en-GB" sz="800" i="1" dirty="0" smtClean="0">
                  <a:solidFill>
                    <a:schemeClr val="bg1">
                      <a:lumMod val="50000"/>
                    </a:schemeClr>
                  </a:solidFill>
                  <a:latin typeface="Arial" panose="020B0604020202020204" pitchFamily="34" charset="0"/>
                  <a:cs typeface="Arial" panose="020B0604020202020204" pitchFamily="34" charset="0"/>
                </a:rPr>
                <a:t>         </a:t>
              </a:r>
            </a:p>
            <a:p>
              <a:pPr>
                <a:spcBef>
                  <a:spcPts val="600"/>
                </a:spcBef>
              </a:pPr>
              <a:endParaRPr lang="en-GB" sz="840" b="1" dirty="0" smtClean="0">
                <a:solidFill>
                  <a:srgbClr val="A6A6A6"/>
                </a:solidFill>
                <a:latin typeface="Arial" panose="020B0604020202020204" pitchFamily="34" charset="0"/>
                <a:cs typeface="Arial" panose="020B0604020202020204" pitchFamily="34" charset="0"/>
              </a:endParaRPr>
            </a:p>
            <a:p>
              <a:pPr>
                <a:spcBef>
                  <a:spcPts val="600"/>
                </a:spcBef>
              </a:pPr>
              <a:r>
                <a:rPr lang="en-GB" sz="800" dirty="0" smtClean="0">
                  <a:latin typeface="Arial" panose="020B0604020202020204" pitchFamily="34" charset="0"/>
                  <a:cs typeface="Arial" panose="020B0604020202020204" pitchFamily="34" charset="0"/>
                </a:rPr>
                <a:t>Gunfire rocked the capital Brazzaville on the night of 3 - 4 April, forcing many residents to flee for safety. The shootings were centred around the southern </a:t>
              </a:r>
              <a:r>
                <a:rPr lang="en-GB" sz="800" dirty="0" err="1" smtClean="0">
                  <a:latin typeface="Arial" panose="020B0604020202020204" pitchFamily="34" charset="0"/>
                  <a:cs typeface="Arial" panose="020B0604020202020204" pitchFamily="34" charset="0"/>
                </a:rPr>
                <a:t>Makélékéle</a:t>
              </a:r>
              <a:r>
                <a:rPr lang="en-GB" sz="800" dirty="0" smtClean="0">
                  <a:latin typeface="Arial" panose="020B0604020202020204" pitchFamily="34" charset="0"/>
                  <a:cs typeface="Arial" panose="020B0604020202020204" pitchFamily="34" charset="0"/>
                </a:rPr>
                <a:t> and </a:t>
              </a:r>
              <a:r>
                <a:rPr lang="en-GB" sz="800" dirty="0" err="1" smtClean="0">
                  <a:latin typeface="Arial" panose="020B0604020202020204" pitchFamily="34" charset="0"/>
                  <a:cs typeface="Arial" panose="020B0604020202020204" pitchFamily="34" charset="0"/>
                </a:rPr>
                <a:t>Bacongo</a:t>
              </a:r>
              <a:r>
                <a:rPr lang="en-GB" sz="800" dirty="0" smtClean="0">
                  <a:latin typeface="Arial" panose="020B0604020202020204" pitchFamily="34" charset="0"/>
                  <a:cs typeface="Arial" panose="020B0604020202020204" pitchFamily="34" charset="0"/>
                </a:rPr>
                <a:t> neighbourhoods which are traditional opposition strongholds. Several police stations were attacked and set on fire by armed assailants who tried to proceed to central Brazzaville and the northern suburbs, but were repelled by security forces . A large number of people were reported on 4 April to be fleeing the southern suburbs towards the northern and central areas. Some have found shelter in public places, churches and schools. The exact number of the displaced is not yet known.</a:t>
              </a:r>
            </a:p>
            <a:p>
              <a:pPr>
                <a:spcBef>
                  <a:spcPts val="600"/>
                </a:spcBef>
              </a:pPr>
              <a:r>
                <a:rPr lang="en-GB" sz="1000" dirty="0">
                  <a:latin typeface="Arial"/>
                </a:rPr>
                <a:t>EBOLA </a:t>
              </a:r>
              <a:r>
                <a:rPr lang="en-GB" sz="1000" dirty="0" smtClean="0">
                  <a:latin typeface="Arial"/>
                </a:rPr>
                <a:t>VIRUS DISEASE (EVD)</a:t>
              </a:r>
              <a:endParaRPr lang="en-GB" sz="1000" dirty="0">
                <a:latin typeface="Arial"/>
              </a:endParaRPr>
            </a:p>
            <a:p>
              <a:pPr>
                <a:spcBef>
                  <a:spcPts val="600"/>
                </a:spcBef>
              </a:pPr>
              <a:endParaRPr lang="en-US" sz="800" dirty="0">
                <a:latin typeface="Arial" panose="020B0604020202020204" pitchFamily="34" charset="0"/>
                <a:cs typeface="Arial" panose="020B0604020202020204" pitchFamily="34" charset="0"/>
              </a:endParaRPr>
            </a:p>
            <a:p>
              <a:pPr>
                <a:spcBef>
                  <a:spcPts val="600"/>
                </a:spcBef>
              </a:pPr>
              <a:endParaRPr lang="en-US" sz="800" dirty="0" smtClean="0">
                <a:latin typeface="Arial" panose="020B0604020202020204" pitchFamily="34" charset="0"/>
                <a:cs typeface="Arial" panose="020B0604020202020204" pitchFamily="34" charset="0"/>
              </a:endParaRPr>
            </a:p>
            <a:p>
              <a:r>
                <a:rPr lang="en-GB" sz="840" dirty="0" smtClean="0">
                  <a:latin typeface="Arial" panose="020B0604020202020204" pitchFamily="34" charset="0"/>
                  <a:cs typeface="Arial" panose="020B0604020202020204" pitchFamily="34" charset="0"/>
                </a:rPr>
                <a:t>Two new Ebola cases have been reported in the Liberian capital Monrovia. On 31 March, post-mortem tests of a woman patient turned out positive for Ebola. One of her sons is receiving treatment at an Ebola unit in the capital city where his two siblings and an aunt are kept under observation. All contacts are being closely monitored and those classified as high risk are being put under voluntary precautionary observation. In Guinea, a new case was reported on 2 April, bringing to six the number of confirmed cases </a:t>
              </a:r>
              <a:r>
                <a:rPr lang="en-GB" sz="840" dirty="0">
                  <a:latin typeface="Arial" panose="020B0604020202020204" pitchFamily="34" charset="0"/>
                  <a:cs typeface="Arial" panose="020B0604020202020204" pitchFamily="34" charset="0"/>
                </a:rPr>
                <a:t>since the re-emergence of the virus last </a:t>
              </a:r>
              <a:r>
                <a:rPr lang="en-GB" sz="840" dirty="0" smtClean="0">
                  <a:latin typeface="Arial" panose="020B0604020202020204" pitchFamily="34" charset="0"/>
                  <a:cs typeface="Arial" panose="020B0604020202020204" pitchFamily="34" charset="0"/>
                </a:rPr>
                <a:t>month. In addition, there are currently three other probable cases</a:t>
              </a:r>
              <a:r>
                <a:rPr lang="en-US" sz="840" dirty="0" smtClean="0">
                  <a:latin typeface="Arial" panose="020B0604020202020204" pitchFamily="34" charset="0"/>
                  <a:cs typeface="Arial" panose="020B0604020202020204" pitchFamily="34" charset="0"/>
                </a:rPr>
                <a:t>.</a:t>
              </a:r>
              <a:endParaRPr lang="en-GB" sz="840" dirty="0" smtClean="0">
                <a:latin typeface="Arial" panose="020B0604020202020204" pitchFamily="34" charset="0"/>
                <a:cs typeface="Arial" panose="020B0604020202020204" pitchFamily="34" charset="0"/>
              </a:endParaRPr>
            </a:p>
            <a:p>
              <a:r>
                <a:rPr lang="en-US" sz="800" dirty="0"/>
                <a:t> </a:t>
              </a:r>
              <a:endParaRPr lang="fr-FR" sz="800" dirty="0"/>
            </a:p>
          </p:txBody>
        </p:sp>
        <p:grpSp>
          <p:nvGrpSpPr>
            <p:cNvPr id="7" name="Groupe 6"/>
            <p:cNvGrpSpPr/>
            <p:nvPr/>
          </p:nvGrpSpPr>
          <p:grpSpPr>
            <a:xfrm>
              <a:off x="8547735" y="6107560"/>
              <a:ext cx="1890389" cy="982100"/>
              <a:chOff x="8619636" y="6731553"/>
              <a:chExt cx="1948288" cy="982100"/>
            </a:xfrm>
          </p:grpSpPr>
          <p:pic>
            <p:nvPicPr>
              <p:cNvPr id="34" name="Image 33"/>
              <p:cNvPicPr>
                <a:picLocks noChangeAspect="1"/>
              </p:cNvPicPr>
              <p:nvPr/>
            </p:nvPicPr>
            <p:blipFill>
              <a:blip r:embed="rId10"/>
              <a:stretch>
                <a:fillRect/>
              </a:stretch>
            </p:blipFill>
            <p:spPr>
              <a:xfrm>
                <a:off x="8619636" y="6795247"/>
                <a:ext cx="143848" cy="215772"/>
              </a:xfrm>
              <a:prstGeom prst="rect">
                <a:avLst/>
              </a:prstGeom>
            </p:spPr>
          </p:pic>
          <p:pic>
            <p:nvPicPr>
              <p:cNvPr id="35" name="Image 34"/>
              <p:cNvPicPr>
                <a:picLocks noChangeAspect="1"/>
              </p:cNvPicPr>
              <p:nvPr/>
            </p:nvPicPr>
            <p:blipFill>
              <a:blip r:embed="rId11"/>
              <a:stretch>
                <a:fillRect/>
              </a:stretch>
            </p:blipFill>
            <p:spPr>
              <a:xfrm>
                <a:off x="8619636" y="7039396"/>
                <a:ext cx="143848" cy="208580"/>
              </a:xfrm>
              <a:prstGeom prst="rect">
                <a:avLst/>
              </a:prstGeom>
            </p:spPr>
          </p:pic>
          <p:pic>
            <p:nvPicPr>
              <p:cNvPr id="36" name="Image 35"/>
              <p:cNvPicPr>
                <a:picLocks noChangeAspect="1"/>
              </p:cNvPicPr>
              <p:nvPr/>
            </p:nvPicPr>
            <p:blipFill>
              <a:blip r:embed="rId12"/>
              <a:stretch>
                <a:fillRect/>
              </a:stretch>
            </p:blipFill>
            <p:spPr>
              <a:xfrm>
                <a:off x="8619636" y="7287778"/>
                <a:ext cx="143848" cy="208580"/>
              </a:xfrm>
              <a:prstGeom prst="rect">
                <a:avLst/>
              </a:prstGeom>
            </p:spPr>
          </p:pic>
          <p:sp>
            <p:nvSpPr>
              <p:cNvPr id="37" name="ZoneTexte 36"/>
              <p:cNvSpPr txBox="1"/>
              <p:nvPr/>
            </p:nvSpPr>
            <p:spPr>
              <a:xfrm>
                <a:off x="8804907" y="6731553"/>
                <a:ext cx="1763017" cy="954107"/>
              </a:xfrm>
              <a:prstGeom prst="rect">
                <a:avLst/>
              </a:prstGeom>
              <a:noFill/>
            </p:spPr>
            <p:txBody>
              <a:bodyPr wrap="square" rtlCol="0">
                <a:spAutoFit/>
              </a:bodyPr>
              <a:lstStyle/>
              <a:p>
                <a:r>
                  <a:rPr lang="fr-FR" sz="800" dirty="0">
                    <a:latin typeface="Arial" panose="020B0604020202020204" pitchFamily="34" charset="0"/>
                    <a:cs typeface="Arial" panose="020B0604020202020204" pitchFamily="34" charset="0"/>
                  </a:rPr>
                  <a:t>Natural </a:t>
                </a:r>
                <a:r>
                  <a:rPr lang="fr-FR" sz="800" dirty="0" err="1">
                    <a:latin typeface="Arial" panose="020B0604020202020204" pitchFamily="34" charset="0"/>
                    <a:cs typeface="Arial" panose="020B0604020202020204" pitchFamily="34" charset="0"/>
                  </a:rPr>
                  <a:t>disaster</a:t>
                </a:r>
                <a:r>
                  <a:rPr lang="fr-FR" sz="800" dirty="0">
                    <a:latin typeface="Arial" panose="020B0604020202020204" pitchFamily="34" charset="0"/>
                    <a:cs typeface="Arial" panose="020B0604020202020204" pitchFamily="34" charset="0"/>
                  </a:rPr>
                  <a:t> </a:t>
                </a:r>
              </a:p>
              <a:p>
                <a:endParaRPr lang="fr-FR" sz="800" dirty="0">
                  <a:latin typeface="Arial" panose="020B0604020202020204" pitchFamily="34" charset="0"/>
                  <a:cs typeface="Arial" panose="020B0604020202020204" pitchFamily="34" charset="0"/>
                </a:endParaRPr>
              </a:p>
              <a:p>
                <a:r>
                  <a:rPr lang="fr-FR" sz="800" dirty="0" err="1">
                    <a:latin typeface="Arial" panose="020B0604020202020204" pitchFamily="34" charset="0"/>
                    <a:cs typeface="Arial" panose="020B0604020202020204" pitchFamily="34" charset="0"/>
                  </a:rPr>
                  <a:t>Epidemic</a:t>
                </a:r>
                <a:endParaRPr lang="fr-FR" sz="8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fr-FR" sz="800" dirty="0" err="1">
                    <a:latin typeface="Arial" panose="020B0604020202020204" pitchFamily="34" charset="0"/>
                    <a:cs typeface="Arial" panose="020B0604020202020204" pitchFamily="34" charset="0"/>
                  </a:rPr>
                  <a:t>Conflict</a:t>
                </a:r>
                <a:endParaRPr lang="fr-FR" sz="8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fr-FR" sz="800" dirty="0" err="1">
                    <a:latin typeface="Arial" panose="020B0604020202020204" pitchFamily="34" charset="0"/>
                    <a:cs typeface="Arial" panose="020B0604020202020204" pitchFamily="34" charset="0"/>
                  </a:rPr>
                  <a:t>Other</a:t>
                </a:r>
                <a:endParaRPr lang="en-US" sz="800" dirty="0">
                  <a:latin typeface="Arial" panose="020B0604020202020204" pitchFamily="34" charset="0"/>
                  <a:cs typeface="Arial" panose="020B0604020202020204" pitchFamily="34" charset="0"/>
                </a:endParaRPr>
              </a:p>
            </p:txBody>
          </p:sp>
          <p:pic>
            <p:nvPicPr>
              <p:cNvPr id="80" name="Image 79"/>
              <p:cNvPicPr>
                <a:picLocks noChangeAspect="1"/>
              </p:cNvPicPr>
              <p:nvPr/>
            </p:nvPicPr>
            <p:blipFill>
              <a:blip r:embed="rId13"/>
              <a:stretch>
                <a:fillRect/>
              </a:stretch>
            </p:blipFill>
            <p:spPr>
              <a:xfrm>
                <a:off x="8622494" y="7513362"/>
                <a:ext cx="138132" cy="200291"/>
              </a:xfrm>
              <a:prstGeom prst="rect">
                <a:avLst/>
              </a:prstGeom>
            </p:spPr>
          </p:pic>
        </p:grpSp>
        <p:cxnSp>
          <p:nvCxnSpPr>
            <p:cNvPr id="79" name="Connecteur droit 78"/>
            <p:cNvCxnSpPr/>
            <p:nvPr/>
          </p:nvCxnSpPr>
          <p:spPr>
            <a:xfrm flipV="1">
              <a:off x="8420598" y="3515651"/>
              <a:ext cx="1980000" cy="4333"/>
            </a:xfrm>
            <a:prstGeom prst="line">
              <a:avLst/>
            </a:prstGeom>
          </p:spPr>
          <p:style>
            <a:lnRef idx="1">
              <a:schemeClr val="dk1"/>
            </a:lnRef>
            <a:fillRef idx="0">
              <a:schemeClr val="dk1"/>
            </a:fillRef>
            <a:effectRef idx="0">
              <a:schemeClr val="dk1"/>
            </a:effectRef>
            <a:fontRef idx="minor">
              <a:schemeClr val="tx1"/>
            </a:fontRef>
          </p:style>
        </p:cxnSp>
        <p:cxnSp>
          <p:nvCxnSpPr>
            <p:cNvPr id="91" name="Connecteur droit 90"/>
            <p:cNvCxnSpPr/>
            <p:nvPr/>
          </p:nvCxnSpPr>
          <p:spPr>
            <a:xfrm>
              <a:off x="8430223" y="864980"/>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2238" name="ZoneTexte 2237"/>
            <p:cNvSpPr txBox="1"/>
            <p:nvPr/>
          </p:nvSpPr>
          <p:spPr>
            <a:xfrm>
              <a:off x="8722158" y="3611127"/>
              <a:ext cx="1804536" cy="215444"/>
            </a:xfrm>
            <a:prstGeom prst="rect">
              <a:avLst/>
            </a:prstGeom>
            <a:noFill/>
          </p:spPr>
          <p:txBody>
            <a:bodyPr wrap="square" rtlCol="0">
              <a:spAutoFit/>
            </a:bodyPr>
            <a:lstStyle/>
            <a:p>
              <a:r>
                <a:rPr lang="fr-FR" sz="800" i="1" dirty="0" smtClean="0">
                  <a:solidFill>
                    <a:srgbClr val="026CB6"/>
                  </a:solidFill>
                  <a:latin typeface="Arial" panose="020B0604020202020204" pitchFamily="34" charset="0"/>
                  <a:cs typeface="Arial" panose="020B0604020202020204" pitchFamily="34" charset="0"/>
                </a:rPr>
                <a:t>EBOLA RESURFACES IN LIBERIA</a:t>
              </a:r>
              <a:endParaRPr lang="en-US" sz="800" i="1" dirty="0">
                <a:solidFill>
                  <a:srgbClr val="026CB6"/>
                </a:solidFill>
                <a:latin typeface="Arial" panose="020B0604020202020204" pitchFamily="34" charset="0"/>
                <a:cs typeface="Arial" panose="020B0604020202020204" pitchFamily="34" charset="0"/>
              </a:endParaRPr>
            </a:p>
          </p:txBody>
        </p:sp>
      </p:grpSp>
      <p:sp>
        <p:nvSpPr>
          <p:cNvPr id="207" name="ZoneTexte 351"/>
          <p:cNvSpPr txBox="1"/>
          <p:nvPr/>
        </p:nvSpPr>
        <p:spPr>
          <a:xfrm>
            <a:off x="2909724" y="2664398"/>
            <a:ext cx="64026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pic>
        <p:nvPicPr>
          <p:cNvPr id="209" name="Image 21"/>
          <p:cNvPicPr>
            <a:picLocks noChangeAspect="1"/>
          </p:cNvPicPr>
          <p:nvPr/>
        </p:nvPicPr>
        <p:blipFill>
          <a:blip r:embed="rId3"/>
          <a:stretch>
            <a:fillRect/>
          </a:stretch>
        </p:blipFill>
        <p:spPr>
          <a:xfrm>
            <a:off x="2882777" y="3932874"/>
            <a:ext cx="247500" cy="236250"/>
          </a:xfrm>
          <a:prstGeom prst="rect">
            <a:avLst/>
          </a:prstGeom>
        </p:spPr>
      </p:pic>
      <p:pic>
        <p:nvPicPr>
          <p:cNvPr id="213" name="Image 21"/>
          <p:cNvPicPr>
            <a:picLocks noChangeAspect="1"/>
          </p:cNvPicPr>
          <p:nvPr/>
        </p:nvPicPr>
        <p:blipFill>
          <a:blip r:embed="rId3"/>
          <a:stretch>
            <a:fillRect/>
          </a:stretch>
        </p:blipFill>
        <p:spPr>
          <a:xfrm>
            <a:off x="5411017" y="2972540"/>
            <a:ext cx="201600" cy="192436"/>
          </a:xfrm>
          <a:prstGeom prst="rect">
            <a:avLst/>
          </a:prstGeom>
        </p:spPr>
      </p:pic>
      <p:pic>
        <p:nvPicPr>
          <p:cNvPr id="222" name="Image 22"/>
          <p:cNvPicPr>
            <a:picLocks noChangeAspect="1"/>
          </p:cNvPicPr>
          <p:nvPr/>
        </p:nvPicPr>
        <p:blipFill>
          <a:blip r:embed="rId14"/>
          <a:stretch>
            <a:fillRect/>
          </a:stretch>
        </p:blipFill>
        <p:spPr>
          <a:xfrm>
            <a:off x="250937" y="921292"/>
            <a:ext cx="201600" cy="172800"/>
          </a:xfrm>
          <a:prstGeom prst="rect">
            <a:avLst/>
          </a:prstGeom>
        </p:spPr>
      </p:pic>
      <p:sp>
        <p:nvSpPr>
          <p:cNvPr id="184" name="ZoneTexte 2433"/>
          <p:cNvSpPr txBox="1"/>
          <p:nvPr/>
        </p:nvSpPr>
        <p:spPr>
          <a:xfrm>
            <a:off x="2590029" y="2947832"/>
            <a:ext cx="635769"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a:t>
            </a:r>
          </a:p>
          <a:p>
            <a:pPr algn="ctr"/>
            <a:r>
              <a:rPr lang="fr-FR" sz="700" dirty="0" smtClean="0">
                <a:solidFill>
                  <a:schemeClr val="bg1">
                    <a:lumMod val="50000"/>
                  </a:schemeClr>
                </a:solidFill>
                <a:latin typeface="Bookman Old Style" panose="02050604050505020204" pitchFamily="18" charset="0"/>
              </a:rPr>
              <a:t>BISSAU</a:t>
            </a:r>
            <a:endParaRPr lang="en-US" sz="700" dirty="0">
              <a:solidFill>
                <a:schemeClr val="bg1">
                  <a:lumMod val="50000"/>
                </a:schemeClr>
              </a:solidFill>
              <a:latin typeface="Bookman Old Style" panose="02050604050505020204" pitchFamily="18" charset="0"/>
            </a:endParaRPr>
          </a:p>
        </p:txBody>
      </p:sp>
      <p:sp>
        <p:nvSpPr>
          <p:cNvPr id="185" name="ZoneTexte 2433"/>
          <p:cNvSpPr txBox="1"/>
          <p:nvPr/>
        </p:nvSpPr>
        <p:spPr>
          <a:xfrm>
            <a:off x="2416274" y="2775906"/>
            <a:ext cx="57488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GAMBIA</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193" name="Connecteur en angle 2450"/>
          <p:cNvCxnSpPr/>
          <p:nvPr/>
        </p:nvCxnSpPr>
        <p:spPr>
          <a:xfrm rot="5400000" flipH="1" flipV="1">
            <a:off x="3471081" y="3612767"/>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pic>
        <p:nvPicPr>
          <p:cNvPr id="214" name="Image 372"/>
          <p:cNvPicPr>
            <a:picLocks noChangeAspect="1"/>
          </p:cNvPicPr>
          <p:nvPr/>
        </p:nvPicPr>
        <p:blipFill>
          <a:blip r:embed="rId9"/>
          <a:stretch>
            <a:fillRect/>
          </a:stretch>
        </p:blipFill>
        <p:spPr>
          <a:xfrm>
            <a:off x="260562" y="884053"/>
            <a:ext cx="191250" cy="191250"/>
          </a:xfrm>
          <a:prstGeom prst="rect">
            <a:avLst/>
          </a:prstGeom>
        </p:spPr>
      </p:pic>
      <p:grpSp>
        <p:nvGrpSpPr>
          <p:cNvPr id="12" name="Group 11"/>
          <p:cNvGrpSpPr/>
          <p:nvPr/>
        </p:nvGrpSpPr>
        <p:grpSpPr>
          <a:xfrm>
            <a:off x="6531958" y="4051864"/>
            <a:ext cx="225000" cy="326250"/>
            <a:chOff x="6719667" y="3382691"/>
            <a:chExt cx="225000" cy="326250"/>
          </a:xfrm>
        </p:grpSpPr>
        <p:pic>
          <p:nvPicPr>
            <p:cNvPr id="245" name="Image 371"/>
            <p:cNvPicPr>
              <a:picLocks noChangeAspect="1"/>
            </p:cNvPicPr>
            <p:nvPr/>
          </p:nvPicPr>
          <p:blipFill>
            <a:blip r:embed="rId8"/>
            <a:stretch>
              <a:fillRect/>
            </a:stretch>
          </p:blipFill>
          <p:spPr>
            <a:xfrm>
              <a:off x="6719667" y="3382691"/>
              <a:ext cx="225000" cy="326250"/>
            </a:xfrm>
            <a:prstGeom prst="rect">
              <a:avLst/>
            </a:prstGeom>
          </p:spPr>
        </p:pic>
        <p:pic>
          <p:nvPicPr>
            <p:cNvPr id="246" name="Image 372"/>
            <p:cNvPicPr>
              <a:picLocks noChangeAspect="1"/>
            </p:cNvPicPr>
            <p:nvPr/>
          </p:nvPicPr>
          <p:blipFill>
            <a:blip r:embed="rId9"/>
            <a:stretch>
              <a:fillRect/>
            </a:stretch>
          </p:blipFill>
          <p:spPr>
            <a:xfrm>
              <a:off x="6734703" y="3394530"/>
              <a:ext cx="191250" cy="191250"/>
            </a:xfrm>
            <a:prstGeom prst="rect">
              <a:avLst/>
            </a:prstGeom>
          </p:spPr>
        </p:pic>
      </p:grpSp>
      <p:sp>
        <p:nvSpPr>
          <p:cNvPr id="253" name="ZoneTexte 88"/>
          <p:cNvSpPr txBox="1"/>
          <p:nvPr/>
        </p:nvSpPr>
        <p:spPr>
          <a:xfrm>
            <a:off x="8678424" y="888373"/>
            <a:ext cx="1648690"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GUNBATTLES ROCK BRAZZAVILLE </a:t>
            </a:r>
            <a:endParaRPr lang="en-US" sz="800" i="1" dirty="0">
              <a:solidFill>
                <a:srgbClr val="026CB6"/>
              </a:solidFill>
              <a:latin typeface="Arial" panose="020B0604020202020204" pitchFamily="34" charset="0"/>
              <a:cs typeface="Arial" panose="020B0604020202020204" pitchFamily="34" charset="0"/>
            </a:endParaRPr>
          </a:p>
        </p:txBody>
      </p:sp>
      <p:grpSp>
        <p:nvGrpSpPr>
          <p:cNvPr id="210" name="Group 209"/>
          <p:cNvGrpSpPr/>
          <p:nvPr/>
        </p:nvGrpSpPr>
        <p:grpSpPr>
          <a:xfrm>
            <a:off x="252624" y="3271475"/>
            <a:ext cx="226625" cy="326250"/>
            <a:chOff x="4945915" y="1119195"/>
            <a:chExt cx="226625" cy="326250"/>
          </a:xfrm>
        </p:grpSpPr>
        <p:pic>
          <p:nvPicPr>
            <p:cNvPr id="215" name="Image 377"/>
            <p:cNvPicPr>
              <a:picLocks noChangeAspect="1"/>
            </p:cNvPicPr>
            <p:nvPr/>
          </p:nvPicPr>
          <p:blipFill>
            <a:blip r:embed="rId15"/>
            <a:stretch>
              <a:fillRect/>
            </a:stretch>
          </p:blipFill>
          <p:spPr>
            <a:xfrm>
              <a:off x="4947540" y="1119195"/>
              <a:ext cx="225000" cy="326250"/>
            </a:xfrm>
            <a:prstGeom prst="rect">
              <a:avLst/>
            </a:prstGeom>
          </p:spPr>
        </p:pic>
        <p:pic>
          <p:nvPicPr>
            <p:cNvPr id="216" name="Image 19"/>
            <p:cNvPicPr>
              <a:picLocks noChangeAspect="1"/>
            </p:cNvPicPr>
            <p:nvPr/>
          </p:nvPicPr>
          <p:blipFill>
            <a:blip r:embed="rId16"/>
            <a:stretch>
              <a:fillRect/>
            </a:stretch>
          </p:blipFill>
          <p:spPr>
            <a:xfrm>
              <a:off x="4945915" y="1123238"/>
              <a:ext cx="201600" cy="201600"/>
            </a:xfrm>
            <a:prstGeom prst="rect">
              <a:avLst/>
            </a:prstGeom>
          </p:spPr>
        </p:pic>
      </p:grpSp>
      <p:grpSp>
        <p:nvGrpSpPr>
          <p:cNvPr id="11" name="Group 10"/>
          <p:cNvGrpSpPr/>
          <p:nvPr/>
        </p:nvGrpSpPr>
        <p:grpSpPr>
          <a:xfrm>
            <a:off x="253721" y="888218"/>
            <a:ext cx="230474" cy="326250"/>
            <a:chOff x="4988361" y="1283147"/>
            <a:chExt cx="230474" cy="326250"/>
          </a:xfrm>
        </p:grpSpPr>
        <p:pic>
          <p:nvPicPr>
            <p:cNvPr id="219" name="Image 377"/>
            <p:cNvPicPr>
              <a:picLocks noChangeAspect="1"/>
            </p:cNvPicPr>
            <p:nvPr/>
          </p:nvPicPr>
          <p:blipFill>
            <a:blip r:embed="rId15"/>
            <a:stretch>
              <a:fillRect/>
            </a:stretch>
          </p:blipFill>
          <p:spPr>
            <a:xfrm>
              <a:off x="4988361" y="1283147"/>
              <a:ext cx="225000" cy="326250"/>
            </a:xfrm>
            <a:prstGeom prst="rect">
              <a:avLst/>
            </a:prstGeom>
          </p:spPr>
        </p:pic>
        <p:pic>
          <p:nvPicPr>
            <p:cNvPr id="217" name="Image 20"/>
            <p:cNvPicPr>
              <a:picLocks noChangeAspect="1"/>
            </p:cNvPicPr>
            <p:nvPr/>
          </p:nvPicPr>
          <p:blipFill>
            <a:blip r:embed="rId17"/>
            <a:stretch>
              <a:fillRect/>
            </a:stretch>
          </p:blipFill>
          <p:spPr>
            <a:xfrm>
              <a:off x="5017235" y="1290225"/>
              <a:ext cx="201600" cy="192434"/>
            </a:xfrm>
            <a:prstGeom prst="rect">
              <a:avLst/>
            </a:prstGeom>
          </p:spPr>
        </p:pic>
      </p:grpSp>
      <p:grpSp>
        <p:nvGrpSpPr>
          <p:cNvPr id="220" name="Group 219"/>
          <p:cNvGrpSpPr/>
          <p:nvPr/>
        </p:nvGrpSpPr>
        <p:grpSpPr>
          <a:xfrm>
            <a:off x="8442447" y="943938"/>
            <a:ext cx="226625" cy="326250"/>
            <a:chOff x="4945915" y="1119195"/>
            <a:chExt cx="226625" cy="326250"/>
          </a:xfrm>
        </p:grpSpPr>
        <p:pic>
          <p:nvPicPr>
            <p:cNvPr id="221" name="Image 377"/>
            <p:cNvPicPr>
              <a:picLocks noChangeAspect="1"/>
            </p:cNvPicPr>
            <p:nvPr/>
          </p:nvPicPr>
          <p:blipFill>
            <a:blip r:embed="rId15"/>
            <a:stretch>
              <a:fillRect/>
            </a:stretch>
          </p:blipFill>
          <p:spPr>
            <a:xfrm>
              <a:off x="4947540" y="1119195"/>
              <a:ext cx="225000" cy="326250"/>
            </a:xfrm>
            <a:prstGeom prst="rect">
              <a:avLst/>
            </a:prstGeom>
          </p:spPr>
        </p:pic>
        <p:pic>
          <p:nvPicPr>
            <p:cNvPr id="223" name="Image 19"/>
            <p:cNvPicPr>
              <a:picLocks noChangeAspect="1"/>
            </p:cNvPicPr>
            <p:nvPr/>
          </p:nvPicPr>
          <p:blipFill>
            <a:blip r:embed="rId16"/>
            <a:stretch>
              <a:fillRect/>
            </a:stretch>
          </p:blipFill>
          <p:spPr>
            <a:xfrm>
              <a:off x="4945915" y="1123238"/>
              <a:ext cx="201600" cy="201600"/>
            </a:xfrm>
            <a:prstGeom prst="rect">
              <a:avLst/>
            </a:prstGeom>
          </p:spPr>
        </p:pic>
      </p:grpSp>
      <p:grpSp>
        <p:nvGrpSpPr>
          <p:cNvPr id="224" name="Group 223"/>
          <p:cNvGrpSpPr/>
          <p:nvPr/>
        </p:nvGrpSpPr>
        <p:grpSpPr>
          <a:xfrm>
            <a:off x="240281" y="5211505"/>
            <a:ext cx="225000" cy="326250"/>
            <a:chOff x="6719667" y="3382691"/>
            <a:chExt cx="225000" cy="326250"/>
          </a:xfrm>
        </p:grpSpPr>
        <p:pic>
          <p:nvPicPr>
            <p:cNvPr id="225" name="Image 371"/>
            <p:cNvPicPr>
              <a:picLocks noChangeAspect="1"/>
            </p:cNvPicPr>
            <p:nvPr/>
          </p:nvPicPr>
          <p:blipFill>
            <a:blip r:embed="rId8"/>
            <a:stretch>
              <a:fillRect/>
            </a:stretch>
          </p:blipFill>
          <p:spPr>
            <a:xfrm>
              <a:off x="6719667" y="3382691"/>
              <a:ext cx="225000" cy="326250"/>
            </a:xfrm>
            <a:prstGeom prst="rect">
              <a:avLst/>
            </a:prstGeom>
          </p:spPr>
        </p:pic>
        <p:pic>
          <p:nvPicPr>
            <p:cNvPr id="229" name="Image 372"/>
            <p:cNvPicPr>
              <a:picLocks noChangeAspect="1"/>
            </p:cNvPicPr>
            <p:nvPr/>
          </p:nvPicPr>
          <p:blipFill>
            <a:blip r:embed="rId9"/>
            <a:stretch>
              <a:fillRect/>
            </a:stretch>
          </p:blipFill>
          <p:spPr>
            <a:xfrm>
              <a:off x="6734703" y="3394530"/>
              <a:ext cx="191250" cy="191250"/>
            </a:xfrm>
            <a:prstGeom prst="rect">
              <a:avLst/>
            </a:prstGeom>
          </p:spPr>
        </p:pic>
      </p:grpSp>
      <p:grpSp>
        <p:nvGrpSpPr>
          <p:cNvPr id="230" name="Group 229"/>
          <p:cNvGrpSpPr/>
          <p:nvPr/>
        </p:nvGrpSpPr>
        <p:grpSpPr>
          <a:xfrm>
            <a:off x="8458397" y="3563708"/>
            <a:ext cx="225000" cy="326250"/>
            <a:chOff x="6719667" y="3382691"/>
            <a:chExt cx="225000" cy="326250"/>
          </a:xfrm>
        </p:grpSpPr>
        <p:pic>
          <p:nvPicPr>
            <p:cNvPr id="231" name="Image 371"/>
            <p:cNvPicPr>
              <a:picLocks noChangeAspect="1"/>
            </p:cNvPicPr>
            <p:nvPr/>
          </p:nvPicPr>
          <p:blipFill>
            <a:blip r:embed="rId8"/>
            <a:stretch>
              <a:fillRect/>
            </a:stretch>
          </p:blipFill>
          <p:spPr>
            <a:xfrm>
              <a:off x="6719667" y="3382691"/>
              <a:ext cx="225000" cy="326250"/>
            </a:xfrm>
            <a:prstGeom prst="rect">
              <a:avLst/>
            </a:prstGeom>
          </p:spPr>
        </p:pic>
        <p:pic>
          <p:nvPicPr>
            <p:cNvPr id="240" name="Image 372"/>
            <p:cNvPicPr>
              <a:picLocks noChangeAspect="1"/>
            </p:cNvPicPr>
            <p:nvPr/>
          </p:nvPicPr>
          <p:blipFill>
            <a:blip r:embed="rId9"/>
            <a:stretch>
              <a:fillRect/>
            </a:stretch>
          </p:blipFill>
          <p:spPr>
            <a:xfrm>
              <a:off x="6734703" y="3394530"/>
              <a:ext cx="191250" cy="191250"/>
            </a:xfrm>
            <a:prstGeom prst="rect">
              <a:avLst/>
            </a:prstGeom>
          </p:spPr>
        </p:pic>
      </p:grpSp>
      <p:grpSp>
        <p:nvGrpSpPr>
          <p:cNvPr id="257" name="Group 256"/>
          <p:cNvGrpSpPr/>
          <p:nvPr/>
        </p:nvGrpSpPr>
        <p:grpSpPr>
          <a:xfrm>
            <a:off x="4467863" y="2601300"/>
            <a:ext cx="230474" cy="326250"/>
            <a:chOff x="4988361" y="1283147"/>
            <a:chExt cx="230474" cy="326250"/>
          </a:xfrm>
        </p:grpSpPr>
        <p:pic>
          <p:nvPicPr>
            <p:cNvPr id="258" name="Image 377"/>
            <p:cNvPicPr>
              <a:picLocks noChangeAspect="1"/>
            </p:cNvPicPr>
            <p:nvPr/>
          </p:nvPicPr>
          <p:blipFill>
            <a:blip r:embed="rId15"/>
            <a:stretch>
              <a:fillRect/>
            </a:stretch>
          </p:blipFill>
          <p:spPr>
            <a:xfrm>
              <a:off x="4988361" y="1283147"/>
              <a:ext cx="225000" cy="326250"/>
            </a:xfrm>
            <a:prstGeom prst="rect">
              <a:avLst/>
            </a:prstGeom>
          </p:spPr>
        </p:pic>
        <p:pic>
          <p:nvPicPr>
            <p:cNvPr id="259" name="Image 20"/>
            <p:cNvPicPr>
              <a:picLocks noChangeAspect="1"/>
            </p:cNvPicPr>
            <p:nvPr/>
          </p:nvPicPr>
          <p:blipFill>
            <a:blip r:embed="rId17"/>
            <a:stretch>
              <a:fillRect/>
            </a:stretch>
          </p:blipFill>
          <p:spPr>
            <a:xfrm>
              <a:off x="5017235" y="1290225"/>
              <a:ext cx="201600" cy="192434"/>
            </a:xfrm>
            <a:prstGeom prst="rect">
              <a:avLst/>
            </a:prstGeom>
          </p:spPr>
        </p:pic>
      </p:grpSp>
      <p:grpSp>
        <p:nvGrpSpPr>
          <p:cNvPr id="260" name="Group 259"/>
          <p:cNvGrpSpPr/>
          <p:nvPr/>
        </p:nvGrpSpPr>
        <p:grpSpPr>
          <a:xfrm>
            <a:off x="6572871" y="3376109"/>
            <a:ext cx="226625" cy="326250"/>
            <a:chOff x="4945915" y="1119195"/>
            <a:chExt cx="226625" cy="326250"/>
          </a:xfrm>
        </p:grpSpPr>
        <p:pic>
          <p:nvPicPr>
            <p:cNvPr id="261" name="Image 377"/>
            <p:cNvPicPr>
              <a:picLocks noChangeAspect="1"/>
            </p:cNvPicPr>
            <p:nvPr/>
          </p:nvPicPr>
          <p:blipFill>
            <a:blip r:embed="rId15"/>
            <a:stretch>
              <a:fillRect/>
            </a:stretch>
          </p:blipFill>
          <p:spPr>
            <a:xfrm>
              <a:off x="4947540" y="1119195"/>
              <a:ext cx="225000" cy="326250"/>
            </a:xfrm>
            <a:prstGeom prst="rect">
              <a:avLst/>
            </a:prstGeom>
          </p:spPr>
        </p:pic>
        <p:pic>
          <p:nvPicPr>
            <p:cNvPr id="262" name="Image 19"/>
            <p:cNvPicPr>
              <a:picLocks noChangeAspect="1"/>
            </p:cNvPicPr>
            <p:nvPr/>
          </p:nvPicPr>
          <p:blipFill>
            <a:blip r:embed="rId16"/>
            <a:stretch>
              <a:fillRect/>
            </a:stretch>
          </p:blipFill>
          <p:spPr>
            <a:xfrm>
              <a:off x="4945915" y="1123238"/>
              <a:ext cx="201600" cy="201600"/>
            </a:xfrm>
            <a:prstGeom prst="rect">
              <a:avLst/>
            </a:prstGeom>
          </p:spPr>
        </p:pic>
      </p:grpSp>
      <p:grpSp>
        <p:nvGrpSpPr>
          <p:cNvPr id="263" name="Group 262"/>
          <p:cNvGrpSpPr/>
          <p:nvPr/>
        </p:nvGrpSpPr>
        <p:grpSpPr>
          <a:xfrm>
            <a:off x="6130759" y="3908758"/>
            <a:ext cx="226625" cy="326250"/>
            <a:chOff x="4945915" y="1119195"/>
            <a:chExt cx="226625" cy="326250"/>
          </a:xfrm>
        </p:grpSpPr>
        <p:pic>
          <p:nvPicPr>
            <p:cNvPr id="264" name="Image 377"/>
            <p:cNvPicPr>
              <a:picLocks noChangeAspect="1"/>
            </p:cNvPicPr>
            <p:nvPr/>
          </p:nvPicPr>
          <p:blipFill>
            <a:blip r:embed="rId15"/>
            <a:stretch>
              <a:fillRect/>
            </a:stretch>
          </p:blipFill>
          <p:spPr>
            <a:xfrm>
              <a:off x="4947540" y="1119195"/>
              <a:ext cx="225000" cy="326250"/>
            </a:xfrm>
            <a:prstGeom prst="rect">
              <a:avLst/>
            </a:prstGeom>
          </p:spPr>
        </p:pic>
        <p:pic>
          <p:nvPicPr>
            <p:cNvPr id="265" name="Image 19"/>
            <p:cNvPicPr>
              <a:picLocks noChangeAspect="1"/>
            </p:cNvPicPr>
            <p:nvPr/>
          </p:nvPicPr>
          <p:blipFill>
            <a:blip r:embed="rId16"/>
            <a:stretch>
              <a:fillRect/>
            </a:stretch>
          </p:blipFill>
          <p:spPr>
            <a:xfrm>
              <a:off x="4945915" y="1123238"/>
              <a:ext cx="201600" cy="201600"/>
            </a:xfrm>
            <a:prstGeom prst="rect">
              <a:avLst/>
            </a:prstGeom>
          </p:spPr>
        </p:pic>
      </p:grpSp>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1486</TotalTime>
  <Words>625</Words>
  <Application>Microsoft Office PowerPoint</Application>
  <PresentationFormat>Custom</PresentationFormat>
  <Paragraphs>68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(29 March - 4 April 2016)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149</cp:revision>
  <cp:lastPrinted>2016-04-05T15:10:19Z</cp:lastPrinted>
  <dcterms:created xsi:type="dcterms:W3CDTF">2015-12-15T11:10:25Z</dcterms:created>
  <dcterms:modified xsi:type="dcterms:W3CDTF">2016-04-05T18:26:45Z</dcterms:modified>
</cp:coreProperties>
</file>