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30" d="100"/>
          <a:sy n="130" d="100"/>
        </p:scale>
        <p:origin x="96" y="-3084"/>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39" y="0"/>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05-Dec-16</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1" y="4473894"/>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1" y="8829969"/>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39" y="8829969"/>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05-Dec-16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05-Dec-16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05-Dec-16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05-Dec-16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05-Dec-16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05-Dec-16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05-Dec-16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05-Dec-16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(29 November - 5 December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41070" y="6812097"/>
            <a:ext cx="6475059"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5 December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smtClean="0">
              <a:solidFill>
                <a:prstClr val="white">
                  <a:lumMod val="50000"/>
                </a:prstClr>
              </a:solidFill>
              <a:latin typeface="Arial" panose="020B0604020202020204" pitchFamily="34" charset="0"/>
              <a:cs typeface="Arial" panose="020B0604020202020204" pitchFamily="34" charset="0"/>
            </a:endParaRPr>
          </a:p>
          <a:p>
            <a:pPr lvl="0"/>
            <a:r>
              <a:rPr lang="en-GB" sz="700" i="1" dirty="0" smtClean="0">
                <a:solidFill>
                  <a:schemeClr val="bg1">
                    <a:lumMod val="50000"/>
                  </a:schemeClr>
                </a:solidFill>
                <a:latin typeface="Arial" panose="020B0604020202020204" pitchFamily="34" charset="0"/>
                <a:cs typeface="Arial" panose="020B0604020202020204" pitchFamily="34" charset="0"/>
              </a:rPr>
              <a:t>The </a:t>
            </a:r>
            <a:r>
              <a:rPr lang="en-GB" sz="700" i="1" dirty="0">
                <a:solidFill>
                  <a:schemeClr val="bg1">
                    <a:lumMod val="50000"/>
                  </a:schemeClr>
                </a:solidFill>
                <a:latin typeface="Arial" panose="020B0604020202020204" pitchFamily="34" charset="0"/>
                <a:cs typeface="Arial" panose="020B0604020202020204" pitchFamily="34" charset="0"/>
              </a:rPr>
              <a:t>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587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CHAD</a:t>
            </a:r>
          </a:p>
          <a:p>
            <a:endParaRPr lang="en-GB" sz="800" dirty="0" smtClean="0">
              <a:latin typeface="Arial"/>
            </a:endParaRPr>
          </a:p>
          <a:p>
            <a:endParaRPr lang="en-GB" sz="800" dirty="0" smtClean="0">
              <a:latin typeface="Arial"/>
            </a:endParaRPr>
          </a:p>
          <a:p>
            <a:endParaRPr lang="en-GB" sz="800" dirty="0" smtClean="0"/>
          </a:p>
          <a:p>
            <a:pPr lvl="0"/>
            <a:r>
              <a:rPr lang="en-US" sz="800" dirty="0">
                <a:latin typeface="Arial"/>
              </a:rPr>
              <a:t>A teachers strike since September due to non-payment of salaries continues to affect access to education throughout the country. In </a:t>
            </a:r>
            <a:r>
              <a:rPr lang="en-US" sz="800" dirty="0" smtClean="0">
                <a:latin typeface="Arial"/>
              </a:rPr>
              <a:t>the eastern </a:t>
            </a:r>
            <a:r>
              <a:rPr lang="en-US" sz="800" dirty="0" err="1">
                <a:latin typeface="Arial"/>
              </a:rPr>
              <a:t>Ouaddai</a:t>
            </a:r>
            <a:r>
              <a:rPr lang="en-US" sz="800" dirty="0">
                <a:latin typeface="Arial"/>
              </a:rPr>
              <a:t> region, for instance, only around a quarter of the 365 schools are currently functioning. However, 90 per cent of them are private. As a </a:t>
            </a:r>
            <a:r>
              <a:rPr lang="en-US" sz="800" dirty="0" smtClean="0">
                <a:latin typeface="Arial"/>
              </a:rPr>
              <a:t>result, </a:t>
            </a:r>
            <a:r>
              <a:rPr lang="en-US" sz="800" dirty="0">
                <a:latin typeface="Arial"/>
              </a:rPr>
              <a:t>parents in some localities have mobilized to recruit community teachers, but there are concerns about the quality of education </a:t>
            </a:r>
            <a:r>
              <a:rPr lang="en-US" sz="800" dirty="0" smtClean="0">
                <a:latin typeface="Arial"/>
              </a:rPr>
              <a:t>provided by these teachers.</a:t>
            </a:r>
            <a:endParaRPr lang="en-US" sz="800" dirty="0">
              <a:latin typeface="Arial"/>
            </a:endParaRPr>
          </a:p>
          <a:p>
            <a:pPr lvl="0"/>
            <a:endParaRPr lang="en-GB" sz="1000" dirty="0" smtClean="0">
              <a:latin typeface="Arial"/>
            </a:endParaRPr>
          </a:p>
          <a:p>
            <a:pPr lvl="0"/>
            <a:endParaRPr lang="en-GB" sz="1000" dirty="0" smtClean="0">
              <a:latin typeface="Arial"/>
            </a:endParaRPr>
          </a:p>
          <a:p>
            <a:endParaRPr lang="en-GB" sz="800" dirty="0" smtClean="0">
              <a:latin typeface="Arial"/>
            </a:endParaRPr>
          </a:p>
          <a:p>
            <a:r>
              <a:rPr lang="en-US" sz="800" dirty="0">
                <a:latin typeface="Arial"/>
              </a:rPr>
              <a:t>Improved assistance in hygiene, sanitation and water is needed to help stem an outbreak of Hepatitis E in the eastern </a:t>
            </a:r>
            <a:r>
              <a:rPr lang="en-US" sz="800" dirty="0" err="1">
                <a:latin typeface="Arial"/>
              </a:rPr>
              <a:t>Salamat</a:t>
            </a:r>
            <a:r>
              <a:rPr lang="en-US" sz="800" dirty="0">
                <a:latin typeface="Arial"/>
              </a:rPr>
              <a:t> </a:t>
            </a:r>
            <a:r>
              <a:rPr lang="en-US" sz="800" dirty="0" smtClean="0">
                <a:latin typeface="Arial"/>
              </a:rPr>
              <a:t>region, </a:t>
            </a:r>
            <a:r>
              <a:rPr lang="en-US" sz="800" dirty="0">
                <a:latin typeface="Arial"/>
              </a:rPr>
              <a:t>where more than 250 cases have been reported </a:t>
            </a:r>
            <a:r>
              <a:rPr lang="en-US" sz="800" dirty="0" smtClean="0">
                <a:latin typeface="Arial"/>
              </a:rPr>
              <a:t>since </a:t>
            </a:r>
            <a:r>
              <a:rPr lang="en-US" sz="800" dirty="0">
                <a:latin typeface="Arial"/>
              </a:rPr>
              <a:t>September. Eight people have died since the beginning of the outbreak, including two pregnant women and two children. Out of the 25 samples sent to a reference laboratory in Amsterdam, 20 have been confirmed positive. Hepatitis E is a viral infection of the liver common in areas with limited water supply and sanitation</a:t>
            </a:r>
            <a:r>
              <a:rPr lang="en-US" sz="800" dirty="0" smtClean="0">
                <a:latin typeface="Arial"/>
              </a:rPr>
              <a:t>.</a:t>
            </a:r>
          </a:p>
          <a:p>
            <a:endParaRPr lang="en-US" sz="800" dirty="0">
              <a:latin typeface="Arial"/>
            </a:endParaRPr>
          </a:p>
          <a:p>
            <a:r>
              <a:rPr lang="en-US" sz="1000" dirty="0" smtClean="0">
                <a:latin typeface="Arial"/>
              </a:rPr>
              <a:t>MALI</a:t>
            </a:r>
            <a:endParaRPr lang="en-US" sz="1000" dirty="0">
              <a:latin typeface="Arial"/>
            </a:endParaRPr>
          </a:p>
          <a:p>
            <a:endParaRPr lang="en-US" sz="800" dirty="0" smtClean="0">
              <a:latin typeface="Arial"/>
            </a:endParaRPr>
          </a:p>
          <a:p>
            <a:endParaRPr lang="en-US" sz="800" dirty="0">
              <a:latin typeface="Arial"/>
            </a:endParaRPr>
          </a:p>
          <a:p>
            <a:endParaRPr lang="en-GB" sz="800" dirty="0" smtClean="0">
              <a:latin typeface="Arial"/>
            </a:endParaRPr>
          </a:p>
          <a:p>
            <a:r>
              <a:rPr lang="en-US" sz="800" dirty="0">
                <a:latin typeface="Arial"/>
              </a:rPr>
              <a:t>Around 100 Nigeriens have fled into Malian villages following armed attacks and a military operation in mid-November in </a:t>
            </a:r>
            <a:r>
              <a:rPr lang="en-US" sz="800" dirty="0" err="1">
                <a:latin typeface="Arial"/>
              </a:rPr>
              <a:t>Bani-Bangou</a:t>
            </a:r>
            <a:r>
              <a:rPr lang="en-US" sz="800" dirty="0">
                <a:latin typeface="Arial"/>
              </a:rPr>
              <a:t> town in south-western Niger near the border with Mali. Some 300 Malian families have also fled further inland following the incident. Humanitarian partners in </a:t>
            </a:r>
            <a:r>
              <a:rPr lang="en-US" sz="800" dirty="0" err="1">
                <a:latin typeface="Arial"/>
              </a:rPr>
              <a:t>Ménaka</a:t>
            </a:r>
            <a:r>
              <a:rPr lang="en-US" sz="800" dirty="0">
                <a:latin typeface="Arial"/>
              </a:rPr>
              <a:t> in eastern Mali are working to provide shelter, food and basic household items. Civilians in northern Mali and nearby localities across the border continue to suffer recurrent armed attacks and persistent insecurity</a:t>
            </a:r>
            <a:r>
              <a:rPr lang="en-US" sz="800" dirty="0" smtClean="0">
                <a:latin typeface="Arial"/>
              </a:rPr>
              <a:t>.</a:t>
            </a:r>
            <a:endParaRPr lang="en-US" sz="800" dirty="0">
              <a:latin typeface="Arial"/>
            </a:endParaRPr>
          </a:p>
        </p:txBody>
      </p:sp>
      <p:cxnSp>
        <p:nvCxnSpPr>
          <p:cNvPr id="76" name="Connecteur droit 75"/>
          <p:cNvCxnSpPr/>
          <p:nvPr/>
        </p:nvCxnSpPr>
        <p:spPr>
          <a:xfrm flipV="1">
            <a:off x="238134" y="844143"/>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70950" y="871896"/>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PROLONGED  STRIKE HURTING EDUCATION</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759571"/>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760309"/>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CENTRAL AFRICAN REPUBLIC</a:t>
              </a:r>
              <a:endParaRPr lang="en-US" sz="700" dirty="0">
                <a:solidFill>
                  <a:schemeClr val="bg1">
                    <a:lumMod val="50000"/>
                  </a:schemeClr>
                </a:solidFill>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MALI</a:t>
              </a:r>
              <a:endParaRPr lang="en-US" sz="800" dirty="0">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192354" y="2832032"/>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41446" y="3227142"/>
              <a:ext cx="168020"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76" name="ZoneTexte 2175"/>
          <p:cNvSpPr txBox="1"/>
          <p:nvPr/>
        </p:nvSpPr>
        <p:spPr>
          <a:xfrm>
            <a:off x="502703" y="2632449"/>
            <a:ext cx="1884623" cy="33855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STRONGER RESPONSE  NEEDED FOR </a:t>
            </a:r>
            <a:r>
              <a:rPr lang="fr-FR" sz="800" i="1" dirty="0" smtClean="0">
                <a:solidFill>
                  <a:srgbClr val="026CB6"/>
                </a:solidFill>
                <a:latin typeface="Arial" panose="020B0604020202020204" pitchFamily="34" charset="0"/>
                <a:cs typeface="Arial" panose="020B0604020202020204" pitchFamily="34" charset="0"/>
              </a:rPr>
              <a:t>HEPATITIS E OUTBREAK</a:t>
            </a:r>
            <a:endParaRPr lang="en-US" sz="800" i="1" dirty="0">
              <a:solidFill>
                <a:srgbClr val="026CB6"/>
              </a:solidFill>
              <a:latin typeface="Arial" panose="020B0604020202020204" pitchFamily="34" charset="0"/>
              <a:cs typeface="Arial" panose="020B0604020202020204" pitchFamily="34" charset="0"/>
            </a:endParaRPr>
          </a:p>
        </p:txBody>
      </p:sp>
      <p:sp>
        <p:nvSpPr>
          <p:cNvPr id="9" name="TextBox 52"/>
          <p:cNvSpPr txBox="1"/>
          <p:nvPr/>
        </p:nvSpPr>
        <p:spPr>
          <a:xfrm>
            <a:off x="8430029" y="687354"/>
            <a:ext cx="2039235" cy="6681399"/>
          </a:xfrm>
          <a:prstGeom prst="rect">
            <a:avLst/>
          </a:prstGeom>
          <a:noFill/>
        </p:spPr>
        <p:txBody>
          <a:bodyPr wrap="square" lIns="0" tIns="49785" rIns="0" bIns="49785" rtlCol="0">
            <a:noAutofit/>
          </a:bodyPr>
          <a:lstStyle/>
          <a:p>
            <a:r>
              <a:rPr lang="en-GB" sz="1000" dirty="0" smtClean="0">
                <a:latin typeface="Arial"/>
              </a:rPr>
              <a:t>NIGERIA</a:t>
            </a:r>
          </a:p>
          <a:p>
            <a:endParaRPr lang="en-GB" sz="800" dirty="0" smtClean="0">
              <a:latin typeface="Arial"/>
            </a:endParaRP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00" dirty="0" smtClean="0">
              <a:solidFill>
                <a:schemeClr val="bg1">
                  <a:lumMod val="50000"/>
                </a:schemeClr>
              </a:solidFill>
              <a:latin typeface="Arial" panose="020B0604020202020204" pitchFamily="34" charset="0"/>
              <a:cs typeface="Arial" panose="020B0604020202020204" pitchFamily="34" charset="0"/>
            </a:endParaRPr>
          </a:p>
          <a:p>
            <a:r>
              <a:rPr lang="en-US" sz="800" dirty="0">
                <a:latin typeface="Arial"/>
              </a:rPr>
              <a:t>Humanitarian partners in Nigeria have requested for more than US$1 billion to provide assistance in 2017 to people in need in </a:t>
            </a:r>
            <a:r>
              <a:rPr lang="en-US" sz="800" dirty="0" smtClean="0">
                <a:latin typeface="Arial"/>
              </a:rPr>
              <a:t>Adamawa</a:t>
            </a:r>
            <a:r>
              <a:rPr lang="en-US" sz="800" dirty="0">
                <a:latin typeface="Arial"/>
              </a:rPr>
              <a:t>, </a:t>
            </a:r>
            <a:r>
              <a:rPr lang="en-US" sz="800" dirty="0" err="1">
                <a:latin typeface="Arial"/>
              </a:rPr>
              <a:t>Borno</a:t>
            </a:r>
            <a:r>
              <a:rPr lang="en-US" sz="800" dirty="0">
                <a:latin typeface="Arial"/>
              </a:rPr>
              <a:t> and </a:t>
            </a:r>
            <a:r>
              <a:rPr lang="en-US" sz="800" dirty="0" err="1">
                <a:latin typeface="Arial"/>
              </a:rPr>
              <a:t>Yobe</a:t>
            </a:r>
            <a:r>
              <a:rPr lang="en-US" sz="800" dirty="0">
                <a:latin typeface="Arial"/>
              </a:rPr>
              <a:t> states most-affected by the Boko Haram-related violence. The plan will address the needs of almost 7 million people in dire need of nutrition, food, shelter, health, education, protection and the water and sanitation needs of a very vulnerable population. A projected 5.1 million people will face serious food shortages as the conflict and risk of unexploded improvised devices </a:t>
            </a:r>
            <a:r>
              <a:rPr lang="en-US" sz="800" dirty="0" smtClean="0">
                <a:latin typeface="Arial"/>
              </a:rPr>
              <a:t>have hampered farming </a:t>
            </a:r>
            <a:r>
              <a:rPr lang="en-US" sz="800" dirty="0">
                <a:latin typeface="Arial"/>
              </a:rPr>
              <a:t>for a third year in a row, causing a major food crisis</a:t>
            </a:r>
            <a:r>
              <a:rPr lang="en-US" sz="800" dirty="0" smtClean="0">
                <a:latin typeface="Arial"/>
              </a:rPr>
              <a:t>.</a:t>
            </a:r>
          </a:p>
          <a:p>
            <a:endParaRPr lang="en-US" sz="800" dirty="0">
              <a:latin typeface="Arial"/>
            </a:endParaRPr>
          </a:p>
          <a:p>
            <a:endParaRPr lang="en-US" sz="800" dirty="0" smtClean="0">
              <a:latin typeface="Arial"/>
            </a:endParaRPr>
          </a:p>
          <a:p>
            <a:endParaRPr lang="en-US" sz="800" dirty="0">
              <a:latin typeface="Arial"/>
            </a:endParaRPr>
          </a:p>
          <a:p>
            <a:endParaRPr lang="en-GB" sz="1000" dirty="0" smtClean="0">
              <a:latin typeface="Arial"/>
            </a:endParaRPr>
          </a:p>
          <a:p>
            <a:endParaRPr lang="en-GB" sz="800" dirty="0" smtClean="0">
              <a:latin typeface="Arial"/>
            </a:endParaRPr>
          </a:p>
          <a:p>
            <a:r>
              <a:rPr lang="en-US" sz="800" dirty="0">
                <a:latin typeface="Arial"/>
              </a:rPr>
              <a:t>Nigeria on 29 November launched a national campaign to end child marriage. The country has the highest number of underage girls forced into early marriage with at least 49 per cent of females married off before reaching 18 years. The drive aims to promote child protection rights and boost legal efforts to punish perpetrators. Early marriage and childbirth can be extremely harmful for girls, especially those under 18 are more likely to suffer from fistula, die in childbirth and to give birth to stillborn babies. Children born to child mothers are more likely to suffer from stunting and wasting.</a:t>
            </a:r>
            <a:endParaRPr lang="en-GB" sz="800" dirty="0">
              <a:latin typeface="Arial" panose="020B0604020202020204" pitchFamily="34" charset="0"/>
              <a:cs typeface="Arial" panose="020B0604020202020204" pitchFamily="34" charset="0"/>
            </a:endParaRPr>
          </a:p>
        </p:txBody>
      </p:sp>
      <p:grpSp>
        <p:nvGrpSpPr>
          <p:cNvPr id="7" name="Groupe 6"/>
          <p:cNvGrpSpPr/>
          <p:nvPr/>
        </p:nvGrpSpPr>
        <p:grpSpPr>
          <a:xfrm>
            <a:off x="8495102" y="5576654"/>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875557"/>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647034"/>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750855" y="898884"/>
            <a:ext cx="1737542" cy="33855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US$1 BILLION NEEDED FOR HUMANITARIAN ASSISTANCE</a:t>
            </a:r>
            <a:endParaRPr lang="en-US" sz="800" i="1" dirty="0">
              <a:solidFill>
                <a:srgbClr val="026CB6"/>
              </a:solidFill>
              <a:latin typeface="Arial" panose="020B0604020202020204" pitchFamily="34" charset="0"/>
              <a:cs typeface="Arial" panose="020B0604020202020204" pitchFamily="34" charset="0"/>
            </a:endParaRPr>
          </a:p>
        </p:txBody>
      </p:sp>
      <p:sp>
        <p:nvSpPr>
          <p:cNvPr id="271" name="ZoneTexte 2237"/>
          <p:cNvSpPr txBox="1"/>
          <p:nvPr/>
        </p:nvSpPr>
        <p:spPr>
          <a:xfrm>
            <a:off x="8763247" y="3212523"/>
            <a:ext cx="180453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BID TO </a:t>
            </a:r>
            <a:r>
              <a:rPr lang="en-US" sz="800" i="1" dirty="0">
                <a:solidFill>
                  <a:srgbClr val="026CB6"/>
                </a:solidFill>
                <a:latin typeface="Arial" panose="020B0604020202020204" pitchFamily="34" charset="0"/>
                <a:cs typeface="Arial" panose="020B0604020202020204" pitchFamily="34" charset="0"/>
              </a:rPr>
              <a:t>END </a:t>
            </a:r>
            <a:r>
              <a:rPr lang="en-US" sz="800" i="1" dirty="0" smtClean="0">
                <a:solidFill>
                  <a:srgbClr val="026CB6"/>
                </a:solidFill>
                <a:latin typeface="Arial" panose="020B0604020202020204" pitchFamily="34" charset="0"/>
                <a:cs typeface="Arial" panose="020B0604020202020204" pitchFamily="34" charset="0"/>
              </a:rPr>
              <a:t>RAMPANT CHILD MARRIAGE</a:t>
            </a:r>
            <a:endParaRPr lang="en-US" sz="800" i="1" dirty="0">
              <a:solidFill>
                <a:srgbClr val="026CB6"/>
              </a:solidFill>
              <a:latin typeface="Arial" panose="020B0604020202020204" pitchFamily="34" charset="0"/>
              <a:cs typeface="Arial" panose="020B0604020202020204" pitchFamily="34" charset="0"/>
            </a:endParaRPr>
          </a:p>
        </p:txBody>
      </p:sp>
      <p:sp>
        <p:nvSpPr>
          <p:cNvPr id="221" name="ZoneTexte 2175"/>
          <p:cNvSpPr txBox="1"/>
          <p:nvPr/>
        </p:nvSpPr>
        <p:spPr>
          <a:xfrm>
            <a:off x="568697" y="4760928"/>
            <a:ext cx="1665426" cy="21544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FAMILIES FLEE INSECURITY</a:t>
            </a:r>
            <a:endParaRPr lang="en-US" sz="800" i="1" dirty="0">
              <a:solidFill>
                <a:srgbClr val="026CB6"/>
              </a:solidFill>
              <a:latin typeface="Arial" panose="020B0604020202020204" pitchFamily="34" charset="0"/>
              <a:cs typeface="Arial" panose="020B0604020202020204" pitchFamily="34" charset="0"/>
            </a:endParaRPr>
          </a:p>
        </p:txBody>
      </p:sp>
      <p:pic>
        <p:nvPicPr>
          <p:cNvPr id="178" name="Image 2226"/>
          <p:cNvPicPr>
            <a:picLocks noChangeAspect="1"/>
          </p:cNvPicPr>
          <p:nvPr/>
        </p:nvPicPr>
        <p:blipFill>
          <a:blip r:embed="rId13">
            <a:duotone>
              <a:prstClr val="black"/>
              <a:schemeClr val="tx2">
                <a:tint val="45000"/>
                <a:satMod val="400000"/>
              </a:schemeClr>
            </a:duotone>
          </a:blip>
          <a:stretch>
            <a:fillRect/>
          </a:stretch>
        </p:blipFill>
        <p:spPr>
          <a:xfrm>
            <a:off x="6579314" y="2308845"/>
            <a:ext cx="225000" cy="326250"/>
          </a:xfrm>
          <a:prstGeom prst="rect">
            <a:avLst/>
          </a:prstGeom>
        </p:spPr>
      </p:pic>
      <p:pic>
        <p:nvPicPr>
          <p:cNvPr id="180" name="Image 2226"/>
          <p:cNvPicPr>
            <a:picLocks noChangeAspect="1"/>
          </p:cNvPicPr>
          <p:nvPr/>
        </p:nvPicPr>
        <p:blipFill>
          <a:blip r:embed="rId13">
            <a:duotone>
              <a:prstClr val="black"/>
              <a:schemeClr val="tx2">
                <a:tint val="45000"/>
                <a:satMod val="400000"/>
              </a:schemeClr>
            </a:duotone>
          </a:blip>
          <a:stretch>
            <a:fillRect/>
          </a:stretch>
        </p:blipFill>
        <p:spPr>
          <a:xfrm>
            <a:off x="8429495" y="3226835"/>
            <a:ext cx="225000" cy="326250"/>
          </a:xfrm>
          <a:prstGeom prst="rect">
            <a:avLst/>
          </a:prstGeom>
        </p:spPr>
      </p:pic>
      <p:grpSp>
        <p:nvGrpSpPr>
          <p:cNvPr id="181" name="Groupe 20"/>
          <p:cNvGrpSpPr/>
          <p:nvPr/>
        </p:nvGrpSpPr>
        <p:grpSpPr>
          <a:xfrm>
            <a:off x="225370" y="2639805"/>
            <a:ext cx="225000" cy="326250"/>
            <a:chOff x="8607920" y="3083161"/>
            <a:chExt cx="225000" cy="326250"/>
          </a:xfrm>
        </p:grpSpPr>
        <p:pic>
          <p:nvPicPr>
            <p:cNvPr id="187" name="Image 371"/>
            <p:cNvPicPr>
              <a:picLocks noChangeAspect="1"/>
            </p:cNvPicPr>
            <p:nvPr/>
          </p:nvPicPr>
          <p:blipFill>
            <a:blip r:embed="rId14"/>
            <a:stretch>
              <a:fillRect/>
            </a:stretch>
          </p:blipFill>
          <p:spPr>
            <a:xfrm>
              <a:off x="8607920" y="3083161"/>
              <a:ext cx="225000" cy="326250"/>
            </a:xfrm>
            <a:prstGeom prst="rect">
              <a:avLst/>
            </a:prstGeom>
          </p:spPr>
        </p:pic>
        <p:pic>
          <p:nvPicPr>
            <p:cNvPr id="190" name="Image 372"/>
            <p:cNvPicPr>
              <a:picLocks noChangeAspect="1"/>
            </p:cNvPicPr>
            <p:nvPr/>
          </p:nvPicPr>
          <p:blipFill>
            <a:blip r:embed="rId15"/>
            <a:stretch>
              <a:fillRect/>
            </a:stretch>
          </p:blipFill>
          <p:spPr>
            <a:xfrm>
              <a:off x="8622956" y="3095000"/>
              <a:ext cx="191250" cy="191250"/>
            </a:xfrm>
            <a:prstGeom prst="rect">
              <a:avLst/>
            </a:prstGeom>
          </p:spPr>
        </p:pic>
      </p:grpSp>
      <p:cxnSp>
        <p:nvCxnSpPr>
          <p:cNvPr id="201" name="Connecteur droit 90"/>
          <p:cNvCxnSpPr/>
          <p:nvPr/>
        </p:nvCxnSpPr>
        <p:spPr>
          <a:xfrm>
            <a:off x="221908" y="4724822"/>
            <a:ext cx="1980000" cy="2912"/>
          </a:xfrm>
          <a:prstGeom prst="line">
            <a:avLst/>
          </a:prstGeom>
        </p:spPr>
        <p:style>
          <a:lnRef idx="1">
            <a:schemeClr val="dk1"/>
          </a:lnRef>
          <a:fillRef idx="0">
            <a:schemeClr val="dk1"/>
          </a:fillRef>
          <a:effectRef idx="0">
            <a:schemeClr val="dk1"/>
          </a:effectRef>
          <a:fontRef idx="minor">
            <a:schemeClr val="tx1"/>
          </a:fontRef>
        </p:style>
      </p:cxnSp>
      <p:pic>
        <p:nvPicPr>
          <p:cNvPr id="202" name="Image 2226"/>
          <p:cNvPicPr>
            <a:picLocks noChangeAspect="1"/>
          </p:cNvPicPr>
          <p:nvPr/>
        </p:nvPicPr>
        <p:blipFill>
          <a:blip r:embed="rId13">
            <a:duotone>
              <a:prstClr val="black"/>
              <a:schemeClr val="tx2">
                <a:tint val="45000"/>
                <a:satMod val="400000"/>
              </a:schemeClr>
            </a:duotone>
          </a:blip>
          <a:stretch>
            <a:fillRect/>
          </a:stretch>
        </p:blipFill>
        <p:spPr>
          <a:xfrm>
            <a:off x="228609" y="883215"/>
            <a:ext cx="225000" cy="326250"/>
          </a:xfrm>
          <a:prstGeom prst="rect">
            <a:avLst/>
          </a:prstGeom>
        </p:spPr>
      </p:pic>
      <p:grpSp>
        <p:nvGrpSpPr>
          <p:cNvPr id="203" name="Group 202"/>
          <p:cNvGrpSpPr/>
          <p:nvPr/>
        </p:nvGrpSpPr>
        <p:grpSpPr>
          <a:xfrm>
            <a:off x="5622112" y="2796905"/>
            <a:ext cx="276038" cy="371235"/>
            <a:chOff x="7430099" y="2153431"/>
            <a:chExt cx="276038" cy="371235"/>
          </a:xfrm>
        </p:grpSpPr>
        <p:pic>
          <p:nvPicPr>
            <p:cNvPr id="204" name="Image 2226"/>
            <p:cNvPicPr>
              <a:picLocks noChangeAspect="1"/>
            </p:cNvPicPr>
            <p:nvPr/>
          </p:nvPicPr>
          <p:blipFill>
            <a:blip r:embed="rId13">
              <a:duotone>
                <a:prstClr val="black"/>
                <a:schemeClr val="tx2">
                  <a:tint val="45000"/>
                  <a:satMod val="400000"/>
                </a:schemeClr>
              </a:duotone>
            </a:blip>
            <a:stretch>
              <a:fillRect/>
            </a:stretch>
          </p:blipFill>
          <p:spPr>
            <a:xfrm>
              <a:off x="7465143" y="2198416"/>
              <a:ext cx="225000" cy="326250"/>
            </a:xfrm>
            <a:prstGeom prst="rect">
              <a:avLst/>
            </a:prstGeom>
          </p:spPr>
        </p:pic>
        <p:sp>
          <p:nvSpPr>
            <p:cNvPr id="205" name="TextBox 2218"/>
            <p:cNvSpPr txBox="1"/>
            <p:nvPr/>
          </p:nvSpPr>
          <p:spPr>
            <a:xfrm>
              <a:off x="7430099" y="2153431"/>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grpSp>
        <p:nvGrpSpPr>
          <p:cNvPr id="206" name="Group 205"/>
          <p:cNvGrpSpPr/>
          <p:nvPr/>
        </p:nvGrpSpPr>
        <p:grpSpPr>
          <a:xfrm>
            <a:off x="8408971" y="889895"/>
            <a:ext cx="276038" cy="371235"/>
            <a:chOff x="7430099" y="2153431"/>
            <a:chExt cx="276038" cy="371235"/>
          </a:xfrm>
        </p:grpSpPr>
        <p:pic>
          <p:nvPicPr>
            <p:cNvPr id="209" name="Image 2226"/>
            <p:cNvPicPr>
              <a:picLocks noChangeAspect="1"/>
            </p:cNvPicPr>
            <p:nvPr/>
          </p:nvPicPr>
          <p:blipFill>
            <a:blip r:embed="rId13">
              <a:duotone>
                <a:prstClr val="black"/>
                <a:schemeClr val="tx2">
                  <a:tint val="45000"/>
                  <a:satMod val="400000"/>
                </a:schemeClr>
              </a:duotone>
            </a:blip>
            <a:stretch>
              <a:fillRect/>
            </a:stretch>
          </p:blipFill>
          <p:spPr>
            <a:xfrm>
              <a:off x="7465143" y="2198416"/>
              <a:ext cx="225000" cy="326250"/>
            </a:xfrm>
            <a:prstGeom prst="rect">
              <a:avLst/>
            </a:prstGeom>
          </p:spPr>
        </p:pic>
        <p:sp>
          <p:nvSpPr>
            <p:cNvPr id="210" name="TextBox 2218"/>
            <p:cNvSpPr txBox="1"/>
            <p:nvPr/>
          </p:nvSpPr>
          <p:spPr>
            <a:xfrm>
              <a:off x="7430099" y="2153431"/>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grpSp>
        <p:nvGrpSpPr>
          <p:cNvPr id="211" name="Group 210"/>
          <p:cNvGrpSpPr/>
          <p:nvPr/>
        </p:nvGrpSpPr>
        <p:grpSpPr>
          <a:xfrm>
            <a:off x="4176986" y="2070023"/>
            <a:ext cx="225000" cy="326250"/>
            <a:chOff x="5176538" y="1337838"/>
            <a:chExt cx="225000" cy="326250"/>
          </a:xfrm>
        </p:grpSpPr>
        <p:pic>
          <p:nvPicPr>
            <p:cNvPr id="212" name="Image 377"/>
            <p:cNvPicPr>
              <a:picLocks noChangeAspect="1"/>
            </p:cNvPicPr>
            <p:nvPr/>
          </p:nvPicPr>
          <p:blipFill>
            <a:blip r:embed="rId13"/>
            <a:stretch>
              <a:fillRect/>
            </a:stretch>
          </p:blipFill>
          <p:spPr>
            <a:xfrm>
              <a:off x="5176538" y="1337838"/>
              <a:ext cx="225000" cy="326250"/>
            </a:xfrm>
            <a:prstGeom prst="rect">
              <a:avLst/>
            </a:prstGeom>
          </p:spPr>
        </p:pic>
        <p:pic>
          <p:nvPicPr>
            <p:cNvPr id="213" name="Image 20"/>
            <p:cNvPicPr>
              <a:picLocks noChangeAspect="1"/>
            </p:cNvPicPr>
            <p:nvPr/>
          </p:nvPicPr>
          <p:blipFill>
            <a:blip r:embed="rId16"/>
            <a:stretch>
              <a:fillRect/>
            </a:stretch>
          </p:blipFill>
          <p:spPr>
            <a:xfrm>
              <a:off x="5194232" y="1348304"/>
              <a:ext cx="201600" cy="192436"/>
            </a:xfrm>
            <a:prstGeom prst="rect">
              <a:avLst/>
            </a:prstGeom>
          </p:spPr>
        </p:pic>
      </p:grpSp>
      <p:grpSp>
        <p:nvGrpSpPr>
          <p:cNvPr id="217" name="Group 216"/>
          <p:cNvGrpSpPr/>
          <p:nvPr/>
        </p:nvGrpSpPr>
        <p:grpSpPr>
          <a:xfrm>
            <a:off x="235231" y="4765622"/>
            <a:ext cx="225000" cy="326250"/>
            <a:chOff x="5176538" y="1337838"/>
            <a:chExt cx="225000" cy="326250"/>
          </a:xfrm>
        </p:grpSpPr>
        <p:pic>
          <p:nvPicPr>
            <p:cNvPr id="218" name="Image 377"/>
            <p:cNvPicPr>
              <a:picLocks noChangeAspect="1"/>
            </p:cNvPicPr>
            <p:nvPr/>
          </p:nvPicPr>
          <p:blipFill>
            <a:blip r:embed="rId13"/>
            <a:stretch>
              <a:fillRect/>
            </a:stretch>
          </p:blipFill>
          <p:spPr>
            <a:xfrm>
              <a:off x="5176538" y="1337838"/>
              <a:ext cx="225000" cy="326250"/>
            </a:xfrm>
            <a:prstGeom prst="rect">
              <a:avLst/>
            </a:prstGeom>
          </p:spPr>
        </p:pic>
        <p:pic>
          <p:nvPicPr>
            <p:cNvPr id="220" name="Image 20"/>
            <p:cNvPicPr>
              <a:picLocks noChangeAspect="1"/>
            </p:cNvPicPr>
            <p:nvPr/>
          </p:nvPicPr>
          <p:blipFill>
            <a:blip r:embed="rId16"/>
            <a:stretch>
              <a:fillRect/>
            </a:stretch>
          </p:blipFill>
          <p:spPr>
            <a:xfrm>
              <a:off x="5194232" y="1348304"/>
              <a:ext cx="201600" cy="192436"/>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8965</TotalTime>
  <Words>607</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(29 November - 5 December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425</cp:revision>
  <cp:lastPrinted>2016-12-05T14:06:20Z</cp:lastPrinted>
  <dcterms:created xsi:type="dcterms:W3CDTF">2015-12-15T11:10:25Z</dcterms:created>
  <dcterms:modified xsi:type="dcterms:W3CDTF">2016-12-06T09:26:38Z</dcterms:modified>
</cp:coreProperties>
</file>