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114" y="-360"/>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10-May-16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10-May-16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10-May-16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10-May-16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10-May-16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10-May-16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10-May-16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10-May-16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10-May-16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10-May-16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10-May-16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10-May-16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10-May-16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a:t>
            </a:r>
            <a:r>
              <a:rPr lang="en-GB" sz="1000" dirty="0">
                <a:solidFill>
                  <a:schemeClr val="bg1"/>
                </a:solidFill>
                <a:latin typeface="Arial" panose="020B0604020202020204" pitchFamily="34" charset="0"/>
                <a:cs typeface="Arial" panose="020B0604020202020204" pitchFamily="34" charset="0"/>
              </a:rPr>
              <a:t>3</a:t>
            </a:r>
            <a:r>
              <a:rPr lang="en-GB" sz="1000" dirty="0" smtClean="0">
                <a:solidFill>
                  <a:schemeClr val="bg1"/>
                </a:solidFill>
                <a:latin typeface="Arial" panose="020B0604020202020204" pitchFamily="34" charset="0"/>
                <a:cs typeface="Arial" panose="020B0604020202020204" pitchFamily="34" charset="0"/>
              </a:rPr>
              <a:t> - 9 May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10 May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1000" b="1" i="1" dirty="0">
              <a:solidFill>
                <a:schemeClr val="bg1">
                  <a:lumMod val="50000"/>
                </a:schemeClr>
              </a:solidFill>
              <a:latin typeface="Arial"/>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Seventy-three per cent of CAR refugees in Cameroon </a:t>
            </a:r>
            <a:r>
              <a:rPr lang="en-US" sz="800" dirty="0" smtClean="0">
                <a:latin typeface="Arial" panose="020B0604020202020204" pitchFamily="34" charset="0"/>
                <a:cs typeface="Arial" panose="020B0604020202020204" pitchFamily="34" charset="0"/>
              </a:rPr>
              <a:t>currently do </a:t>
            </a:r>
            <a:r>
              <a:rPr lang="en-US" sz="800" dirty="0">
                <a:latin typeface="Arial" panose="020B0604020202020204" pitchFamily="34" charset="0"/>
                <a:cs typeface="Arial" panose="020B0604020202020204" pitchFamily="34" charset="0"/>
              </a:rPr>
              <a:t>not intend to return home. Lack of security, destruction of property, distrust in the Government’s ability to offer protection, fear of resumption of conflict and lack of opportunity to restart their lives are the main reasons deterring their </a:t>
            </a:r>
            <a:r>
              <a:rPr lang="en-US" sz="800" dirty="0" smtClean="0">
                <a:latin typeface="Arial" panose="020B0604020202020204" pitchFamily="34" charset="0"/>
                <a:cs typeface="Arial" panose="020B0604020202020204" pitchFamily="34" charset="0"/>
              </a:rPr>
              <a:t>return, according to a survey by UNHCR. Ten </a:t>
            </a:r>
            <a:r>
              <a:rPr lang="en-US" sz="800" dirty="0">
                <a:latin typeface="Arial" panose="020B0604020202020204" pitchFamily="34" charset="0"/>
                <a:cs typeface="Arial" panose="020B0604020202020204" pitchFamily="34" charset="0"/>
              </a:rPr>
              <a:t>per cent of the 68,000 refugee households in various settlements in Cameroon were surveyed</a:t>
            </a:r>
            <a:r>
              <a:rPr lang="en-US" sz="800" dirty="0" smtClean="0">
                <a:latin typeface="Arial" panose="020B0604020202020204" pitchFamily="34" charset="0"/>
                <a:cs typeface="Arial" panose="020B0604020202020204" pitchFamily="34" charset="0"/>
              </a:rPr>
              <a:t>. However, around 70 per cent of IDPs said they wanted to return home, according to an April survey by IOM.</a:t>
            </a: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Ongoing </a:t>
            </a:r>
            <a:r>
              <a:rPr lang="en-US" sz="800" dirty="0">
                <a:latin typeface="Arial" panose="020B0604020202020204" pitchFamily="34" charset="0"/>
                <a:cs typeface="Arial" panose="020B0604020202020204" pitchFamily="34" charset="0"/>
              </a:rPr>
              <a:t>clashes between rival armed groups in the western </a:t>
            </a:r>
            <a:r>
              <a:rPr lang="en-US" sz="800" dirty="0" err="1">
                <a:latin typeface="Arial" panose="020B0604020202020204" pitchFamily="34" charset="0"/>
                <a:cs typeface="Arial" panose="020B0604020202020204" pitchFamily="34" charset="0"/>
              </a:rPr>
              <a:t>Ouham-Pendé</a:t>
            </a:r>
            <a:r>
              <a:rPr lang="en-US" sz="800" dirty="0">
                <a:latin typeface="Arial" panose="020B0604020202020204" pitchFamily="34" charset="0"/>
                <a:cs typeface="Arial" panose="020B0604020202020204" pitchFamily="34" charset="0"/>
              </a:rPr>
              <a:t> Province have displaced some 10,000 people in </a:t>
            </a:r>
            <a:r>
              <a:rPr lang="en-US" sz="800" dirty="0" err="1" smtClean="0">
                <a:latin typeface="Arial" panose="020B0604020202020204" pitchFamily="34" charset="0"/>
                <a:cs typeface="Arial" panose="020B0604020202020204" pitchFamily="34" charset="0"/>
              </a:rPr>
              <a:t>Koui</a:t>
            </a:r>
            <a:r>
              <a:rPr lang="en-US" sz="800" dirty="0" smtClean="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Bocaranga</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and </a:t>
            </a:r>
            <a:r>
              <a:rPr lang="en-US" sz="800" dirty="0" err="1" smtClean="0">
                <a:latin typeface="Arial" panose="020B0604020202020204" pitchFamily="34" charset="0"/>
                <a:cs typeface="Arial" panose="020B0604020202020204" pitchFamily="34" charset="0"/>
              </a:rPr>
              <a:t>Bouar</a:t>
            </a:r>
            <a:r>
              <a:rPr lang="en-US" sz="800" dirty="0" smtClean="0">
                <a:latin typeface="Arial" panose="020B0604020202020204" pitchFamily="34" charset="0"/>
                <a:cs typeface="Arial" panose="020B0604020202020204" pitchFamily="34" charset="0"/>
              </a:rPr>
              <a:t> localities</a:t>
            </a:r>
            <a:r>
              <a:rPr lang="en-US" sz="800" dirty="0">
                <a:latin typeface="Arial" panose="020B0604020202020204" pitchFamily="34" charset="0"/>
                <a:cs typeface="Arial" panose="020B0604020202020204" pitchFamily="34" charset="0"/>
              </a:rPr>
              <a:t>. Verification and registration of the displaced are </a:t>
            </a:r>
            <a:r>
              <a:rPr lang="en-US" sz="800" dirty="0" smtClean="0">
                <a:latin typeface="Arial" panose="020B0604020202020204" pitchFamily="34" charset="0"/>
                <a:cs typeface="Arial" panose="020B0604020202020204" pitchFamily="34" charset="0"/>
              </a:rPr>
              <a:t>underway. The  </a:t>
            </a:r>
            <a:r>
              <a:rPr lang="en-US" sz="800" dirty="0">
                <a:latin typeface="Arial" panose="020B0604020202020204" pitchFamily="34" charset="0"/>
                <a:cs typeface="Arial" panose="020B0604020202020204" pitchFamily="34" charset="0"/>
              </a:rPr>
              <a:t>internally displaced persons (IDPs) living with host communities </a:t>
            </a:r>
            <a:r>
              <a:rPr lang="en-US" sz="800" dirty="0" smtClean="0">
                <a:latin typeface="Arial" panose="020B0604020202020204" pitchFamily="34" charset="0"/>
                <a:cs typeface="Arial" panose="020B0604020202020204" pitchFamily="34" charset="0"/>
              </a:rPr>
              <a:t>in </a:t>
            </a:r>
            <a:r>
              <a:rPr lang="en-US" sz="800" dirty="0" err="1" smtClean="0">
                <a:latin typeface="Arial" panose="020B0604020202020204" pitchFamily="34" charset="0"/>
                <a:cs typeface="Arial" panose="020B0604020202020204" pitchFamily="34" charset="0"/>
              </a:rPr>
              <a:t>Bouar</a:t>
            </a:r>
            <a:r>
              <a:rPr lang="en-US" sz="800" dirty="0" smtClean="0">
                <a:latin typeface="Arial" panose="020B0604020202020204" pitchFamily="34" charset="0"/>
                <a:cs typeface="Arial" panose="020B0604020202020204" pitchFamily="34" charset="0"/>
              </a:rPr>
              <a:t> are </a:t>
            </a:r>
            <a:r>
              <a:rPr lang="en-US" sz="800" dirty="0">
                <a:latin typeface="Arial" panose="020B0604020202020204" pitchFamily="34" charset="0"/>
                <a:cs typeface="Arial" panose="020B0604020202020204" pitchFamily="34" charset="0"/>
              </a:rPr>
              <a:t>already receiving assistance. </a:t>
            </a:r>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lvl="0"/>
            <a:r>
              <a:rPr lang="en-GB" sz="1000" dirty="0" smtClean="0">
                <a:latin typeface="Arial"/>
              </a:rPr>
              <a:t>DRC </a:t>
            </a:r>
            <a:endParaRPr lang="en-GB" sz="1000" dirty="0">
              <a:latin typeface="Arial"/>
            </a:endParaRPr>
          </a:p>
          <a:p>
            <a:endParaRPr lang="en-US"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en-US" sz="800" dirty="0">
                <a:latin typeface="Arial"/>
              </a:rPr>
              <a:t>Three ICRC staff members were abducted on 3 May while in a convoy headed to the town of </a:t>
            </a:r>
            <a:r>
              <a:rPr lang="en-US" sz="800" dirty="0" err="1">
                <a:latin typeface="Arial"/>
              </a:rPr>
              <a:t>Kyaghala</a:t>
            </a:r>
            <a:r>
              <a:rPr lang="en-US" sz="800" dirty="0">
                <a:latin typeface="Arial"/>
              </a:rPr>
              <a:t> to distribute food and household items to around 8,000 people affected by conflict. ICRC has consequently suspended all its movements in the region. In March, three Congolese Save the Children staff members were abducted for seven days by unknown kidnappers in </a:t>
            </a:r>
            <a:r>
              <a:rPr lang="en-US" sz="800" dirty="0" err="1">
                <a:latin typeface="Arial"/>
              </a:rPr>
              <a:t>Lubero</a:t>
            </a:r>
            <a:r>
              <a:rPr lang="en-US" sz="800" dirty="0">
                <a:latin typeface="Arial"/>
              </a:rPr>
              <a:t>, in central Nord-Kivu Province</a:t>
            </a:r>
            <a:r>
              <a:rPr lang="en-US" sz="800" dirty="0" smtClean="0">
                <a:latin typeface="Arial"/>
              </a:rPr>
              <a:t>.</a:t>
            </a:r>
          </a:p>
          <a:p>
            <a:endParaRPr lang="en-US" sz="800" dirty="0"/>
          </a:p>
          <a:p>
            <a:pPr lvl="0"/>
            <a:endParaRPr lang="en-GB" sz="800" dirty="0"/>
          </a:p>
          <a:p>
            <a:endParaRPr lang="en-US" sz="800" dirty="0" smtClean="0">
              <a:latin typeface="Arial"/>
            </a:endParaRPr>
          </a:p>
          <a:p>
            <a:endParaRPr lang="en-US" sz="800" dirty="0">
              <a:latin typeface="Arial"/>
            </a:endParaRPr>
          </a:p>
          <a:p>
            <a:endParaRPr lang="en-US" sz="400" dirty="0" smtClean="0">
              <a:latin typeface="Arial"/>
            </a:endParaRPr>
          </a:p>
          <a:p>
            <a:r>
              <a:rPr lang="en-GB" sz="800" dirty="0" smtClean="0">
                <a:latin typeface="Arial"/>
              </a:rPr>
              <a:t>.</a:t>
            </a:r>
            <a:endParaRPr lang="en-GB" sz="800" dirty="0">
              <a:latin typeface="Arial"/>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238134" y="4693634"/>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645" y="852021"/>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MAJORITY OF REFUGEES  UNWILLING TO RETURN </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97156" y="836105"/>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8" name="ZoneTexte 347"/>
              <p:cNvSpPr txBox="1"/>
              <p:nvPr/>
            </p:nvSpPr>
            <p:spPr>
              <a:xfrm>
                <a:off x="2923300" y="4116516"/>
                <a:ext cx="121400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EVD REGIONAL</a:t>
                </a:r>
                <a:endParaRPr lang="en-US" sz="700" dirty="0">
                  <a:solidFill>
                    <a:schemeClr val="bg1">
                      <a:lumMod val="50000"/>
                    </a:schemeClr>
                  </a:solidFill>
                  <a:latin typeface="Bookman Old Style" panose="02050604050505020204" pitchFamily="18" charset="0"/>
                </a:endParaRPr>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smtClean="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05796"/>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68254" y="2861107"/>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8" name="Connecteur en angle 367"/>
              <p:cNvCxnSpPr/>
              <p:nvPr/>
            </p:nvCxnSpPr>
            <p:spPr>
              <a:xfrm rot="16200000" flipV="1">
                <a:off x="3098643" y="3440268"/>
                <a:ext cx="654865" cy="189238"/>
              </a:xfrm>
              <a:prstGeom prst="bentConnector4">
                <a:avLst>
                  <a:gd name="adj1" fmla="val 314"/>
                  <a:gd name="adj2" fmla="val 9272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69" name="Connecteur en angle 368"/>
              <p:cNvCxnSpPr/>
              <p:nvPr/>
            </p:nvCxnSpPr>
            <p:spPr>
              <a:xfrm rot="16200000" flipV="1">
                <a:off x="3292081" y="3629327"/>
                <a:ext cx="472606" cy="6704"/>
              </a:xfrm>
              <a:prstGeom prst="bentConnector3">
                <a:avLst>
                  <a:gd name="adj1" fmla="val -2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71" name="Connecteur droit 370"/>
              <p:cNvCxnSpPr/>
              <p:nvPr/>
            </p:nvCxnSpPr>
            <p:spPr>
              <a:xfrm flipH="1">
                <a:off x="3526715" y="3862319"/>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757814" cy="1264920"/>
                <a:chOff x="2809949" y="5289820"/>
                <a:chExt cx="2757814"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5" y="528982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On 2 May, suspected Boko Haram elements attacked Dewa village located some 20 km from </a:t>
            </a:r>
            <a:r>
              <a:rPr lang="en-GB" sz="800" dirty="0" err="1" smtClean="0">
                <a:latin typeface="Arial" panose="020B0604020202020204" pitchFamily="34" charset="0"/>
                <a:cs typeface="Arial" panose="020B0604020202020204" pitchFamily="34" charset="0"/>
              </a:rPr>
              <a:t>Diffa</a:t>
            </a:r>
            <a:r>
              <a:rPr lang="en-GB" sz="800" dirty="0" smtClean="0">
                <a:latin typeface="Arial" panose="020B0604020202020204" pitchFamily="34" charset="0"/>
                <a:cs typeface="Arial" panose="020B0604020202020204" pitchFamily="34" charset="0"/>
              </a:rPr>
              <a:t>. No casualties were reported. In a separate incident also on 2 May, armed men suspected to be members of Boko Haram attacked a health centre in </a:t>
            </a:r>
            <a:r>
              <a:rPr lang="en-GB" sz="800" dirty="0" err="1" smtClean="0">
                <a:latin typeface="Arial" panose="020B0604020202020204" pitchFamily="34" charset="0"/>
                <a:cs typeface="Arial" panose="020B0604020202020204" pitchFamily="34" charset="0"/>
              </a:rPr>
              <a:t>Ngaroua</a:t>
            </a:r>
            <a:r>
              <a:rPr lang="en-GB" sz="800" dirty="0" smtClean="0">
                <a:latin typeface="Arial" panose="020B0604020202020204" pitchFamily="34" charset="0"/>
                <a:cs typeface="Arial" panose="020B0604020202020204" pitchFamily="34" charset="0"/>
              </a:rPr>
              <a:t> Koura, 18 km east of </a:t>
            </a:r>
            <a:r>
              <a:rPr lang="en-GB" sz="800" dirty="0" err="1" smtClean="0">
                <a:latin typeface="Arial" panose="020B0604020202020204" pitchFamily="34" charset="0"/>
                <a:cs typeface="Arial" panose="020B0604020202020204" pitchFamily="34" charset="0"/>
              </a:rPr>
              <a:t>Diffa</a:t>
            </a:r>
            <a:r>
              <a:rPr lang="en-GB" sz="800" dirty="0" smtClean="0">
                <a:latin typeface="Arial" panose="020B0604020202020204" pitchFamily="34" charset="0"/>
                <a:cs typeface="Arial" panose="020B0604020202020204" pitchFamily="34" charset="0"/>
              </a:rPr>
              <a:t>, and looted medical supplies.</a:t>
            </a:r>
          </a:p>
          <a:p>
            <a:endParaRPr lang="fr-FR" sz="800" dirty="0">
              <a:latin typeface="Arial" panose="020B0604020202020204" pitchFamily="34" charset="0"/>
              <a:cs typeface="Arial" panose="020B0604020202020204" pitchFamily="34" charset="0"/>
            </a:endParaRPr>
          </a:p>
          <a:p>
            <a:r>
              <a:rPr lang="en-GB" sz="1000" dirty="0" smtClean="0">
                <a:latin typeface="Arial"/>
              </a:rPr>
              <a:t>NIGERIA </a:t>
            </a: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800" dirty="0" err="1" smtClean="0">
                <a:latin typeface="Arial" panose="020B0604020202020204" pitchFamily="34" charset="0"/>
                <a:cs typeface="Arial" panose="020B0604020202020204" pitchFamily="34" charset="0"/>
              </a:rPr>
              <a:t>Borno</a:t>
            </a:r>
            <a:r>
              <a:rPr lang="en-GB" sz="800" dirty="0" smtClean="0">
                <a:latin typeface="Arial" panose="020B0604020202020204" pitchFamily="34" charset="0"/>
                <a:cs typeface="Arial" panose="020B0604020202020204" pitchFamily="34" charset="0"/>
              </a:rPr>
              <a:t> State Government will ramp up response to some of the urgent needs of IDPs living in unofficial camps in localities that have recently become accessible following military operations against Boko Haram. The State Government plans to register the IDPs in </a:t>
            </a:r>
            <a:r>
              <a:rPr lang="en-GB" sz="800" dirty="0" err="1" smtClean="0">
                <a:latin typeface="Arial" panose="020B0604020202020204" pitchFamily="34" charset="0"/>
                <a:cs typeface="Arial" panose="020B0604020202020204" pitchFamily="34" charset="0"/>
              </a:rPr>
              <a:t>Dikwa</a:t>
            </a:r>
            <a:r>
              <a:rPr lang="en-GB" sz="800" dirty="0" smtClean="0">
                <a:latin typeface="Arial" panose="020B0604020202020204" pitchFamily="34" charset="0"/>
                <a:cs typeface="Arial" panose="020B0604020202020204" pitchFamily="34" charset="0"/>
              </a:rPr>
              <a:t>, </a:t>
            </a:r>
            <a:r>
              <a:rPr lang="en-GB" sz="800" dirty="0" err="1" smtClean="0">
                <a:latin typeface="Arial" panose="020B0604020202020204" pitchFamily="34" charset="0"/>
                <a:cs typeface="Arial" panose="020B0604020202020204" pitchFamily="34" charset="0"/>
              </a:rPr>
              <a:t>Mafa</a:t>
            </a:r>
            <a:r>
              <a:rPr lang="en-GB" sz="800" dirty="0" smtClean="0">
                <a:latin typeface="Arial" panose="020B0604020202020204" pitchFamily="34" charset="0"/>
                <a:cs typeface="Arial" panose="020B0604020202020204" pitchFamily="34" charset="0"/>
              </a:rPr>
              <a:t> and </a:t>
            </a:r>
            <a:r>
              <a:rPr lang="en-GB" sz="800" dirty="0" err="1" smtClean="0">
                <a:latin typeface="Arial" panose="020B0604020202020204" pitchFamily="34" charset="0"/>
                <a:cs typeface="Arial" panose="020B0604020202020204" pitchFamily="34" charset="0"/>
              </a:rPr>
              <a:t>Gwoza</a:t>
            </a:r>
            <a:r>
              <a:rPr lang="en-GB" sz="800" dirty="0" smtClean="0">
                <a:latin typeface="Arial" panose="020B0604020202020204" pitchFamily="34" charset="0"/>
                <a:cs typeface="Arial" panose="020B0604020202020204" pitchFamily="34" charset="0"/>
              </a:rPr>
              <a:t> areas at household level and provide each household with food items for at least two months, cooking utensils and other relief items. The State Government is also planning to reconstruct and rehabilitate private houses and public buildings along the roads between </a:t>
            </a:r>
            <a:r>
              <a:rPr lang="en-GB" sz="800" dirty="0" err="1" smtClean="0">
                <a:latin typeface="Arial" panose="020B0604020202020204" pitchFamily="34" charset="0"/>
                <a:cs typeface="Arial" panose="020B0604020202020204" pitchFamily="34" charset="0"/>
              </a:rPr>
              <a:t>Damaturu</a:t>
            </a:r>
            <a:r>
              <a:rPr lang="en-GB" sz="800" dirty="0" smtClean="0">
                <a:latin typeface="Arial" panose="020B0604020202020204" pitchFamily="34" charset="0"/>
                <a:cs typeface="Arial" panose="020B0604020202020204" pitchFamily="34" charset="0"/>
              </a:rPr>
              <a:t> and Maiduguri, and </a:t>
            </a:r>
            <a:r>
              <a:rPr lang="en-GB" sz="800" dirty="0" err="1" smtClean="0">
                <a:latin typeface="Arial" panose="020B0604020202020204" pitchFamily="34" charset="0"/>
                <a:cs typeface="Arial" panose="020B0604020202020204" pitchFamily="34" charset="0"/>
              </a:rPr>
              <a:t>Dikwa</a:t>
            </a:r>
            <a:r>
              <a:rPr lang="en-GB" sz="800" dirty="0" smtClean="0">
                <a:latin typeface="Arial" panose="020B0604020202020204" pitchFamily="34" charset="0"/>
                <a:cs typeface="Arial" panose="020B0604020202020204" pitchFamily="34" charset="0"/>
              </a:rPr>
              <a:t> and Konduga </a:t>
            </a:r>
            <a:r>
              <a:rPr lang="en-US" sz="800" dirty="0" smtClean="0">
                <a:latin typeface="Arial" panose="020B0604020202020204" pitchFamily="34" charset="0"/>
                <a:cs typeface="Arial" panose="020B0604020202020204" pitchFamily="34" charset="0"/>
              </a:rPr>
              <a:t>areas</a:t>
            </a:r>
            <a:r>
              <a:rPr lang="en-US" sz="800" dirty="0">
                <a:latin typeface="Arial" panose="020B0604020202020204" pitchFamily="34" charset="0"/>
                <a:cs typeface="Arial" panose="020B0604020202020204" pitchFamily="34" charset="0"/>
              </a:rPr>
              <a:t>. </a:t>
            </a:r>
            <a:endParaRPr lang="en-GB" sz="800" dirty="0" smtClean="0">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489391" y="5789935"/>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Natural disaster </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Epidemic</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Conflict</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Other</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10979" y="2480151"/>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391929" y="83610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783817" y="880796"/>
            <a:ext cx="1648690" cy="21544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ARMED ATTACKS IN DIFFA </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755242" y="2495704"/>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HUMANITARIAN RESPONSE TO INCREASE IN BORNO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62888" y="477455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THREE ICRC AID WORKERS KIDNAPPED</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2"/>
          <a:stretch>
            <a:fillRect/>
          </a:stretch>
        </p:blipFill>
        <p:spPr>
          <a:xfrm>
            <a:off x="250937" y="921292"/>
            <a:ext cx="201600" cy="172800"/>
          </a:xfrm>
          <a:prstGeom prst="rect">
            <a:avLst/>
          </a:prstGeom>
        </p:spPr>
      </p:pic>
      <p:grpSp>
        <p:nvGrpSpPr>
          <p:cNvPr id="17" name="Groupe 16"/>
          <p:cNvGrpSpPr/>
          <p:nvPr/>
        </p:nvGrpSpPr>
        <p:grpSpPr>
          <a:xfrm>
            <a:off x="6625953" y="3390583"/>
            <a:ext cx="225000" cy="326250"/>
            <a:chOff x="375829" y="5179212"/>
            <a:chExt cx="225000" cy="326250"/>
          </a:xfrm>
        </p:grpSpPr>
        <p:pic>
          <p:nvPicPr>
            <p:cNvPr id="192" name="Image 377"/>
            <p:cNvPicPr>
              <a:picLocks noChangeAspect="1"/>
            </p:cNvPicPr>
            <p:nvPr/>
          </p:nvPicPr>
          <p:blipFill>
            <a:blip r:embed="rId13"/>
            <a:stretch>
              <a:fillRect/>
            </a:stretch>
          </p:blipFill>
          <p:spPr>
            <a:xfrm>
              <a:off x="375829" y="5179212"/>
              <a:ext cx="225000" cy="326250"/>
            </a:xfrm>
            <a:prstGeom prst="rect">
              <a:avLst/>
            </a:prstGeom>
          </p:spPr>
        </p:pic>
        <p:pic>
          <p:nvPicPr>
            <p:cNvPr id="226" name="Image 21"/>
            <p:cNvPicPr>
              <a:picLocks noChangeAspect="1"/>
            </p:cNvPicPr>
            <p:nvPr/>
          </p:nvPicPr>
          <p:blipFill>
            <a:blip r:embed="rId3"/>
            <a:stretch>
              <a:fillRect/>
            </a:stretch>
          </p:blipFill>
          <p:spPr>
            <a:xfrm>
              <a:off x="390237" y="5197423"/>
              <a:ext cx="201600" cy="192436"/>
            </a:xfrm>
            <a:prstGeom prst="rect">
              <a:avLst/>
            </a:prstGeom>
          </p:spPr>
        </p:pic>
      </p:grpSp>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3" name="Connecteur en angle 2450"/>
          <p:cNvCxnSpPr/>
          <p:nvPr/>
        </p:nvCxnSpPr>
        <p:spPr>
          <a:xfrm rot="5400000" flipH="1" flipV="1">
            <a:off x="3471081" y="362229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8443806" y="2537194"/>
            <a:ext cx="225000" cy="326250"/>
            <a:chOff x="8500956" y="2584819"/>
            <a:chExt cx="225000" cy="326250"/>
          </a:xfrm>
        </p:grpSpPr>
        <p:pic>
          <p:nvPicPr>
            <p:cNvPr id="204" name="Image 377"/>
            <p:cNvPicPr>
              <a:picLocks noChangeAspect="1"/>
            </p:cNvPicPr>
            <p:nvPr/>
          </p:nvPicPr>
          <p:blipFill>
            <a:blip r:embed="rId13"/>
            <a:stretch>
              <a:fillRect/>
            </a:stretch>
          </p:blipFill>
          <p:spPr>
            <a:xfrm>
              <a:off x="8500956" y="2584819"/>
              <a:ext cx="225000" cy="326250"/>
            </a:xfrm>
            <a:prstGeom prst="rect">
              <a:avLst/>
            </a:prstGeom>
          </p:spPr>
        </p:pic>
        <p:pic>
          <p:nvPicPr>
            <p:cNvPr id="210" name="Image 22"/>
            <p:cNvPicPr>
              <a:picLocks noChangeAspect="1"/>
            </p:cNvPicPr>
            <p:nvPr/>
          </p:nvPicPr>
          <p:blipFill>
            <a:blip r:embed="rId12"/>
            <a:stretch>
              <a:fillRect/>
            </a:stretch>
          </p:blipFill>
          <p:spPr>
            <a:xfrm>
              <a:off x="8505888" y="2606239"/>
              <a:ext cx="201600" cy="172800"/>
            </a:xfrm>
            <a:prstGeom prst="rect">
              <a:avLst/>
            </a:prstGeom>
          </p:spPr>
        </p:pic>
      </p:grpSp>
      <p:grpSp>
        <p:nvGrpSpPr>
          <p:cNvPr id="6" name="Group 5"/>
          <p:cNvGrpSpPr/>
          <p:nvPr/>
        </p:nvGrpSpPr>
        <p:grpSpPr>
          <a:xfrm>
            <a:off x="5139372" y="2925671"/>
            <a:ext cx="229593" cy="326250"/>
            <a:chOff x="5743344" y="3440679"/>
            <a:chExt cx="229593" cy="326250"/>
          </a:xfrm>
        </p:grpSpPr>
        <p:pic>
          <p:nvPicPr>
            <p:cNvPr id="187" name="Image 377"/>
            <p:cNvPicPr>
              <a:picLocks noChangeAspect="1"/>
            </p:cNvPicPr>
            <p:nvPr/>
          </p:nvPicPr>
          <p:blipFill>
            <a:blip r:embed="rId13"/>
            <a:stretch>
              <a:fillRect/>
            </a:stretch>
          </p:blipFill>
          <p:spPr>
            <a:xfrm>
              <a:off x="5747937" y="3440679"/>
              <a:ext cx="225000" cy="326250"/>
            </a:xfrm>
            <a:prstGeom prst="rect">
              <a:avLst/>
            </a:prstGeom>
          </p:spPr>
        </p:pic>
        <p:pic>
          <p:nvPicPr>
            <p:cNvPr id="217" name="Image 22"/>
            <p:cNvPicPr>
              <a:picLocks noChangeAspect="1"/>
            </p:cNvPicPr>
            <p:nvPr/>
          </p:nvPicPr>
          <p:blipFill>
            <a:blip r:embed="rId12"/>
            <a:stretch>
              <a:fillRect/>
            </a:stretch>
          </p:blipFill>
          <p:spPr>
            <a:xfrm>
              <a:off x="5743344" y="3471624"/>
              <a:ext cx="201600" cy="172800"/>
            </a:xfrm>
            <a:prstGeom prst="rect">
              <a:avLst/>
            </a:prstGeom>
          </p:spPr>
        </p:pic>
      </p:grpSp>
      <p:sp>
        <p:nvSpPr>
          <p:cNvPr id="191" name="ZoneTexte 84"/>
          <p:cNvSpPr txBox="1"/>
          <p:nvPr/>
        </p:nvSpPr>
        <p:spPr>
          <a:xfrm>
            <a:off x="561020" y="2952088"/>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10,000 DISPLACED BY CLASHES </a:t>
            </a:r>
            <a:endParaRPr lang="en-US" sz="800" i="1" dirty="0">
              <a:solidFill>
                <a:srgbClr val="026CB6"/>
              </a:solidFill>
              <a:latin typeface="Arial" panose="020B0604020202020204" pitchFamily="34" charset="0"/>
              <a:cs typeface="Arial" panose="020B0604020202020204" pitchFamily="34" charset="0"/>
            </a:endParaRPr>
          </a:p>
        </p:txBody>
      </p:sp>
      <p:grpSp>
        <p:nvGrpSpPr>
          <p:cNvPr id="211" name="Group 210"/>
          <p:cNvGrpSpPr/>
          <p:nvPr/>
        </p:nvGrpSpPr>
        <p:grpSpPr>
          <a:xfrm>
            <a:off x="8449079" y="882570"/>
            <a:ext cx="225000" cy="328204"/>
            <a:chOff x="4499508" y="1144203"/>
            <a:chExt cx="225000" cy="328204"/>
          </a:xfrm>
        </p:grpSpPr>
        <p:pic>
          <p:nvPicPr>
            <p:cNvPr id="214" name="Image 377"/>
            <p:cNvPicPr>
              <a:picLocks noChangeAspect="1"/>
            </p:cNvPicPr>
            <p:nvPr/>
          </p:nvPicPr>
          <p:blipFill>
            <a:blip r:embed="rId13"/>
            <a:stretch>
              <a:fillRect/>
            </a:stretch>
          </p:blipFill>
          <p:spPr>
            <a:xfrm>
              <a:off x="4499508" y="1146157"/>
              <a:ext cx="225000" cy="326250"/>
            </a:xfrm>
            <a:prstGeom prst="rect">
              <a:avLst/>
            </a:prstGeom>
          </p:spPr>
        </p:pic>
        <p:pic>
          <p:nvPicPr>
            <p:cNvPr id="215"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5" name="Group 4"/>
          <p:cNvGrpSpPr/>
          <p:nvPr/>
        </p:nvGrpSpPr>
        <p:grpSpPr>
          <a:xfrm>
            <a:off x="287138" y="904938"/>
            <a:ext cx="225000" cy="326250"/>
            <a:chOff x="4590150" y="1212089"/>
            <a:chExt cx="225000" cy="326250"/>
          </a:xfrm>
        </p:grpSpPr>
        <p:pic>
          <p:nvPicPr>
            <p:cNvPr id="216" name="Image 377"/>
            <p:cNvPicPr>
              <a:picLocks noChangeAspect="1"/>
            </p:cNvPicPr>
            <p:nvPr/>
          </p:nvPicPr>
          <p:blipFill>
            <a:blip r:embed="rId13"/>
            <a:stretch>
              <a:fillRect/>
            </a:stretch>
          </p:blipFill>
          <p:spPr>
            <a:xfrm>
              <a:off x="4590150" y="1212089"/>
              <a:ext cx="225000" cy="326250"/>
            </a:xfrm>
            <a:prstGeom prst="rect">
              <a:avLst/>
            </a:prstGeom>
          </p:spPr>
        </p:pic>
        <p:pic>
          <p:nvPicPr>
            <p:cNvPr id="218" name="Image 21"/>
            <p:cNvPicPr>
              <a:picLocks noChangeAspect="1"/>
            </p:cNvPicPr>
            <p:nvPr/>
          </p:nvPicPr>
          <p:blipFill>
            <a:blip r:embed="rId3"/>
            <a:stretch>
              <a:fillRect/>
            </a:stretch>
          </p:blipFill>
          <p:spPr>
            <a:xfrm>
              <a:off x="4605971" y="1219154"/>
              <a:ext cx="201600" cy="192436"/>
            </a:xfrm>
            <a:prstGeom prst="rect">
              <a:avLst/>
            </a:prstGeom>
          </p:spPr>
        </p:pic>
      </p:grpSp>
      <p:grpSp>
        <p:nvGrpSpPr>
          <p:cNvPr id="219" name="Group 218"/>
          <p:cNvGrpSpPr/>
          <p:nvPr/>
        </p:nvGrpSpPr>
        <p:grpSpPr>
          <a:xfrm>
            <a:off x="283531" y="2994018"/>
            <a:ext cx="225000" cy="326250"/>
            <a:chOff x="5176538" y="1337838"/>
            <a:chExt cx="225000" cy="326250"/>
          </a:xfrm>
        </p:grpSpPr>
        <p:pic>
          <p:nvPicPr>
            <p:cNvPr id="220" name="Image 377"/>
            <p:cNvPicPr>
              <a:picLocks noChangeAspect="1"/>
            </p:cNvPicPr>
            <p:nvPr/>
          </p:nvPicPr>
          <p:blipFill>
            <a:blip r:embed="rId13"/>
            <a:stretch>
              <a:fillRect/>
            </a:stretch>
          </p:blipFill>
          <p:spPr>
            <a:xfrm>
              <a:off x="5176538" y="1337838"/>
              <a:ext cx="225000" cy="326250"/>
            </a:xfrm>
            <a:prstGeom prst="rect">
              <a:avLst/>
            </a:prstGeom>
          </p:spPr>
        </p:pic>
        <p:pic>
          <p:nvPicPr>
            <p:cNvPr id="221" name="Image 20"/>
            <p:cNvPicPr>
              <a:picLocks noChangeAspect="1"/>
            </p:cNvPicPr>
            <p:nvPr/>
          </p:nvPicPr>
          <p:blipFill>
            <a:blip r:embed="rId15"/>
            <a:stretch>
              <a:fillRect/>
            </a:stretch>
          </p:blipFill>
          <p:spPr>
            <a:xfrm>
              <a:off x="5194232" y="1348304"/>
              <a:ext cx="201600" cy="192436"/>
            </a:xfrm>
            <a:prstGeom prst="rect">
              <a:avLst/>
            </a:prstGeom>
          </p:spPr>
        </p:pic>
      </p:grpSp>
      <p:grpSp>
        <p:nvGrpSpPr>
          <p:cNvPr id="11" name="Group 10"/>
          <p:cNvGrpSpPr/>
          <p:nvPr/>
        </p:nvGrpSpPr>
        <p:grpSpPr>
          <a:xfrm>
            <a:off x="260782" y="4785413"/>
            <a:ext cx="225000" cy="326250"/>
            <a:chOff x="260782" y="4280588"/>
            <a:chExt cx="225000" cy="326250"/>
          </a:xfrm>
        </p:grpSpPr>
        <p:pic>
          <p:nvPicPr>
            <p:cNvPr id="224" name="Image 377"/>
            <p:cNvPicPr>
              <a:picLocks noChangeAspect="1"/>
            </p:cNvPicPr>
            <p:nvPr/>
          </p:nvPicPr>
          <p:blipFill>
            <a:blip r:embed="rId13"/>
            <a:stretch>
              <a:fillRect/>
            </a:stretch>
          </p:blipFill>
          <p:spPr>
            <a:xfrm>
              <a:off x="260782" y="4280588"/>
              <a:ext cx="225000" cy="326250"/>
            </a:xfrm>
            <a:prstGeom prst="rect">
              <a:avLst/>
            </a:prstGeom>
          </p:spPr>
        </p:pic>
        <p:pic>
          <p:nvPicPr>
            <p:cNvPr id="223" name="Image 23"/>
            <p:cNvPicPr>
              <a:picLocks noChangeAspect="1"/>
            </p:cNvPicPr>
            <p:nvPr/>
          </p:nvPicPr>
          <p:blipFill>
            <a:blip r:embed="rId16"/>
            <a:stretch>
              <a:fillRect/>
            </a:stretch>
          </p:blipFill>
          <p:spPr>
            <a:xfrm>
              <a:off x="280655" y="4303898"/>
              <a:ext cx="172800" cy="201600"/>
            </a:xfrm>
            <a:prstGeom prst="rect">
              <a:avLst/>
            </a:prstGeom>
          </p:spPr>
        </p:pic>
      </p:grpSp>
      <p:grpSp>
        <p:nvGrpSpPr>
          <p:cNvPr id="225" name="Group 224"/>
          <p:cNvGrpSpPr/>
          <p:nvPr/>
        </p:nvGrpSpPr>
        <p:grpSpPr>
          <a:xfrm>
            <a:off x="5712465" y="2057995"/>
            <a:ext cx="225000" cy="328204"/>
            <a:chOff x="4499508" y="1144203"/>
            <a:chExt cx="225000" cy="328204"/>
          </a:xfrm>
        </p:grpSpPr>
        <p:pic>
          <p:nvPicPr>
            <p:cNvPr id="227" name="Image 377"/>
            <p:cNvPicPr>
              <a:picLocks noChangeAspect="1"/>
            </p:cNvPicPr>
            <p:nvPr/>
          </p:nvPicPr>
          <p:blipFill>
            <a:blip r:embed="rId13"/>
            <a:stretch>
              <a:fillRect/>
            </a:stretch>
          </p:blipFill>
          <p:spPr>
            <a:xfrm>
              <a:off x="4499508" y="1146157"/>
              <a:ext cx="225000" cy="326250"/>
            </a:xfrm>
            <a:prstGeom prst="rect">
              <a:avLst/>
            </a:prstGeom>
          </p:spPr>
        </p:pic>
        <p:pic>
          <p:nvPicPr>
            <p:cNvPr id="228"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29" name="Group 228"/>
          <p:cNvGrpSpPr/>
          <p:nvPr/>
        </p:nvGrpSpPr>
        <p:grpSpPr>
          <a:xfrm>
            <a:off x="6842503" y="3926921"/>
            <a:ext cx="225000" cy="326250"/>
            <a:chOff x="5642994" y="1247619"/>
            <a:chExt cx="225000" cy="326250"/>
          </a:xfrm>
        </p:grpSpPr>
        <p:pic>
          <p:nvPicPr>
            <p:cNvPr id="230" name="Image 377"/>
            <p:cNvPicPr>
              <a:picLocks noChangeAspect="1"/>
            </p:cNvPicPr>
            <p:nvPr/>
          </p:nvPicPr>
          <p:blipFill>
            <a:blip r:embed="rId13"/>
            <a:stretch>
              <a:fillRect/>
            </a:stretch>
          </p:blipFill>
          <p:spPr>
            <a:xfrm>
              <a:off x="5642994" y="1247619"/>
              <a:ext cx="225000" cy="326250"/>
            </a:xfrm>
            <a:prstGeom prst="rect">
              <a:avLst/>
            </a:prstGeom>
          </p:spPr>
        </p:pic>
        <p:pic>
          <p:nvPicPr>
            <p:cNvPr id="231" name="Image 23"/>
            <p:cNvPicPr>
              <a:picLocks noChangeAspect="1"/>
            </p:cNvPicPr>
            <p:nvPr/>
          </p:nvPicPr>
          <p:blipFill>
            <a:blip r:embed="rId16"/>
            <a:stretch>
              <a:fillRect/>
            </a:stretch>
          </p:blipFill>
          <p:spPr>
            <a:xfrm>
              <a:off x="5662867" y="1270929"/>
              <a:ext cx="1728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1321</TotalTime>
  <Words>526</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(3 - 9 May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124</cp:revision>
  <cp:lastPrinted>2016-05-10T17:52:49Z</cp:lastPrinted>
  <dcterms:created xsi:type="dcterms:W3CDTF">2015-12-15T11:10:25Z</dcterms:created>
  <dcterms:modified xsi:type="dcterms:W3CDTF">2016-05-10T17:53:46Z</dcterms:modified>
</cp:coreProperties>
</file>