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18" d="100"/>
          <a:sy n="118" d="100"/>
        </p:scale>
        <p:origin x="894"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06-Sep-16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06-Sep-16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06-Sep-16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06-Sep-16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06-Sep-16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06-Sep-16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06-Sep-16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(30 August - 5 September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461665"/>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6 September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r>
              <a:rPr lang="fr-FR" sz="800" dirty="0" smtClean="0">
                <a:solidFill>
                  <a:prstClr val="white">
                    <a:lumMod val="50000"/>
                  </a:prstClr>
                </a:solidFill>
                <a:latin typeface="Arial" panose="020B0604020202020204" pitchFamily="34" charset="0"/>
                <a:cs typeface="Arial" panose="020B0604020202020204" pitchFamily="34" charset="0"/>
              </a:rPr>
              <a:t> </a:t>
            </a:r>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CHAD</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a:latin typeface="Arial"/>
              </a:rPr>
              <a:t>Farmers in the western </a:t>
            </a:r>
            <a:r>
              <a:rPr lang="en-US" sz="800" dirty="0" err="1">
                <a:latin typeface="Arial"/>
              </a:rPr>
              <a:t>Kanem</a:t>
            </a:r>
            <a:r>
              <a:rPr lang="en-US" sz="800" dirty="0">
                <a:latin typeface="Arial"/>
              </a:rPr>
              <a:t> region and </a:t>
            </a:r>
            <a:r>
              <a:rPr lang="en-US" sz="800" dirty="0" err="1">
                <a:latin typeface="Arial"/>
              </a:rPr>
              <a:t>Sila</a:t>
            </a:r>
            <a:r>
              <a:rPr lang="en-US" sz="800" dirty="0">
                <a:latin typeface="Arial"/>
              </a:rPr>
              <a:t> and </a:t>
            </a:r>
            <a:r>
              <a:rPr lang="en-US" sz="800" dirty="0" err="1">
                <a:latin typeface="Arial"/>
              </a:rPr>
              <a:t>Ouaddai</a:t>
            </a:r>
            <a:r>
              <a:rPr lang="en-US" sz="800" dirty="0">
                <a:latin typeface="Arial"/>
              </a:rPr>
              <a:t> regions in the east have reported locust invasion in several farms. The authorities are planning assessments to organize response. </a:t>
            </a:r>
            <a:r>
              <a:rPr lang="en-US" sz="800" dirty="0" smtClean="0">
                <a:latin typeface="Arial"/>
              </a:rPr>
              <a:t>Crop destruction by the locusts could increase food scarcity in </a:t>
            </a:r>
            <a:r>
              <a:rPr lang="en-US" sz="800" dirty="0">
                <a:latin typeface="Arial"/>
              </a:rPr>
              <a:t>these regions where more than 175,000 are already severely food insecure and malnutrition has been on the rise in recent months.</a:t>
            </a:r>
          </a:p>
          <a:p>
            <a:endParaRPr lang="en-US" sz="800" dirty="0" smtClean="0">
              <a:latin typeface="Arial"/>
            </a:endParaRPr>
          </a:p>
          <a:p>
            <a:pPr lvl="0"/>
            <a:r>
              <a:rPr lang="en-GB" sz="1000" dirty="0" smtClean="0">
                <a:latin typeface="Arial"/>
              </a:rPr>
              <a:t>COTE D’IVOIRE</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pPr>
              <a:spcBef>
                <a:spcPts val="600"/>
              </a:spcBef>
            </a:pPr>
            <a:r>
              <a:rPr lang="en-GB" sz="800" dirty="0">
                <a:latin typeface="Arial"/>
              </a:rPr>
              <a:t>The </a:t>
            </a:r>
            <a:r>
              <a:rPr lang="en-GB" sz="800" dirty="0" smtClean="0">
                <a:latin typeface="Arial"/>
              </a:rPr>
              <a:t>situation of </a:t>
            </a:r>
            <a:r>
              <a:rPr lang="en-GB" sz="800" dirty="0">
                <a:latin typeface="Arial"/>
              </a:rPr>
              <a:t>20,000 people evacuated in August from the Mont </a:t>
            </a:r>
            <a:r>
              <a:rPr lang="en-GB" sz="800" dirty="0" err="1">
                <a:latin typeface="Arial"/>
              </a:rPr>
              <a:t>Péko</a:t>
            </a:r>
            <a:r>
              <a:rPr lang="en-GB" sz="800" dirty="0">
                <a:latin typeface="Arial"/>
              </a:rPr>
              <a:t> National Park for illegal occupation remains precarious. Humanitarian response is ongoing, but resources dedicated to emergency assistance are scarce, with acute shortfalls in food, shelter and NFI as well as WASH supplies. Additional resources are required to prevent further deterioration of the humanitarian situation. </a:t>
            </a:r>
          </a:p>
          <a:p>
            <a:pPr>
              <a:spcBef>
                <a:spcPts val="600"/>
              </a:spcBef>
            </a:pPr>
            <a:r>
              <a:rPr lang="fr-FR" sz="1000" dirty="0" smtClean="0">
                <a:solidFill>
                  <a:prstClr val="black"/>
                </a:solidFill>
                <a:latin typeface="Arial"/>
              </a:rPr>
              <a:t>GABON </a:t>
            </a:r>
          </a:p>
          <a:p>
            <a:pPr>
              <a:spcBef>
                <a:spcPts val="600"/>
              </a:spcBef>
            </a:pPr>
            <a:endParaRPr lang="fr-FR" sz="1000" dirty="0" smtClean="0">
              <a:solidFill>
                <a:prstClr val="black"/>
              </a:solidFill>
              <a:latin typeface="Arial"/>
            </a:endParaRPr>
          </a:p>
          <a:p>
            <a:endParaRPr lang="en-US" sz="800" dirty="0" smtClean="0">
              <a:latin typeface="Arial"/>
            </a:endParaRPr>
          </a:p>
          <a:p>
            <a:pPr>
              <a:spcBef>
                <a:spcPts val="600"/>
              </a:spcBef>
            </a:pPr>
            <a:r>
              <a:rPr lang="en-GB" sz="800" dirty="0">
                <a:latin typeface="Arial"/>
              </a:rPr>
              <a:t>Some calm is returning to Libreville and the country after several days of violent protests and looting following the announcement of presidential election results on 31 August. </a:t>
            </a:r>
            <a:r>
              <a:rPr lang="en-GB" sz="800" dirty="0" smtClean="0">
                <a:latin typeface="Arial"/>
              </a:rPr>
              <a:t>However, the outcome of the vote has triggered a political deadlock. Opposition leader Jean Ping has called for a general strike, terming the re-election of President Ali Bongo  fraudulent, while the Justice Minister resigned over the disputed results. The African Union has said it will send a delegation to help resolve the stand-off.</a:t>
            </a:r>
          </a:p>
        </p:txBody>
      </p:sp>
      <p:cxnSp>
        <p:nvCxnSpPr>
          <p:cNvPr id="77" name="Connecteur droit 76"/>
          <p:cNvCxnSpPr/>
          <p:nvPr/>
        </p:nvCxnSpPr>
        <p:spPr>
          <a:xfrm flipV="1">
            <a:off x="219084" y="2595843"/>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7912"/>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609050" y="8433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LOCUST INVASION COULD WORSEN FOOD INSECURITY</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15444"/>
            </a:xfrm>
            <a:prstGeom prst="rect">
              <a:avLst/>
            </a:prstGeom>
            <a:noFill/>
          </p:spPr>
          <p:txBody>
            <a:bodyPr wrap="square" rtlCol="0">
              <a:spAutoFit/>
            </a:bodyPr>
            <a:lstStyle/>
            <a:p>
              <a:pPr algn="ctr"/>
              <a:r>
                <a:rPr lang="fr-FR" sz="800" dirty="0">
                  <a:latin typeface="Bookman Old Style" panose="02050604050505020204" pitchFamily="18" charset="0"/>
                </a:rPr>
                <a:t>GABON</a:t>
              </a:r>
              <a:endParaRPr lang="en-US" sz="800" dirty="0">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77902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TOGO</a:t>
              </a:r>
              <a:endParaRPr lang="en-US" sz="800" dirty="0">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1033" y="4498990"/>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POLITICAL DEADLOCK AFTER POLL RESULTS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628800" y="2619470"/>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CONCERNS OVER PLIGHT OF PARK EVACUEES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a:t>
            </a:r>
          </a:p>
          <a:p>
            <a:endParaRPr lang="fr-FR"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GB" sz="800" dirty="0">
                <a:latin typeface="Arial"/>
              </a:rPr>
              <a:t>Suspected Boko Haram attackers on 2 September killed five people during a raid on </a:t>
            </a:r>
            <a:r>
              <a:rPr lang="en-GB" sz="800" dirty="0" err="1">
                <a:latin typeface="Arial"/>
              </a:rPr>
              <a:t>Toumour</a:t>
            </a:r>
            <a:r>
              <a:rPr lang="en-GB" sz="800" dirty="0">
                <a:latin typeface="Arial"/>
              </a:rPr>
              <a:t> village in the south-eastern </a:t>
            </a:r>
            <a:r>
              <a:rPr lang="en-GB" sz="800" dirty="0" err="1">
                <a:latin typeface="Arial"/>
              </a:rPr>
              <a:t>Diffa</a:t>
            </a:r>
            <a:r>
              <a:rPr lang="en-GB" sz="800" dirty="0">
                <a:latin typeface="Arial"/>
              </a:rPr>
              <a:t> region. The gunmen also torched several homes and injured two people before escaping. It was the first such incident in the region since June when tens of thousands of people fled their homes following a series of attacks. </a:t>
            </a:r>
            <a:r>
              <a:rPr lang="en-GB" sz="800" dirty="0" smtClean="0">
                <a:latin typeface="Arial"/>
              </a:rPr>
              <a:t>Military </a:t>
            </a:r>
            <a:r>
              <a:rPr lang="en-GB" sz="800" dirty="0">
                <a:latin typeface="Arial"/>
              </a:rPr>
              <a:t>operations are ongoing in </a:t>
            </a:r>
            <a:r>
              <a:rPr lang="en-GB" sz="800" dirty="0" err="1">
                <a:latin typeface="Arial"/>
              </a:rPr>
              <a:t>Diffa</a:t>
            </a:r>
            <a:r>
              <a:rPr lang="en-GB" sz="800" dirty="0">
                <a:latin typeface="Arial"/>
              </a:rPr>
              <a:t> and a months-long state of emergency has been extended to 27 October.</a:t>
            </a:r>
          </a:p>
          <a:p>
            <a:endParaRPr lang="en-US" sz="800" dirty="0" smtClean="0">
              <a:latin typeface="Arial" panose="020B0604020202020204" pitchFamily="34" charset="0"/>
              <a:cs typeface="Arial" panose="020B0604020202020204" pitchFamily="34" charset="0"/>
            </a:endParaRPr>
          </a:p>
          <a:p>
            <a:r>
              <a:rPr lang="en-US" sz="1000" dirty="0" smtClean="0">
                <a:latin typeface="Arial"/>
              </a:rPr>
              <a:t>NIGERIA</a:t>
            </a:r>
          </a:p>
          <a:p>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a:p>
            <a:r>
              <a:rPr lang="en-US" sz="800" dirty="0">
                <a:latin typeface="Arial"/>
              </a:rPr>
              <a:t>The severe destruction of livelihoods, homes, hospitals, schools and roads in </a:t>
            </a:r>
            <a:r>
              <a:rPr lang="en-US" sz="800" dirty="0" err="1">
                <a:latin typeface="Arial"/>
              </a:rPr>
              <a:t>Gujba</a:t>
            </a:r>
            <a:r>
              <a:rPr lang="en-US" sz="800" dirty="0">
                <a:latin typeface="Arial"/>
              </a:rPr>
              <a:t> and </a:t>
            </a:r>
            <a:r>
              <a:rPr lang="en-US" sz="800" dirty="0" err="1">
                <a:latin typeface="Arial"/>
              </a:rPr>
              <a:t>Gulani</a:t>
            </a:r>
            <a:r>
              <a:rPr lang="en-US" sz="800" dirty="0">
                <a:latin typeface="Arial"/>
              </a:rPr>
              <a:t> localities in the north-eastern </a:t>
            </a:r>
            <a:r>
              <a:rPr lang="en-US" sz="800" dirty="0" err="1">
                <a:latin typeface="Arial"/>
              </a:rPr>
              <a:t>Yobe</a:t>
            </a:r>
            <a:r>
              <a:rPr lang="en-US" sz="800" dirty="0">
                <a:latin typeface="Arial"/>
              </a:rPr>
              <a:t> Sate has left returnees in desperate need of immediate food and NFI assistance, including agricultural inputs. The two areas are inaccessible to humanitarian partners. Between 70 and 90 per cent of the original populations are reported to have returned to the two localities. Humanitarian partners are exploring alternative strategies, including third-party aid delivery to reach the affected people.</a:t>
            </a:r>
          </a:p>
        </p:txBody>
      </p:sp>
      <p:grpSp>
        <p:nvGrpSpPr>
          <p:cNvPr id="7" name="Groupe 6"/>
          <p:cNvGrpSpPr/>
          <p:nvPr/>
        </p:nvGrpSpPr>
        <p:grpSpPr>
          <a:xfrm>
            <a:off x="8489391" y="5747239"/>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49079" y="885884"/>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837758" y="2922269"/>
            <a:ext cx="1804536"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RETURNEES FACE DIRE CONDITIONS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07603" y="880910"/>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FIVE KILLED IN VILLAGE ATTACK</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76"/>
          <p:cNvCxnSpPr/>
          <p:nvPr/>
        </p:nvCxnSpPr>
        <p:spPr>
          <a:xfrm flipV="1">
            <a:off x="219084" y="4485671"/>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195" name="Connecteur droit 90"/>
          <p:cNvCxnSpPr/>
          <p:nvPr/>
        </p:nvCxnSpPr>
        <p:spPr>
          <a:xfrm>
            <a:off x="8463620" y="2899213"/>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23" name="Group 222"/>
          <p:cNvGrpSpPr/>
          <p:nvPr/>
        </p:nvGrpSpPr>
        <p:grpSpPr>
          <a:xfrm>
            <a:off x="5782580" y="3782677"/>
            <a:ext cx="226800" cy="338932"/>
            <a:chOff x="4610478" y="1227912"/>
            <a:chExt cx="226800" cy="338932"/>
          </a:xfrm>
        </p:grpSpPr>
        <p:pic>
          <p:nvPicPr>
            <p:cNvPr id="224" name="Image 79"/>
            <p:cNvPicPr>
              <a:picLocks noChangeAspect="1"/>
            </p:cNvPicPr>
            <p:nvPr/>
          </p:nvPicPr>
          <p:blipFill>
            <a:blip r:embed="rId11"/>
            <a:stretch>
              <a:fillRect/>
            </a:stretch>
          </p:blipFill>
          <p:spPr>
            <a:xfrm>
              <a:off x="4610478" y="1227912"/>
              <a:ext cx="226800" cy="338932"/>
            </a:xfrm>
            <a:prstGeom prst="rect">
              <a:avLst/>
            </a:prstGeom>
          </p:spPr>
        </p:pic>
        <p:pic>
          <p:nvPicPr>
            <p:cNvPr id="228"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229" name="Group 228"/>
          <p:cNvGrpSpPr/>
          <p:nvPr/>
        </p:nvGrpSpPr>
        <p:grpSpPr>
          <a:xfrm>
            <a:off x="269987" y="4560582"/>
            <a:ext cx="226800" cy="338932"/>
            <a:chOff x="4610478" y="1227912"/>
            <a:chExt cx="226800" cy="338932"/>
          </a:xfrm>
        </p:grpSpPr>
        <p:pic>
          <p:nvPicPr>
            <p:cNvPr id="230" name="Image 79"/>
            <p:cNvPicPr>
              <a:picLocks noChangeAspect="1"/>
            </p:cNvPicPr>
            <p:nvPr/>
          </p:nvPicPr>
          <p:blipFill>
            <a:blip r:embed="rId11"/>
            <a:stretch>
              <a:fillRect/>
            </a:stretch>
          </p:blipFill>
          <p:spPr>
            <a:xfrm>
              <a:off x="4610478" y="1227912"/>
              <a:ext cx="226800" cy="338932"/>
            </a:xfrm>
            <a:prstGeom prst="rect">
              <a:avLst/>
            </a:prstGeom>
          </p:spPr>
        </p:pic>
        <p:pic>
          <p:nvPicPr>
            <p:cNvPr id="247"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4" name="Group 3"/>
          <p:cNvGrpSpPr/>
          <p:nvPr/>
        </p:nvGrpSpPr>
        <p:grpSpPr>
          <a:xfrm>
            <a:off x="6403386" y="2174085"/>
            <a:ext cx="228600" cy="375708"/>
            <a:chOff x="6136686" y="1292163"/>
            <a:chExt cx="228600" cy="375708"/>
          </a:xfrm>
        </p:grpSpPr>
        <p:pic>
          <p:nvPicPr>
            <p:cNvPr id="204" name="Image 33"/>
            <p:cNvPicPr>
              <a:picLocks noChangeAspect="1"/>
            </p:cNvPicPr>
            <p:nvPr/>
          </p:nvPicPr>
          <p:blipFill>
            <a:blip r:embed="rId8"/>
            <a:stretch>
              <a:fillRect/>
            </a:stretch>
          </p:blipFill>
          <p:spPr>
            <a:xfrm>
              <a:off x="6136686" y="1314468"/>
              <a:ext cx="228600" cy="353403"/>
            </a:xfrm>
            <a:prstGeom prst="rect">
              <a:avLst/>
            </a:prstGeom>
          </p:spPr>
        </p:pic>
        <p:pic>
          <p:nvPicPr>
            <p:cNvPr id="205" name="Image 16"/>
            <p:cNvPicPr>
              <a:picLocks noChangeAspect="1"/>
            </p:cNvPicPr>
            <p:nvPr/>
          </p:nvPicPr>
          <p:blipFill>
            <a:blip r:embed="rId14"/>
            <a:stretch>
              <a:fillRect/>
            </a:stretch>
          </p:blipFill>
          <p:spPr>
            <a:xfrm>
              <a:off x="6137061" y="1292163"/>
              <a:ext cx="208800" cy="208800"/>
            </a:xfrm>
            <a:prstGeom prst="rect">
              <a:avLst/>
            </a:prstGeom>
          </p:spPr>
        </p:pic>
      </p:grpSp>
      <p:grpSp>
        <p:nvGrpSpPr>
          <p:cNvPr id="206" name="Group 205"/>
          <p:cNvGrpSpPr/>
          <p:nvPr/>
        </p:nvGrpSpPr>
        <p:grpSpPr>
          <a:xfrm>
            <a:off x="251236" y="2683108"/>
            <a:ext cx="225000" cy="326250"/>
            <a:chOff x="5176538" y="1337838"/>
            <a:chExt cx="225000" cy="326250"/>
          </a:xfrm>
        </p:grpSpPr>
        <p:pic>
          <p:nvPicPr>
            <p:cNvPr id="209" name="Image 377"/>
            <p:cNvPicPr>
              <a:picLocks noChangeAspect="1"/>
            </p:cNvPicPr>
            <p:nvPr/>
          </p:nvPicPr>
          <p:blipFill>
            <a:blip r:embed="rId15"/>
            <a:stretch>
              <a:fillRect/>
            </a:stretch>
          </p:blipFill>
          <p:spPr>
            <a:xfrm>
              <a:off x="5176538" y="1337838"/>
              <a:ext cx="225000" cy="326250"/>
            </a:xfrm>
            <a:prstGeom prst="rect">
              <a:avLst/>
            </a:prstGeom>
          </p:spPr>
        </p:pic>
        <p:pic>
          <p:nvPicPr>
            <p:cNvPr id="210" name="Image 20"/>
            <p:cNvPicPr>
              <a:picLocks noChangeAspect="1"/>
            </p:cNvPicPr>
            <p:nvPr/>
          </p:nvPicPr>
          <p:blipFill>
            <a:blip r:embed="rId16"/>
            <a:stretch>
              <a:fillRect/>
            </a:stretch>
          </p:blipFill>
          <p:spPr>
            <a:xfrm>
              <a:off x="5194232" y="1348304"/>
              <a:ext cx="201600" cy="192436"/>
            </a:xfrm>
            <a:prstGeom prst="rect">
              <a:avLst/>
            </a:prstGeom>
          </p:spPr>
        </p:pic>
      </p:grpSp>
      <p:grpSp>
        <p:nvGrpSpPr>
          <p:cNvPr id="213" name="Group 212"/>
          <p:cNvGrpSpPr/>
          <p:nvPr/>
        </p:nvGrpSpPr>
        <p:grpSpPr>
          <a:xfrm>
            <a:off x="5242011" y="2979087"/>
            <a:ext cx="225000" cy="326250"/>
            <a:chOff x="5176538" y="1337838"/>
            <a:chExt cx="225000" cy="326250"/>
          </a:xfrm>
        </p:grpSpPr>
        <p:pic>
          <p:nvPicPr>
            <p:cNvPr id="216" name="Image 377"/>
            <p:cNvPicPr>
              <a:picLocks noChangeAspect="1"/>
            </p:cNvPicPr>
            <p:nvPr/>
          </p:nvPicPr>
          <p:blipFill>
            <a:blip r:embed="rId15"/>
            <a:stretch>
              <a:fillRect/>
            </a:stretch>
          </p:blipFill>
          <p:spPr>
            <a:xfrm>
              <a:off x="5176538" y="1337838"/>
              <a:ext cx="225000" cy="326250"/>
            </a:xfrm>
            <a:prstGeom prst="rect">
              <a:avLst/>
            </a:prstGeom>
          </p:spPr>
        </p:pic>
        <p:pic>
          <p:nvPicPr>
            <p:cNvPr id="218" name="Image 20"/>
            <p:cNvPicPr>
              <a:picLocks noChangeAspect="1"/>
            </p:cNvPicPr>
            <p:nvPr/>
          </p:nvPicPr>
          <p:blipFill>
            <a:blip r:embed="rId16"/>
            <a:stretch>
              <a:fillRect/>
            </a:stretch>
          </p:blipFill>
          <p:spPr>
            <a:xfrm>
              <a:off x="5194232" y="1348304"/>
              <a:ext cx="201600" cy="192436"/>
            </a:xfrm>
            <a:prstGeom prst="rect">
              <a:avLst/>
            </a:prstGeom>
          </p:spPr>
        </p:pic>
      </p:grpSp>
      <p:grpSp>
        <p:nvGrpSpPr>
          <p:cNvPr id="220" name="Group 219"/>
          <p:cNvGrpSpPr/>
          <p:nvPr/>
        </p:nvGrpSpPr>
        <p:grpSpPr>
          <a:xfrm>
            <a:off x="259562" y="844313"/>
            <a:ext cx="228600" cy="375708"/>
            <a:chOff x="6136686" y="1292163"/>
            <a:chExt cx="228600" cy="375708"/>
          </a:xfrm>
        </p:grpSpPr>
        <p:pic>
          <p:nvPicPr>
            <p:cNvPr id="221" name="Image 33"/>
            <p:cNvPicPr>
              <a:picLocks noChangeAspect="1"/>
            </p:cNvPicPr>
            <p:nvPr/>
          </p:nvPicPr>
          <p:blipFill>
            <a:blip r:embed="rId8"/>
            <a:stretch>
              <a:fillRect/>
            </a:stretch>
          </p:blipFill>
          <p:spPr>
            <a:xfrm>
              <a:off x="6136686" y="1314468"/>
              <a:ext cx="228600" cy="353403"/>
            </a:xfrm>
            <a:prstGeom prst="rect">
              <a:avLst/>
            </a:prstGeom>
          </p:spPr>
        </p:pic>
        <p:pic>
          <p:nvPicPr>
            <p:cNvPr id="225" name="Image 16"/>
            <p:cNvPicPr>
              <a:picLocks noChangeAspect="1"/>
            </p:cNvPicPr>
            <p:nvPr/>
          </p:nvPicPr>
          <p:blipFill>
            <a:blip r:embed="rId14"/>
            <a:stretch>
              <a:fillRect/>
            </a:stretch>
          </p:blipFill>
          <p:spPr>
            <a:xfrm>
              <a:off x="6137061" y="1292163"/>
              <a:ext cx="208800" cy="208800"/>
            </a:xfrm>
            <a:prstGeom prst="rect">
              <a:avLst/>
            </a:prstGeom>
          </p:spPr>
        </p:pic>
      </p:grpSp>
      <p:grpSp>
        <p:nvGrpSpPr>
          <p:cNvPr id="226" name="Group 225"/>
          <p:cNvGrpSpPr/>
          <p:nvPr/>
        </p:nvGrpSpPr>
        <p:grpSpPr>
          <a:xfrm>
            <a:off x="8485979" y="2975982"/>
            <a:ext cx="228819" cy="326250"/>
            <a:chOff x="5176538" y="1337838"/>
            <a:chExt cx="228819" cy="326250"/>
          </a:xfrm>
        </p:grpSpPr>
        <p:pic>
          <p:nvPicPr>
            <p:cNvPr id="227" name="Image 377"/>
            <p:cNvPicPr>
              <a:picLocks noChangeAspect="1"/>
            </p:cNvPicPr>
            <p:nvPr/>
          </p:nvPicPr>
          <p:blipFill>
            <a:blip r:embed="rId15"/>
            <a:stretch>
              <a:fillRect/>
            </a:stretch>
          </p:blipFill>
          <p:spPr>
            <a:xfrm>
              <a:off x="5176538" y="1337838"/>
              <a:ext cx="225000" cy="326250"/>
            </a:xfrm>
            <a:prstGeom prst="rect">
              <a:avLst/>
            </a:prstGeom>
          </p:spPr>
        </p:pic>
        <p:pic>
          <p:nvPicPr>
            <p:cNvPr id="231" name="Image 20"/>
            <p:cNvPicPr>
              <a:picLocks noChangeAspect="1"/>
            </p:cNvPicPr>
            <p:nvPr/>
          </p:nvPicPr>
          <p:blipFill>
            <a:blip r:embed="rId16"/>
            <a:stretch>
              <a:fillRect/>
            </a:stretch>
          </p:blipFill>
          <p:spPr>
            <a:xfrm>
              <a:off x="5203757" y="1348304"/>
              <a:ext cx="201600" cy="192436"/>
            </a:xfrm>
            <a:prstGeom prst="rect">
              <a:avLst/>
            </a:prstGeom>
          </p:spPr>
        </p:pic>
      </p:grpSp>
      <p:grpSp>
        <p:nvGrpSpPr>
          <p:cNvPr id="239" name="Group 238"/>
          <p:cNvGrpSpPr/>
          <p:nvPr/>
        </p:nvGrpSpPr>
        <p:grpSpPr>
          <a:xfrm>
            <a:off x="5612038" y="2121436"/>
            <a:ext cx="225000" cy="328204"/>
            <a:chOff x="4499508" y="1144203"/>
            <a:chExt cx="225000" cy="328204"/>
          </a:xfrm>
        </p:grpSpPr>
        <p:pic>
          <p:nvPicPr>
            <p:cNvPr id="240" name="Image 377"/>
            <p:cNvPicPr>
              <a:picLocks noChangeAspect="1"/>
            </p:cNvPicPr>
            <p:nvPr/>
          </p:nvPicPr>
          <p:blipFill>
            <a:blip r:embed="rId15"/>
            <a:stretch>
              <a:fillRect/>
            </a:stretch>
          </p:blipFill>
          <p:spPr>
            <a:xfrm>
              <a:off x="4499508" y="1146157"/>
              <a:ext cx="225000" cy="326250"/>
            </a:xfrm>
            <a:prstGeom prst="rect">
              <a:avLst/>
            </a:prstGeom>
          </p:spPr>
        </p:pic>
        <p:pic>
          <p:nvPicPr>
            <p:cNvPr id="241" name="Image 19"/>
            <p:cNvPicPr>
              <a:picLocks noChangeAspect="1"/>
            </p:cNvPicPr>
            <p:nvPr/>
          </p:nvPicPr>
          <p:blipFill>
            <a:blip r:embed="rId17"/>
            <a:stretch>
              <a:fillRect/>
            </a:stretch>
          </p:blipFill>
          <p:spPr>
            <a:xfrm>
              <a:off x="4502719" y="1144203"/>
              <a:ext cx="201600" cy="201600"/>
            </a:xfrm>
            <a:prstGeom prst="rect">
              <a:avLst/>
            </a:prstGeom>
          </p:spPr>
        </p:pic>
      </p:grpSp>
      <p:grpSp>
        <p:nvGrpSpPr>
          <p:cNvPr id="242" name="Group 241"/>
          <p:cNvGrpSpPr/>
          <p:nvPr/>
        </p:nvGrpSpPr>
        <p:grpSpPr>
          <a:xfrm>
            <a:off x="8489293" y="929651"/>
            <a:ext cx="225000" cy="328204"/>
            <a:chOff x="4499508" y="1144203"/>
            <a:chExt cx="225000" cy="328204"/>
          </a:xfrm>
        </p:grpSpPr>
        <p:pic>
          <p:nvPicPr>
            <p:cNvPr id="243" name="Image 377"/>
            <p:cNvPicPr>
              <a:picLocks noChangeAspect="1"/>
            </p:cNvPicPr>
            <p:nvPr/>
          </p:nvPicPr>
          <p:blipFill>
            <a:blip r:embed="rId15"/>
            <a:stretch>
              <a:fillRect/>
            </a:stretch>
          </p:blipFill>
          <p:spPr>
            <a:xfrm>
              <a:off x="4499508" y="1146157"/>
              <a:ext cx="225000" cy="326250"/>
            </a:xfrm>
            <a:prstGeom prst="rect">
              <a:avLst/>
            </a:prstGeom>
          </p:spPr>
        </p:pic>
        <p:pic>
          <p:nvPicPr>
            <p:cNvPr id="248" name="Image 19"/>
            <p:cNvPicPr>
              <a:picLocks noChangeAspect="1"/>
            </p:cNvPicPr>
            <p:nvPr/>
          </p:nvPicPr>
          <p:blipFill>
            <a:blip r:embed="rId17"/>
            <a:stretch>
              <a:fillRect/>
            </a:stretch>
          </p:blipFill>
          <p:spPr>
            <a:xfrm>
              <a:off x="4502719" y="1144203"/>
              <a:ext cx="201600" cy="201600"/>
            </a:xfrm>
            <a:prstGeom prst="rect">
              <a:avLst/>
            </a:prstGeom>
          </p:spPr>
        </p:pic>
      </p:grpSp>
      <p:grpSp>
        <p:nvGrpSpPr>
          <p:cNvPr id="249" name="Group 248"/>
          <p:cNvGrpSpPr/>
          <p:nvPr/>
        </p:nvGrpSpPr>
        <p:grpSpPr>
          <a:xfrm>
            <a:off x="3941135" y="3130494"/>
            <a:ext cx="225000" cy="326250"/>
            <a:chOff x="5176538" y="1337838"/>
            <a:chExt cx="225000" cy="326250"/>
          </a:xfrm>
        </p:grpSpPr>
        <p:pic>
          <p:nvPicPr>
            <p:cNvPr id="253" name="Image 377"/>
            <p:cNvPicPr>
              <a:picLocks noChangeAspect="1"/>
            </p:cNvPicPr>
            <p:nvPr/>
          </p:nvPicPr>
          <p:blipFill>
            <a:blip r:embed="rId15"/>
            <a:stretch>
              <a:fillRect/>
            </a:stretch>
          </p:blipFill>
          <p:spPr>
            <a:xfrm>
              <a:off x="5176538" y="1337838"/>
              <a:ext cx="225000" cy="326250"/>
            </a:xfrm>
            <a:prstGeom prst="rect">
              <a:avLst/>
            </a:prstGeom>
          </p:spPr>
        </p:pic>
        <p:pic>
          <p:nvPicPr>
            <p:cNvPr id="254" name="Image 20"/>
            <p:cNvPicPr>
              <a:picLocks noChangeAspect="1"/>
            </p:cNvPicPr>
            <p:nvPr/>
          </p:nvPicPr>
          <p:blipFill>
            <a:blip r:embed="rId16"/>
            <a:stretch>
              <a:fillRect/>
            </a:stretch>
          </p:blipFill>
          <p:spPr>
            <a:xfrm>
              <a:off x="5194232" y="1348304"/>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3683</TotalTime>
  <Words>520</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(30 August - 5 September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224</cp:revision>
  <cp:lastPrinted>2016-09-06T16:07:36Z</cp:lastPrinted>
  <dcterms:created xsi:type="dcterms:W3CDTF">2015-12-15T11:10:25Z</dcterms:created>
  <dcterms:modified xsi:type="dcterms:W3CDTF">2016-09-06T17:09:36Z</dcterms:modified>
</cp:coreProperties>
</file>