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varScale="1">
        <p:scale>
          <a:sx n="67" d="100"/>
          <a:sy n="67" d="100"/>
        </p:scale>
        <p:origin x="1008"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12-Apr-16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12-Apr-16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(5 - 11 April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11 April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a:t>
            </a:r>
            <a:r>
              <a:rPr lang="fr-FR" sz="800" dirty="0" err="1"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20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CHAD</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Chadians voted on 10 April in a presidential poll in which incumbent President </a:t>
            </a:r>
            <a:r>
              <a:rPr lang="en-US" sz="800" dirty="0" err="1">
                <a:latin typeface="Arial" panose="020B0604020202020204" pitchFamily="34" charset="0"/>
                <a:cs typeface="Arial" panose="020B0604020202020204" pitchFamily="34" charset="0"/>
              </a:rPr>
              <a:t>Idriss</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Deby</a:t>
            </a:r>
            <a:r>
              <a:rPr lang="en-US" sz="800" dirty="0">
                <a:latin typeface="Arial" panose="020B0604020202020204" pitchFamily="34" charset="0"/>
                <a:cs typeface="Arial" panose="020B0604020202020204" pitchFamily="34" charset="0"/>
              </a:rPr>
              <a:t>, who has been in power since 1990, is seeking re-election. The president </a:t>
            </a:r>
            <a:r>
              <a:rPr lang="en-US" sz="800" dirty="0" smtClean="0">
                <a:latin typeface="Arial" panose="020B0604020202020204" pitchFamily="34" charset="0"/>
                <a:cs typeface="Arial" panose="020B0604020202020204" pitchFamily="34" charset="0"/>
              </a:rPr>
              <a:t>faced 12 </a:t>
            </a:r>
            <a:r>
              <a:rPr lang="en-US" sz="800" dirty="0">
                <a:latin typeface="Arial" panose="020B0604020202020204" pitchFamily="34" charset="0"/>
                <a:cs typeface="Arial" panose="020B0604020202020204" pitchFamily="34" charset="0"/>
              </a:rPr>
              <a:t>challengers. The vote went on smoothly with no incidents </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reported. Chad is faced with the threat of attacks by Boko Haram gunmen who have carried out raids in the capital N’Djamena and in the western Lac </a:t>
            </a:r>
            <a:r>
              <a:rPr lang="en-US" sz="800" dirty="0" smtClean="0">
                <a:latin typeface="Arial" panose="020B0604020202020204" pitchFamily="34" charset="0"/>
                <a:cs typeface="Arial" panose="020B0604020202020204" pitchFamily="34" charset="0"/>
              </a:rPr>
              <a:t>Region.</a:t>
            </a:r>
            <a:endParaRPr lang="fr-FR" sz="800" dirty="0">
              <a:latin typeface="Arial" panose="020B0604020202020204" pitchFamily="34" charset="0"/>
              <a:cs typeface="Arial" panose="020B0604020202020204" pitchFamily="34" charset="0"/>
            </a:endParaRPr>
          </a:p>
          <a:p>
            <a:pPr lvl="0"/>
            <a:endParaRPr lang="en-GB" sz="800" dirty="0" smtClean="0">
              <a:solidFill>
                <a:prstClr val="black"/>
              </a:solidFill>
              <a:latin typeface="Arial"/>
            </a:endParaRPr>
          </a:p>
          <a:p>
            <a:pPr lvl="0"/>
            <a:r>
              <a:rPr lang="en-GB" sz="1000" dirty="0" smtClean="0">
                <a:solidFill>
                  <a:prstClr val="black"/>
                </a:solidFill>
                <a:latin typeface="Arial"/>
              </a:rPr>
              <a:t>CENTRAL AFRICAN REPUBLIC </a:t>
            </a: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a:endParaRPr>
          </a:p>
          <a:p>
            <a:r>
              <a:rPr lang="en-US" sz="800" dirty="0">
                <a:latin typeface="Arial" panose="020B0604020202020204" pitchFamily="34" charset="0"/>
                <a:cs typeface="Arial" panose="020B0604020202020204" pitchFamily="34" charset="0"/>
              </a:rPr>
              <a:t>Several gunshots and a grenade explosion were heard on 4 April at a camp for the displaced in </a:t>
            </a:r>
            <a:r>
              <a:rPr lang="en-US" sz="800" dirty="0" err="1">
                <a:latin typeface="Arial" panose="020B0604020202020204" pitchFamily="34" charset="0"/>
                <a:cs typeface="Arial" panose="020B0604020202020204" pitchFamily="34" charset="0"/>
              </a:rPr>
              <a:t>Bambari</a:t>
            </a:r>
            <a:r>
              <a:rPr lang="en-US" sz="800" dirty="0">
                <a:latin typeface="Arial" panose="020B0604020202020204" pitchFamily="34" charset="0"/>
                <a:cs typeface="Arial" panose="020B0604020202020204" pitchFamily="34" charset="0"/>
              </a:rPr>
              <a:t> town, </a:t>
            </a:r>
            <a:r>
              <a:rPr lang="en-US" sz="800" dirty="0" err="1">
                <a:latin typeface="Arial" panose="020B0604020202020204" pitchFamily="34" charset="0"/>
                <a:cs typeface="Arial" panose="020B0604020202020204" pitchFamily="34" charset="0"/>
              </a:rPr>
              <a:t>Ouaka</a:t>
            </a:r>
            <a:r>
              <a:rPr lang="en-US" sz="800" dirty="0">
                <a:latin typeface="Arial" panose="020B0604020202020204" pitchFamily="34" charset="0"/>
                <a:cs typeface="Arial" panose="020B0604020202020204" pitchFamily="34" charset="0"/>
              </a:rPr>
              <a:t> Province</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No casualty was reported. Tension remains high in the area following a previous grenade attack in a restaurant that injured 11 people, including eight humanitarians, and killed one</a:t>
            </a:r>
            <a:r>
              <a:rPr lang="en-US" sz="800" dirty="0" smtClean="0">
                <a:latin typeface="Arial" panose="020B0604020202020204" pitchFamily="34" charset="0"/>
                <a:cs typeface="Arial" panose="020B0604020202020204" pitchFamily="34" charset="0"/>
              </a:rPr>
              <a:t>.</a:t>
            </a:r>
          </a:p>
          <a:p>
            <a:endParaRPr lang="en-US" sz="800" dirty="0" smtClean="0"/>
          </a:p>
          <a:p>
            <a:pPr lvl="0"/>
            <a:r>
              <a:rPr lang="en-US" sz="1000" dirty="0" smtClean="0">
                <a:solidFill>
                  <a:prstClr val="black"/>
                </a:solidFill>
                <a:latin typeface="Arial"/>
              </a:rPr>
              <a:t>DR CONGO</a:t>
            </a:r>
            <a:endParaRPr lang="fr-FR" sz="1000" dirty="0" smtClean="0">
              <a:solidFill>
                <a:prstClr val="black"/>
              </a:solidFill>
              <a:latin typeface="Arial"/>
            </a:endParaRPr>
          </a:p>
          <a:p>
            <a:pPr lvl="0"/>
            <a:endParaRPr lang="en-GB" sz="800" dirty="0" smtClean="0"/>
          </a:p>
          <a:p>
            <a:endParaRPr lang="en-US" sz="800" dirty="0" smtClean="0">
              <a:latin typeface="Arial"/>
            </a:endParaRPr>
          </a:p>
          <a:p>
            <a:endParaRPr lang="en-US" sz="800" dirty="0" smtClean="0">
              <a:latin typeface="Arial"/>
            </a:endParaRPr>
          </a:p>
          <a:p>
            <a:endParaRPr lang="en-US" sz="400" dirty="0" smtClean="0">
              <a:latin typeface="Arial"/>
            </a:endParaRPr>
          </a:p>
          <a:p>
            <a:r>
              <a:rPr lang="en-US" sz="800" dirty="0">
                <a:latin typeface="Arial"/>
              </a:rPr>
              <a:t>The Norwegian Refugee Council on 7 April voiced worry about the worsening humanitarian situation faced by communities in </a:t>
            </a:r>
            <a:r>
              <a:rPr lang="en-US" sz="800" dirty="0" err="1">
                <a:latin typeface="Arial"/>
              </a:rPr>
              <a:t>Mpati</a:t>
            </a:r>
            <a:r>
              <a:rPr lang="en-US" sz="800" dirty="0">
                <a:latin typeface="Arial"/>
              </a:rPr>
              <a:t> area of Nord Kivu Province in the wake of recent clashes. Some 30,000 people were forced to flee the area following fighting between government forces and armed groups on 25 and 26 March. Most had already been staying in camps before the fighting broke out. The agency, which suspended operations in </a:t>
            </a:r>
            <a:r>
              <a:rPr lang="en-US" sz="800" dirty="0" err="1">
                <a:latin typeface="Arial"/>
              </a:rPr>
              <a:t>Mpati</a:t>
            </a:r>
            <a:r>
              <a:rPr lang="en-US" sz="800" dirty="0">
                <a:latin typeface="Arial"/>
              </a:rPr>
              <a:t> due to insecurity, called for urgent access to assist the displaced</a:t>
            </a:r>
            <a:r>
              <a:rPr lang="en-US" sz="900" dirty="0">
                <a:latin typeface="Arial"/>
              </a:rPr>
              <a:t>.</a:t>
            </a:r>
          </a:p>
          <a:p>
            <a:r>
              <a:rPr lang="en-US" sz="800" dirty="0" smtClean="0">
                <a:latin typeface="Arial"/>
              </a:rPr>
              <a:t>.</a:t>
            </a:r>
            <a:endParaRPr lang="en-US" sz="800" dirty="0">
              <a:latin typeface="Arial"/>
            </a:endParaRPr>
          </a:p>
          <a:p>
            <a:endParaRPr lang="en-US" sz="800" dirty="0">
              <a:latin typeface="Arial"/>
            </a:endParaRPr>
          </a:p>
          <a:p>
            <a:endParaRPr lang="en-US" sz="800" dirty="0">
              <a:latin typeface="Arial"/>
            </a:endParaRPr>
          </a:p>
          <a:p>
            <a:endParaRPr lang="en-US" sz="400" dirty="0">
              <a:latin typeface="Arial"/>
            </a:endParaRPr>
          </a:p>
          <a:p>
            <a:endParaRPr lang="en-US" sz="400" dirty="0" smtClean="0">
              <a:latin typeface="Arial"/>
            </a:endParaRPr>
          </a:p>
          <a:p>
            <a:endParaRPr lang="en-US" sz="400" dirty="0">
              <a:latin typeface="Arial"/>
            </a:endParaRPr>
          </a:p>
          <a:p>
            <a:endParaRPr lang="en-US" sz="400" dirty="0" smtClean="0">
              <a:latin typeface="Arial"/>
            </a:endParaRPr>
          </a:p>
          <a:p>
            <a:endParaRPr lang="en-US" sz="400" dirty="0">
              <a:latin typeface="Arial"/>
            </a:endParaRPr>
          </a:p>
          <a:p>
            <a:endParaRPr lang="en-US" sz="400" dirty="0" smtClean="0">
              <a:latin typeface="Arial"/>
            </a:endParaRPr>
          </a:p>
          <a:p>
            <a:endParaRPr lang="en-US" sz="400" dirty="0" smtClean="0">
              <a:latin typeface="Arial"/>
            </a:endParaRPr>
          </a:p>
        </p:txBody>
      </p:sp>
      <p:cxnSp>
        <p:nvCxnSpPr>
          <p:cNvPr id="77" name="Connecteur droit 76"/>
          <p:cNvCxnSpPr/>
          <p:nvPr/>
        </p:nvCxnSpPr>
        <p:spPr>
          <a:xfrm flipV="1">
            <a:off x="218884" y="262103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16855"/>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2212" name="Connecteur droit 2211"/>
          <p:cNvCxnSpPr/>
          <p:nvPr/>
        </p:nvCxnSpPr>
        <p:spPr>
          <a:xfrm flipV="1">
            <a:off x="218884" y="4187990"/>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03870" y="909371"/>
            <a:ext cx="1665426"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PRESIDENTIAL POLL HELD</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43364"/>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a:t>
                </a:r>
                <a:r>
                  <a:rPr lang="fr-FR" sz="700" dirty="0">
                    <a:solidFill>
                      <a:schemeClr val="bg1">
                        <a:lumMod val="50000"/>
                      </a:schemeClr>
                    </a:solidFill>
                    <a:latin typeface="Bookman Old Style" panose="02050604050505020204" pitchFamily="18" charset="0"/>
                  </a:rPr>
                  <a:t> </a:t>
                </a:r>
                <a:r>
                  <a:rPr lang="fr-FR" sz="800" dirty="0">
                    <a:latin typeface="Bookman Old Style" panose="02050604050505020204" pitchFamily="18" charset="0"/>
                  </a:rPr>
                  <a:t>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349" name="ZoneTexte 348"/>
              <p:cNvSpPr txBox="1"/>
              <p:nvPr/>
            </p:nvSpPr>
            <p:spPr>
              <a:xfrm>
                <a:off x="6043968" y="4197107"/>
                <a:ext cx="602828" cy="215444"/>
              </a:xfrm>
              <a:prstGeom prst="rect">
                <a:avLst/>
              </a:prstGeom>
              <a:noFill/>
            </p:spPr>
            <p:txBody>
              <a:bodyPr wrap="square" rtlCol="0">
                <a:spAutoFit/>
              </a:bodyPr>
              <a:lstStyle/>
              <a:p>
                <a:pPr algn="ctr"/>
                <a:r>
                  <a:rPr lang="fr-FR" sz="800" dirty="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142795" y="3021443"/>
                <a:ext cx="659775"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a:endCxn id="403" idx="19"/>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17190"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372" name="Image 371"/>
              <p:cNvPicPr>
                <a:picLocks noChangeAspect="1"/>
              </p:cNvPicPr>
              <p:nvPr/>
            </p:nvPicPr>
            <p:blipFill>
              <a:blip r:embed="rId8"/>
              <a:stretch>
                <a:fillRect/>
              </a:stretch>
            </p:blipFill>
            <p:spPr>
              <a:xfrm>
                <a:off x="3458369" y="3172802"/>
                <a:ext cx="225000" cy="326250"/>
              </a:xfrm>
              <a:prstGeom prst="rect">
                <a:avLst/>
              </a:prstGeom>
            </p:spPr>
          </p:pic>
          <p:pic>
            <p:nvPicPr>
              <p:cNvPr id="373" name="Image 372"/>
              <p:cNvPicPr>
                <a:picLocks noChangeAspect="1"/>
              </p:cNvPicPr>
              <p:nvPr/>
            </p:nvPicPr>
            <p:blipFill>
              <a:blip r:embed="rId9"/>
              <a:stretch>
                <a:fillRect/>
              </a:stretch>
            </p:blipFill>
            <p:spPr>
              <a:xfrm>
                <a:off x="3473405" y="3184641"/>
                <a:ext cx="191250" cy="191250"/>
              </a:xfrm>
              <a:prstGeom prst="rect">
                <a:avLst/>
              </a:prstGeom>
            </p:spPr>
          </p:pic>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251084" y="11794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41770" y="4213627"/>
            <a:ext cx="1737542"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AID GROUP VOICES WORRY OVER PLIGHT OF DISPLACED</a:t>
            </a:r>
          </a:p>
        </p:txBody>
      </p:sp>
      <p:sp>
        <p:nvSpPr>
          <p:cNvPr id="2176" name="ZoneTexte 2175"/>
          <p:cNvSpPr txBox="1"/>
          <p:nvPr/>
        </p:nvSpPr>
        <p:spPr>
          <a:xfrm>
            <a:off x="522520" y="26460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GRENADE BLAST, GUNFIRE  ROCK </a:t>
            </a:r>
            <a:r>
              <a:rPr lang="en-US" sz="800" i="1" dirty="0">
                <a:solidFill>
                  <a:srgbClr val="026CB6"/>
                </a:solidFill>
                <a:latin typeface="Arial" panose="020B0604020202020204" pitchFamily="34" charset="0"/>
                <a:cs typeface="Arial" panose="020B0604020202020204" pitchFamily="34" charset="0"/>
              </a:rPr>
              <a:t>IDP CAMP</a:t>
            </a:r>
          </a:p>
        </p:txBody>
      </p:sp>
      <p:sp>
        <p:nvSpPr>
          <p:cNvPr id="9" name="TextBox 52"/>
          <p:cNvSpPr txBox="1"/>
          <p:nvPr/>
        </p:nvSpPr>
        <p:spPr>
          <a:xfrm>
            <a:off x="8410379" y="678229"/>
            <a:ext cx="2039235" cy="6681399"/>
          </a:xfrm>
          <a:prstGeom prst="rect">
            <a:avLst/>
          </a:prstGeom>
          <a:noFill/>
        </p:spPr>
        <p:txBody>
          <a:bodyPr wrap="square" lIns="0" tIns="49785" rIns="0" bIns="49785" rtlCol="0">
            <a:noAutofit/>
          </a:bodyPr>
          <a:lstStyle/>
          <a:p>
            <a:pPr>
              <a:spcBef>
                <a:spcPts val="600"/>
              </a:spcBef>
            </a:pPr>
            <a:r>
              <a:rPr lang="en-US" sz="1000" dirty="0" smtClean="0">
                <a:latin typeface="Arial"/>
              </a:rPr>
              <a:t>CONGO</a:t>
            </a:r>
            <a:endParaRPr lang="fr-FR" sz="1000" dirty="0" smtClean="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US" sz="800" dirty="0" smtClean="0">
              <a:latin typeface="Arial"/>
            </a:endParaRPr>
          </a:p>
          <a:p>
            <a:pPr>
              <a:spcBef>
                <a:spcPts val="600"/>
              </a:spcBef>
            </a:pPr>
            <a:r>
              <a:rPr lang="en-US" sz="800" dirty="0">
                <a:latin typeface="Arial"/>
              </a:rPr>
              <a:t>Security forces on 8 April reportedly bombarded localities in the southern Pool department. It is not clear yet whether there were any casualties. The operation followed heavy gunfire that rocked Brazzaville earlier in the week. The authorities have blamed an armed group involved in the country’s civil war in the 1990s for the violence in the capital. Calm has since returned to Brazzaville</a:t>
            </a:r>
            <a:r>
              <a:rPr lang="en-US" sz="800" dirty="0" smtClean="0">
                <a:latin typeface="Arial"/>
              </a:rPr>
              <a:t>.</a:t>
            </a:r>
            <a:br>
              <a:rPr lang="en-US" sz="800" dirty="0" smtClean="0">
                <a:latin typeface="Arial"/>
              </a:rPr>
            </a:br>
            <a:endParaRPr lang="en-US" sz="800" dirty="0" smtClean="0">
              <a:latin typeface="Arial"/>
            </a:endParaRPr>
          </a:p>
          <a:p>
            <a:r>
              <a:rPr lang="en-US" sz="1000" dirty="0" smtClean="0">
                <a:latin typeface="Arial"/>
              </a:rPr>
              <a:t>MALI</a:t>
            </a:r>
            <a:endParaRPr lang="fr-FR" sz="1000" dirty="0" smtClean="0">
              <a:latin typeface="Arial"/>
            </a:endParaRPr>
          </a:p>
          <a:p>
            <a:endParaRPr lang="en-US" sz="800" dirty="0" smtClean="0">
              <a:latin typeface="Arial"/>
            </a:endParaRPr>
          </a:p>
          <a:p>
            <a:endParaRPr lang="en-US" sz="800" dirty="0" smtClean="0">
              <a:latin typeface="Arial"/>
            </a:endParaRPr>
          </a:p>
          <a:p>
            <a:endParaRPr lang="en-US" sz="800" dirty="0">
              <a:latin typeface="Arial"/>
            </a:endParaRPr>
          </a:p>
          <a:p>
            <a:r>
              <a:rPr lang="en-US" sz="800" dirty="0" smtClean="0">
                <a:latin typeface="Arial"/>
              </a:rPr>
              <a:t>President </a:t>
            </a:r>
            <a:r>
              <a:rPr lang="en-US" sz="800" dirty="0">
                <a:latin typeface="Arial"/>
              </a:rPr>
              <a:t>Ibrahim </a:t>
            </a:r>
            <a:r>
              <a:rPr lang="en-US" sz="800" dirty="0" err="1">
                <a:latin typeface="Arial"/>
              </a:rPr>
              <a:t>Boubacar</a:t>
            </a:r>
            <a:r>
              <a:rPr lang="en-US" sz="800" dirty="0">
                <a:latin typeface="Arial"/>
              </a:rPr>
              <a:t> Keita on 4 April decreed a state of emergency over the entire Malian territory for a period of ten days because of “terrorist threats,” an official source announced. The state of emergency was declared following an extraordinary council of ministers meeting. The previous state of emergency that had been in place since November 2015 ended on 31 March</a:t>
            </a:r>
            <a:r>
              <a:rPr lang="en-US" sz="800" dirty="0" smtClean="0">
                <a:latin typeface="Arial"/>
              </a:rPr>
              <a:t>.</a:t>
            </a:r>
          </a:p>
          <a:p>
            <a:endParaRPr lang="en-US" sz="800" dirty="0">
              <a:latin typeface="Arial"/>
            </a:endParaRPr>
          </a:p>
          <a:p>
            <a:pPr>
              <a:spcBef>
                <a:spcPts val="600"/>
              </a:spcBef>
            </a:pPr>
            <a:r>
              <a:rPr lang="en-GB" sz="1000" dirty="0" smtClean="0">
                <a:latin typeface="Arial"/>
              </a:rPr>
              <a:t>EBOLA </a:t>
            </a:r>
            <a:r>
              <a:rPr lang="en-GB" sz="1000" dirty="0">
                <a:latin typeface="Arial"/>
              </a:rPr>
              <a:t>VIRUS DISEASE </a:t>
            </a:r>
            <a:r>
              <a:rPr lang="en-GB" sz="1000" dirty="0" smtClean="0">
                <a:latin typeface="Arial"/>
              </a:rPr>
              <a:t>(EVD) </a:t>
            </a:r>
            <a:endParaRPr lang="en-GB" sz="1000" dirty="0">
              <a:latin typeface="Arial"/>
            </a:endParaRPr>
          </a:p>
          <a:p>
            <a:endParaRPr lang="en-US" sz="800" dirty="0">
              <a:latin typeface="Arial"/>
            </a:endParaRPr>
          </a:p>
          <a:p>
            <a:endParaRPr lang="en-US" sz="800" dirty="0" smtClean="0">
              <a:latin typeface="Arial"/>
            </a:endParaRPr>
          </a:p>
          <a:p>
            <a:endParaRPr lang="en-US" sz="800" dirty="0" smtClean="0">
              <a:latin typeface="Arial"/>
            </a:endParaRPr>
          </a:p>
          <a:p>
            <a:r>
              <a:rPr lang="en-US" sz="800" dirty="0" smtClean="0">
                <a:latin typeface="Arial"/>
              </a:rPr>
              <a:t>Guinea </a:t>
            </a:r>
            <a:r>
              <a:rPr lang="en-US" sz="800" dirty="0">
                <a:latin typeface="Arial"/>
              </a:rPr>
              <a:t>confirmed a new Ebola case on 6 April in </a:t>
            </a:r>
            <a:r>
              <a:rPr lang="en-US" sz="800" dirty="0" err="1">
                <a:latin typeface="Arial"/>
              </a:rPr>
              <a:t>Macenta</a:t>
            </a:r>
            <a:r>
              <a:rPr lang="en-US" sz="800" dirty="0">
                <a:latin typeface="Arial"/>
              </a:rPr>
              <a:t> Prefecture. The patient, who </a:t>
            </a:r>
            <a:r>
              <a:rPr lang="en-US" sz="800" dirty="0" smtClean="0">
                <a:latin typeface="Arial"/>
              </a:rPr>
              <a:t>had been placed on </a:t>
            </a:r>
            <a:r>
              <a:rPr lang="en-US" sz="800" dirty="0">
                <a:latin typeface="Arial"/>
              </a:rPr>
              <a:t>the list of high risk contacts, is a traditional healer who cared for an Ebola patient</a:t>
            </a:r>
            <a:r>
              <a:rPr lang="en-US" sz="800" dirty="0" smtClean="0">
                <a:latin typeface="Arial"/>
              </a:rPr>
              <a:t>. </a:t>
            </a:r>
            <a:r>
              <a:rPr lang="en-US" sz="800" dirty="0">
                <a:latin typeface="Arial"/>
              </a:rPr>
              <a:t>Seven confirmed cases have so far been reported since the virus re-emerged in Guinea in March. In Liberia, there are currently three confirmed cases, including the dead index case as well as her two sons aged two and five</a:t>
            </a:r>
            <a:r>
              <a:rPr lang="en-US" sz="800" dirty="0" smtClean="0">
                <a:latin typeface="Arial"/>
              </a:rPr>
              <a:t>. </a:t>
            </a:r>
            <a:r>
              <a:rPr lang="en-US" sz="800" dirty="0">
                <a:latin typeface="Arial"/>
              </a:rPr>
              <a:t>In all, seven </a:t>
            </a:r>
            <a:r>
              <a:rPr lang="en-US" sz="800" dirty="0" smtClean="0">
                <a:latin typeface="Arial"/>
              </a:rPr>
              <a:t>patients (the two children and five high-risk cases) are at </a:t>
            </a:r>
            <a:r>
              <a:rPr lang="en-US" sz="800" dirty="0">
                <a:latin typeface="Arial"/>
              </a:rPr>
              <a:t>an Ebola treatment </a:t>
            </a:r>
            <a:r>
              <a:rPr lang="en-US" sz="800" dirty="0" smtClean="0">
                <a:latin typeface="Arial"/>
              </a:rPr>
              <a:t>in the capital Monrovia.</a:t>
            </a:r>
            <a:endParaRPr lang="fr-FR" sz="800" dirty="0">
              <a:latin typeface="Arial"/>
            </a:endParaRPr>
          </a:p>
        </p:txBody>
      </p:sp>
      <p:cxnSp>
        <p:nvCxnSpPr>
          <p:cNvPr id="79" name="Connecteur droit 78"/>
          <p:cNvCxnSpPr/>
          <p:nvPr/>
        </p:nvCxnSpPr>
        <p:spPr>
          <a:xfrm flipV="1">
            <a:off x="8400754" y="4670101"/>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400854" y="8745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641500" y="4723948"/>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GUINEA CONFIRMS NEW CASE</a:t>
            </a:r>
            <a:endParaRPr lang="en-US" sz="800" i="1" dirty="0">
              <a:solidFill>
                <a:srgbClr val="026CB6"/>
              </a:solidFill>
              <a:latin typeface="Arial" panose="020B0604020202020204" pitchFamily="34" charset="0"/>
              <a:cs typeface="Arial" panose="020B0604020202020204" pitchFamily="34" charset="0"/>
            </a:endParaRPr>
          </a:p>
        </p:txBody>
      </p:sp>
      <p:grpSp>
        <p:nvGrpSpPr>
          <p:cNvPr id="21" name="Groupe 20"/>
          <p:cNvGrpSpPr/>
          <p:nvPr/>
        </p:nvGrpSpPr>
        <p:grpSpPr>
          <a:xfrm>
            <a:off x="8419566" y="4704863"/>
            <a:ext cx="225000" cy="326250"/>
            <a:chOff x="8569420" y="3083161"/>
            <a:chExt cx="225000" cy="326250"/>
          </a:xfrm>
        </p:grpSpPr>
        <p:pic>
          <p:nvPicPr>
            <p:cNvPr id="205" name="Image 371"/>
            <p:cNvPicPr>
              <a:picLocks noChangeAspect="1"/>
            </p:cNvPicPr>
            <p:nvPr/>
          </p:nvPicPr>
          <p:blipFill>
            <a:blip r:embed="rId8"/>
            <a:stretch>
              <a:fillRect/>
            </a:stretch>
          </p:blipFill>
          <p:spPr>
            <a:xfrm>
              <a:off x="8569420" y="3083161"/>
              <a:ext cx="225000" cy="326250"/>
            </a:xfrm>
            <a:prstGeom prst="rect">
              <a:avLst/>
            </a:prstGeom>
          </p:spPr>
        </p:pic>
        <p:pic>
          <p:nvPicPr>
            <p:cNvPr id="206" name="Image 372"/>
            <p:cNvPicPr>
              <a:picLocks noChangeAspect="1"/>
            </p:cNvPicPr>
            <p:nvPr/>
          </p:nvPicPr>
          <p:blipFill>
            <a:blip r:embed="rId9"/>
            <a:stretch>
              <a:fillRect/>
            </a:stretch>
          </p:blipFill>
          <p:spPr>
            <a:xfrm>
              <a:off x="8594081" y="3104625"/>
              <a:ext cx="191250" cy="191250"/>
            </a:xfrm>
            <a:prstGeom prst="rect">
              <a:avLst/>
            </a:prstGeom>
          </p:spPr>
        </p:pic>
      </p:gr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0"/>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p>
          <a:p>
            <a:pPr algn="ctr"/>
            <a:r>
              <a:rPr lang="fr-FR" sz="700" dirty="0" smtClean="0">
                <a:solidFill>
                  <a:schemeClr val="bg1">
                    <a:lumMod val="50000"/>
                  </a:schemeClr>
                </a:solidFill>
                <a:latin typeface="Bookman Old Style" panose="02050604050505020204" pitchFamily="18" charset="0"/>
              </a:rPr>
              <a:t>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1276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53" name="ZoneTexte 88"/>
          <p:cNvSpPr txBox="1"/>
          <p:nvPr/>
        </p:nvSpPr>
        <p:spPr>
          <a:xfrm>
            <a:off x="8654524" y="2858477"/>
            <a:ext cx="164869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TEN-DAY STATE OF EMERGENCY DECLARED  </a:t>
            </a:r>
          </a:p>
        </p:txBody>
      </p:sp>
      <p:grpSp>
        <p:nvGrpSpPr>
          <p:cNvPr id="20" name="Group 19"/>
          <p:cNvGrpSpPr/>
          <p:nvPr/>
        </p:nvGrpSpPr>
        <p:grpSpPr>
          <a:xfrm>
            <a:off x="241901" y="859662"/>
            <a:ext cx="226800" cy="338932"/>
            <a:chOff x="4610478" y="1227912"/>
            <a:chExt cx="226800" cy="338932"/>
          </a:xfrm>
        </p:grpSpPr>
        <p:pic>
          <p:nvPicPr>
            <p:cNvPr id="202" name="Image 79"/>
            <p:cNvPicPr>
              <a:picLocks noChangeAspect="1"/>
            </p:cNvPicPr>
            <p:nvPr/>
          </p:nvPicPr>
          <p:blipFill>
            <a:blip r:embed="rId11"/>
            <a:stretch>
              <a:fillRect/>
            </a:stretch>
          </p:blipFill>
          <p:spPr>
            <a:xfrm>
              <a:off x="4610478" y="1227912"/>
              <a:ext cx="226800" cy="338932"/>
            </a:xfrm>
            <a:prstGeom prst="rect">
              <a:avLst/>
            </a:prstGeom>
          </p:spPr>
        </p:pic>
        <p:pic>
          <p:nvPicPr>
            <p:cNvPr id="201" name="Picture 225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204" name="Group 203"/>
          <p:cNvGrpSpPr/>
          <p:nvPr/>
        </p:nvGrpSpPr>
        <p:grpSpPr>
          <a:xfrm>
            <a:off x="6445874" y="2686004"/>
            <a:ext cx="226800" cy="338932"/>
            <a:chOff x="4610478" y="1227912"/>
            <a:chExt cx="226800" cy="338932"/>
          </a:xfrm>
        </p:grpSpPr>
        <p:pic>
          <p:nvPicPr>
            <p:cNvPr id="210" name="Image 79"/>
            <p:cNvPicPr>
              <a:picLocks noChangeAspect="1"/>
            </p:cNvPicPr>
            <p:nvPr/>
          </p:nvPicPr>
          <p:blipFill>
            <a:blip r:embed="rId11"/>
            <a:stretch>
              <a:fillRect/>
            </a:stretch>
          </p:blipFill>
          <p:spPr>
            <a:xfrm>
              <a:off x="4610478" y="1227912"/>
              <a:ext cx="226800" cy="338932"/>
            </a:xfrm>
            <a:prstGeom prst="rect">
              <a:avLst/>
            </a:prstGeom>
          </p:spPr>
        </p:pic>
        <p:pic>
          <p:nvPicPr>
            <p:cNvPr id="215" name="Picture 225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216" name="Group 215"/>
          <p:cNvGrpSpPr/>
          <p:nvPr/>
        </p:nvGrpSpPr>
        <p:grpSpPr>
          <a:xfrm>
            <a:off x="237586" y="2665833"/>
            <a:ext cx="226625" cy="326250"/>
            <a:chOff x="4945915" y="1119195"/>
            <a:chExt cx="226625" cy="326250"/>
          </a:xfrm>
        </p:grpSpPr>
        <p:pic>
          <p:nvPicPr>
            <p:cNvPr id="217" name="Image 377"/>
            <p:cNvPicPr>
              <a:picLocks noChangeAspect="1"/>
            </p:cNvPicPr>
            <p:nvPr/>
          </p:nvPicPr>
          <p:blipFill>
            <a:blip r:embed="rId13"/>
            <a:stretch>
              <a:fillRect/>
            </a:stretch>
          </p:blipFill>
          <p:spPr>
            <a:xfrm>
              <a:off x="4947540" y="1119195"/>
              <a:ext cx="225000" cy="326250"/>
            </a:xfrm>
            <a:prstGeom prst="rect">
              <a:avLst/>
            </a:prstGeom>
          </p:spPr>
        </p:pic>
        <p:pic>
          <p:nvPicPr>
            <p:cNvPr id="218" name="Image 19"/>
            <p:cNvPicPr>
              <a:picLocks noChangeAspect="1"/>
            </p:cNvPicPr>
            <p:nvPr/>
          </p:nvPicPr>
          <p:blipFill>
            <a:blip r:embed="rId14"/>
            <a:stretch>
              <a:fillRect/>
            </a:stretch>
          </p:blipFill>
          <p:spPr>
            <a:xfrm>
              <a:off x="4945915" y="1123238"/>
              <a:ext cx="201600" cy="201600"/>
            </a:xfrm>
            <a:prstGeom prst="rect">
              <a:avLst/>
            </a:prstGeom>
          </p:spPr>
        </p:pic>
      </p:grpSp>
      <p:grpSp>
        <p:nvGrpSpPr>
          <p:cNvPr id="219" name="Group 218"/>
          <p:cNvGrpSpPr/>
          <p:nvPr/>
        </p:nvGrpSpPr>
        <p:grpSpPr>
          <a:xfrm>
            <a:off x="6705222" y="3297440"/>
            <a:ext cx="225000" cy="326250"/>
            <a:chOff x="4947540" y="1119195"/>
            <a:chExt cx="225000" cy="326250"/>
          </a:xfrm>
        </p:grpSpPr>
        <p:pic>
          <p:nvPicPr>
            <p:cNvPr id="220" name="Image 377"/>
            <p:cNvPicPr>
              <a:picLocks noChangeAspect="1"/>
            </p:cNvPicPr>
            <p:nvPr/>
          </p:nvPicPr>
          <p:blipFill>
            <a:blip r:embed="rId13"/>
            <a:stretch>
              <a:fillRect/>
            </a:stretch>
          </p:blipFill>
          <p:spPr>
            <a:xfrm>
              <a:off x="4947540" y="1119195"/>
              <a:ext cx="225000" cy="326250"/>
            </a:xfrm>
            <a:prstGeom prst="rect">
              <a:avLst/>
            </a:prstGeom>
          </p:spPr>
        </p:pic>
        <p:pic>
          <p:nvPicPr>
            <p:cNvPr id="221" name="Image 19"/>
            <p:cNvPicPr>
              <a:picLocks noChangeAspect="1"/>
            </p:cNvPicPr>
            <p:nvPr/>
          </p:nvPicPr>
          <p:blipFill>
            <a:blip r:embed="rId14"/>
            <a:stretch>
              <a:fillRect/>
            </a:stretch>
          </p:blipFill>
          <p:spPr>
            <a:xfrm>
              <a:off x="4955540" y="1123238"/>
              <a:ext cx="201600" cy="201600"/>
            </a:xfrm>
            <a:prstGeom prst="rect">
              <a:avLst/>
            </a:prstGeom>
          </p:spPr>
        </p:pic>
      </p:grpSp>
      <p:grpSp>
        <p:nvGrpSpPr>
          <p:cNvPr id="230" name="Group 229"/>
          <p:cNvGrpSpPr/>
          <p:nvPr/>
        </p:nvGrpSpPr>
        <p:grpSpPr>
          <a:xfrm>
            <a:off x="6767373" y="3920933"/>
            <a:ext cx="230474" cy="326250"/>
            <a:chOff x="4988361" y="1283147"/>
            <a:chExt cx="230474" cy="326250"/>
          </a:xfrm>
        </p:grpSpPr>
        <p:pic>
          <p:nvPicPr>
            <p:cNvPr id="231" name="Image 377"/>
            <p:cNvPicPr>
              <a:picLocks noChangeAspect="1"/>
            </p:cNvPicPr>
            <p:nvPr/>
          </p:nvPicPr>
          <p:blipFill>
            <a:blip r:embed="rId13"/>
            <a:stretch>
              <a:fillRect/>
            </a:stretch>
          </p:blipFill>
          <p:spPr>
            <a:xfrm>
              <a:off x="4988361" y="1283147"/>
              <a:ext cx="225000" cy="326250"/>
            </a:xfrm>
            <a:prstGeom prst="rect">
              <a:avLst/>
            </a:prstGeom>
          </p:spPr>
        </p:pic>
        <p:pic>
          <p:nvPicPr>
            <p:cNvPr id="240" name="Image 20"/>
            <p:cNvPicPr>
              <a:picLocks noChangeAspect="1"/>
            </p:cNvPicPr>
            <p:nvPr/>
          </p:nvPicPr>
          <p:blipFill>
            <a:blip r:embed="rId15"/>
            <a:stretch>
              <a:fillRect/>
            </a:stretch>
          </p:blipFill>
          <p:spPr>
            <a:xfrm>
              <a:off x="5017235" y="1290225"/>
              <a:ext cx="201600" cy="192434"/>
            </a:xfrm>
            <a:prstGeom prst="rect">
              <a:avLst/>
            </a:prstGeom>
          </p:spPr>
        </p:pic>
      </p:grpSp>
      <p:grpSp>
        <p:nvGrpSpPr>
          <p:cNvPr id="260" name="Groupe 6"/>
          <p:cNvGrpSpPr/>
          <p:nvPr/>
        </p:nvGrpSpPr>
        <p:grpSpPr>
          <a:xfrm>
            <a:off x="6911246" y="5676728"/>
            <a:ext cx="1844957" cy="954107"/>
            <a:chOff x="8619636" y="6759546"/>
            <a:chExt cx="1901464" cy="954107"/>
          </a:xfrm>
        </p:grpSpPr>
        <p:pic>
          <p:nvPicPr>
            <p:cNvPr id="261" name="Image 33"/>
            <p:cNvPicPr>
              <a:picLocks noChangeAspect="1"/>
            </p:cNvPicPr>
            <p:nvPr/>
          </p:nvPicPr>
          <p:blipFill>
            <a:blip r:embed="rId16"/>
            <a:stretch>
              <a:fillRect/>
            </a:stretch>
          </p:blipFill>
          <p:spPr>
            <a:xfrm>
              <a:off x="8619636" y="6795247"/>
              <a:ext cx="143848" cy="215772"/>
            </a:xfrm>
            <a:prstGeom prst="rect">
              <a:avLst/>
            </a:prstGeom>
          </p:spPr>
        </p:pic>
        <p:pic>
          <p:nvPicPr>
            <p:cNvPr id="262" name="Image 34"/>
            <p:cNvPicPr>
              <a:picLocks noChangeAspect="1"/>
            </p:cNvPicPr>
            <p:nvPr/>
          </p:nvPicPr>
          <p:blipFill>
            <a:blip r:embed="rId17"/>
            <a:stretch>
              <a:fillRect/>
            </a:stretch>
          </p:blipFill>
          <p:spPr>
            <a:xfrm>
              <a:off x="8619636" y="7039396"/>
              <a:ext cx="143848" cy="208580"/>
            </a:xfrm>
            <a:prstGeom prst="rect">
              <a:avLst/>
            </a:prstGeom>
          </p:spPr>
        </p:pic>
        <p:pic>
          <p:nvPicPr>
            <p:cNvPr id="263" name="Image 35"/>
            <p:cNvPicPr>
              <a:picLocks noChangeAspect="1"/>
            </p:cNvPicPr>
            <p:nvPr/>
          </p:nvPicPr>
          <p:blipFill>
            <a:blip r:embed="rId18"/>
            <a:stretch>
              <a:fillRect/>
            </a:stretch>
          </p:blipFill>
          <p:spPr>
            <a:xfrm>
              <a:off x="8619636" y="7287778"/>
              <a:ext cx="143848" cy="208580"/>
            </a:xfrm>
            <a:prstGeom prst="rect">
              <a:avLst/>
            </a:prstGeom>
          </p:spPr>
        </p:pic>
        <p:sp>
          <p:nvSpPr>
            <p:cNvPr id="264" name="ZoneTexte 36"/>
            <p:cNvSpPr txBox="1"/>
            <p:nvPr/>
          </p:nvSpPr>
          <p:spPr>
            <a:xfrm>
              <a:off x="8758083" y="6759546"/>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265" name="Image 79"/>
            <p:cNvPicPr>
              <a:picLocks noChangeAspect="1"/>
            </p:cNvPicPr>
            <p:nvPr/>
          </p:nvPicPr>
          <p:blipFill>
            <a:blip r:embed="rId11"/>
            <a:stretch>
              <a:fillRect/>
            </a:stretch>
          </p:blipFill>
          <p:spPr>
            <a:xfrm>
              <a:off x="8622494" y="7513362"/>
              <a:ext cx="138132" cy="200291"/>
            </a:xfrm>
            <a:prstGeom prst="rect">
              <a:avLst/>
            </a:prstGeom>
          </p:spPr>
        </p:pic>
      </p:grpSp>
      <p:cxnSp>
        <p:nvCxnSpPr>
          <p:cNvPr id="266" name="Connecteur droit 90"/>
          <p:cNvCxnSpPr/>
          <p:nvPr/>
        </p:nvCxnSpPr>
        <p:spPr>
          <a:xfrm>
            <a:off x="8391329" y="285531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67" name="ZoneTexte 80"/>
          <p:cNvSpPr txBox="1"/>
          <p:nvPr/>
        </p:nvSpPr>
        <p:spPr>
          <a:xfrm>
            <a:off x="8713731" y="927648"/>
            <a:ext cx="1737542"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SECURITY OPERATIONS AFTER VIOLENCE</a:t>
            </a:r>
          </a:p>
        </p:txBody>
      </p:sp>
      <p:grpSp>
        <p:nvGrpSpPr>
          <p:cNvPr id="268" name="Group 267"/>
          <p:cNvGrpSpPr/>
          <p:nvPr/>
        </p:nvGrpSpPr>
        <p:grpSpPr>
          <a:xfrm>
            <a:off x="264547" y="4276254"/>
            <a:ext cx="230474" cy="326250"/>
            <a:chOff x="4988361" y="1283147"/>
            <a:chExt cx="230474" cy="326250"/>
          </a:xfrm>
        </p:grpSpPr>
        <p:pic>
          <p:nvPicPr>
            <p:cNvPr id="269" name="Image 377"/>
            <p:cNvPicPr>
              <a:picLocks noChangeAspect="1"/>
            </p:cNvPicPr>
            <p:nvPr/>
          </p:nvPicPr>
          <p:blipFill>
            <a:blip r:embed="rId13"/>
            <a:stretch>
              <a:fillRect/>
            </a:stretch>
          </p:blipFill>
          <p:spPr>
            <a:xfrm>
              <a:off x="4988361" y="1283147"/>
              <a:ext cx="225000" cy="326250"/>
            </a:xfrm>
            <a:prstGeom prst="rect">
              <a:avLst/>
            </a:prstGeom>
          </p:spPr>
        </p:pic>
        <p:pic>
          <p:nvPicPr>
            <p:cNvPr id="270" name="Image 20"/>
            <p:cNvPicPr>
              <a:picLocks noChangeAspect="1"/>
            </p:cNvPicPr>
            <p:nvPr/>
          </p:nvPicPr>
          <p:blipFill>
            <a:blip r:embed="rId15"/>
            <a:stretch>
              <a:fillRect/>
            </a:stretch>
          </p:blipFill>
          <p:spPr>
            <a:xfrm>
              <a:off x="5017235" y="1290225"/>
              <a:ext cx="201600" cy="192434"/>
            </a:xfrm>
            <a:prstGeom prst="rect">
              <a:avLst/>
            </a:prstGeom>
          </p:spPr>
        </p:pic>
      </p:grpSp>
      <p:grpSp>
        <p:nvGrpSpPr>
          <p:cNvPr id="274" name="Group 273"/>
          <p:cNvGrpSpPr/>
          <p:nvPr/>
        </p:nvGrpSpPr>
        <p:grpSpPr>
          <a:xfrm>
            <a:off x="6210829" y="3846778"/>
            <a:ext cx="225000" cy="326250"/>
            <a:chOff x="4947540" y="1119195"/>
            <a:chExt cx="225000" cy="326250"/>
          </a:xfrm>
        </p:grpSpPr>
        <p:pic>
          <p:nvPicPr>
            <p:cNvPr id="275" name="Image 377"/>
            <p:cNvPicPr>
              <a:picLocks noChangeAspect="1"/>
            </p:cNvPicPr>
            <p:nvPr/>
          </p:nvPicPr>
          <p:blipFill>
            <a:blip r:embed="rId13"/>
            <a:stretch>
              <a:fillRect/>
            </a:stretch>
          </p:blipFill>
          <p:spPr>
            <a:xfrm>
              <a:off x="4947540" y="1119195"/>
              <a:ext cx="225000" cy="326250"/>
            </a:xfrm>
            <a:prstGeom prst="rect">
              <a:avLst/>
            </a:prstGeom>
          </p:spPr>
        </p:pic>
        <p:pic>
          <p:nvPicPr>
            <p:cNvPr id="276" name="Image 19"/>
            <p:cNvPicPr>
              <a:picLocks noChangeAspect="1"/>
            </p:cNvPicPr>
            <p:nvPr/>
          </p:nvPicPr>
          <p:blipFill>
            <a:blip r:embed="rId14"/>
            <a:stretch>
              <a:fillRect/>
            </a:stretch>
          </p:blipFill>
          <p:spPr>
            <a:xfrm>
              <a:off x="4955540" y="1123238"/>
              <a:ext cx="201600" cy="201600"/>
            </a:xfrm>
            <a:prstGeom prst="rect">
              <a:avLst/>
            </a:prstGeom>
          </p:spPr>
        </p:pic>
      </p:grpSp>
      <p:pic>
        <p:nvPicPr>
          <p:cNvPr id="277" name="Image 79"/>
          <p:cNvPicPr>
            <a:picLocks noChangeAspect="1"/>
          </p:cNvPicPr>
          <p:nvPr/>
        </p:nvPicPr>
        <p:blipFill>
          <a:blip r:embed="rId11"/>
          <a:stretch>
            <a:fillRect/>
          </a:stretch>
        </p:blipFill>
        <p:spPr>
          <a:xfrm>
            <a:off x="4318579" y="1966289"/>
            <a:ext cx="226800" cy="338932"/>
          </a:xfrm>
          <a:prstGeom prst="rect">
            <a:avLst/>
          </a:prstGeom>
        </p:spPr>
      </p:pic>
      <p:pic>
        <p:nvPicPr>
          <p:cNvPr id="278" name="Image 79"/>
          <p:cNvPicPr>
            <a:picLocks noChangeAspect="1"/>
          </p:cNvPicPr>
          <p:nvPr/>
        </p:nvPicPr>
        <p:blipFill>
          <a:blip r:embed="rId11"/>
          <a:stretch>
            <a:fillRect/>
          </a:stretch>
        </p:blipFill>
        <p:spPr>
          <a:xfrm>
            <a:off x="8408677" y="2887052"/>
            <a:ext cx="226800" cy="338932"/>
          </a:xfrm>
          <a:prstGeom prst="rect">
            <a:avLst/>
          </a:prstGeom>
        </p:spPr>
      </p:pic>
      <p:grpSp>
        <p:nvGrpSpPr>
          <p:cNvPr id="195" name="Group 194"/>
          <p:cNvGrpSpPr/>
          <p:nvPr/>
        </p:nvGrpSpPr>
        <p:grpSpPr>
          <a:xfrm>
            <a:off x="8418041" y="963188"/>
            <a:ext cx="226525" cy="326250"/>
            <a:chOff x="4946015" y="1119195"/>
            <a:chExt cx="226525" cy="326250"/>
          </a:xfrm>
        </p:grpSpPr>
        <p:pic>
          <p:nvPicPr>
            <p:cNvPr id="196" name="Image 377"/>
            <p:cNvPicPr>
              <a:picLocks noChangeAspect="1"/>
            </p:cNvPicPr>
            <p:nvPr/>
          </p:nvPicPr>
          <p:blipFill>
            <a:blip r:embed="rId13"/>
            <a:stretch>
              <a:fillRect/>
            </a:stretch>
          </p:blipFill>
          <p:spPr>
            <a:xfrm>
              <a:off x="4947540" y="1119195"/>
              <a:ext cx="225000" cy="326250"/>
            </a:xfrm>
            <a:prstGeom prst="rect">
              <a:avLst/>
            </a:prstGeom>
          </p:spPr>
        </p:pic>
        <p:pic>
          <p:nvPicPr>
            <p:cNvPr id="197" name="Image 19"/>
            <p:cNvPicPr>
              <a:picLocks noChangeAspect="1"/>
            </p:cNvPicPr>
            <p:nvPr/>
          </p:nvPicPr>
          <p:blipFill>
            <a:blip r:embed="rId14"/>
            <a:stretch>
              <a:fillRect/>
            </a:stretch>
          </p:blipFill>
          <p:spPr>
            <a:xfrm>
              <a:off x="4946015" y="1123238"/>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1684</TotalTime>
  <Words>435</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(5 - 11 April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174</cp:revision>
  <cp:lastPrinted>2016-04-12T11:04:02Z</cp:lastPrinted>
  <dcterms:created xsi:type="dcterms:W3CDTF">2015-12-15T11:10:25Z</dcterms:created>
  <dcterms:modified xsi:type="dcterms:W3CDTF">2016-04-12T11:33:05Z</dcterms:modified>
</cp:coreProperties>
</file>