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96" d="100"/>
          <a:sy n="96" d="100"/>
        </p:scale>
        <p:origin x="1626" y="23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2"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14-Sep-16</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3"/>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2" y="8829968"/>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14-Sep-16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14-Sep-16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14-Sep-16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14-Sep-16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14-Sep-16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14-Sep-16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14-Sep-16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14-Sep-16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14-Sep-16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(6 - 12 September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14 </a:t>
            </a:r>
            <a:r>
              <a:rPr lang="en-GB" sz="800" dirty="0" smtClean="0">
                <a:solidFill>
                  <a:schemeClr val="bg1">
                    <a:lumMod val="50000"/>
                  </a:schemeClr>
                </a:solidFill>
                <a:latin typeface="Arial" panose="020B0604020202020204" pitchFamily="34" charset="0"/>
                <a:cs typeface="Arial" panose="020B0604020202020204" pitchFamily="34" charset="0"/>
              </a:rPr>
              <a:t>Sep </a:t>
            </a:r>
            <a:r>
              <a:rPr lang="en-GB" sz="800" dirty="0" smtClean="0">
                <a:solidFill>
                  <a:schemeClr val="bg1">
                    <a:lumMod val="50000"/>
                  </a:schemeClr>
                </a:solidFill>
                <a:latin typeface="Arial" panose="020B0604020202020204" pitchFamily="34" charset="0"/>
                <a:cs typeface="Arial" panose="020B0604020202020204" pitchFamily="34" charset="0"/>
              </a:rPr>
              <a:t>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r>
              <a:rPr lang="fr-FR" sz="800" dirty="0" smtClean="0">
                <a:solidFill>
                  <a:prstClr val="white">
                    <a:lumMod val="50000"/>
                  </a:prstClr>
                </a:solidFill>
                <a:latin typeface="Arial" panose="020B0604020202020204" pitchFamily="34" charset="0"/>
                <a:cs typeface="Arial" panose="020B0604020202020204" pitchFamily="34" charset="0"/>
              </a:rPr>
              <a:t> </a:t>
            </a:r>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020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pPr>
              <a:spcBef>
                <a:spcPts val="600"/>
              </a:spcBef>
            </a:pPr>
            <a:r>
              <a:rPr lang="en-US" sz="800" dirty="0">
                <a:latin typeface="Arial"/>
              </a:rPr>
              <a:t>Armed assailants on 12 September stormed a hospital in the northern </a:t>
            </a:r>
            <a:r>
              <a:rPr lang="en-US" sz="800" dirty="0" err="1" smtClean="0">
                <a:latin typeface="Arial"/>
              </a:rPr>
              <a:t>Kaga-Bandoro</a:t>
            </a:r>
            <a:r>
              <a:rPr lang="en-US" sz="800" dirty="0" smtClean="0">
                <a:latin typeface="Arial"/>
              </a:rPr>
              <a:t> town, </a:t>
            </a:r>
            <a:r>
              <a:rPr lang="en-US" sz="800" dirty="0">
                <a:latin typeface="Arial"/>
              </a:rPr>
              <a:t>demanding to be treated for injuries following a road accident. They </a:t>
            </a:r>
            <a:r>
              <a:rPr lang="en-US" sz="800" dirty="0" smtClean="0">
                <a:latin typeface="Arial"/>
              </a:rPr>
              <a:t>harassed </a:t>
            </a:r>
            <a:r>
              <a:rPr lang="en-US" sz="800" dirty="0" smtClean="0">
                <a:latin typeface="Arial"/>
              </a:rPr>
              <a:t>personnel </a:t>
            </a:r>
            <a:r>
              <a:rPr lang="en-US" sz="800" dirty="0">
                <a:latin typeface="Arial"/>
              </a:rPr>
              <a:t>and forced patients to flee. Interim Humanitarian Coordinator Michel Yao condemned the raid and reiterated his call for the respect of medical facilities and personnel. </a:t>
            </a:r>
            <a:r>
              <a:rPr lang="en-US" sz="800" dirty="0" smtClean="0">
                <a:latin typeface="Arial"/>
              </a:rPr>
              <a:t>Separately, on 10 September, gunmen raided several villages in the central </a:t>
            </a:r>
            <a:r>
              <a:rPr lang="en-US" sz="800" dirty="0" err="1" smtClean="0">
                <a:latin typeface="Arial"/>
              </a:rPr>
              <a:t>Kouango</a:t>
            </a:r>
            <a:r>
              <a:rPr lang="en-US" sz="800" dirty="0" smtClean="0">
                <a:latin typeface="Arial"/>
              </a:rPr>
              <a:t> region, killing six people, torching houses and forcing some 2,000 people to flee</a:t>
            </a:r>
            <a:r>
              <a:rPr lang="en-US" sz="800" dirty="0" smtClean="0">
                <a:latin typeface="Arial"/>
              </a:rPr>
              <a:t>. </a:t>
            </a:r>
            <a:r>
              <a:rPr lang="en-US" sz="800" dirty="0" smtClean="0">
                <a:latin typeface="Arial"/>
              </a:rPr>
              <a:t>A MINUSCA patrol team has been dispatched to the area.</a:t>
            </a:r>
          </a:p>
          <a:p>
            <a:endParaRPr lang="en-US" sz="800" dirty="0" smtClean="0">
              <a:latin typeface="Arial"/>
            </a:endParaRPr>
          </a:p>
          <a:p>
            <a:pPr lvl="0"/>
            <a:r>
              <a:rPr lang="en-GB" sz="1000" dirty="0" smtClean="0">
                <a:latin typeface="Arial"/>
              </a:rPr>
              <a:t>COTE D’IVOIRE</a:t>
            </a:r>
          </a:p>
          <a:p>
            <a:pPr lvl="0"/>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GB" sz="800" dirty="0" smtClean="0">
              <a:latin typeface="Arial"/>
            </a:endParaRPr>
          </a:p>
          <a:p>
            <a:pPr>
              <a:spcBef>
                <a:spcPts val="600"/>
              </a:spcBef>
            </a:pPr>
            <a:r>
              <a:rPr lang="en-US" sz="800" dirty="0">
                <a:latin typeface="Arial"/>
              </a:rPr>
              <a:t>Côte d’Ivoire on 7 September officially reopened its border with Guinea and Liberia more than two years after it was shut as part of Ebola containment measures. All other Ebola-related restrictions have also been lifted. The repatriation of Ivorian refugees from Liberia had resumed before the official reopening of the border, with more than 15,000 people assisted to return home so far this year. The move will also enable UNHCR to restart the voluntary repatriation of around 7,000 Ivorian refugees in Guinea</a:t>
            </a:r>
            <a:r>
              <a:rPr lang="en-US" sz="800" dirty="0" smtClean="0">
                <a:latin typeface="Arial"/>
              </a:rPr>
              <a:t>.</a:t>
            </a:r>
          </a:p>
          <a:p>
            <a:pPr>
              <a:spcBef>
                <a:spcPts val="600"/>
              </a:spcBef>
            </a:pPr>
            <a:r>
              <a:rPr lang="fr-FR" sz="1000" dirty="0" smtClean="0">
                <a:solidFill>
                  <a:prstClr val="black"/>
                </a:solidFill>
                <a:latin typeface="Arial"/>
              </a:rPr>
              <a:t>GABON</a:t>
            </a:r>
          </a:p>
          <a:p>
            <a:pPr>
              <a:spcBef>
                <a:spcPts val="600"/>
              </a:spcBef>
            </a:pPr>
            <a:endParaRPr lang="fr-FR" sz="1000" dirty="0" smtClean="0">
              <a:solidFill>
                <a:prstClr val="black"/>
              </a:solidFill>
              <a:latin typeface="Arial"/>
            </a:endParaRPr>
          </a:p>
          <a:p>
            <a:endParaRPr lang="en-US" sz="800" dirty="0" smtClean="0">
              <a:latin typeface="Arial"/>
            </a:endParaRPr>
          </a:p>
          <a:p>
            <a:r>
              <a:rPr lang="en-US" sz="800" dirty="0" smtClean="0">
                <a:latin typeface="Arial"/>
              </a:rPr>
              <a:t>Economic activity and normal life is progressively returning to the capital Libreville and elsewhere in the country following violent protests triggered by the disputed </a:t>
            </a:r>
            <a:r>
              <a:rPr lang="en-US" sz="800" dirty="0" smtClean="0">
                <a:latin typeface="Arial"/>
              </a:rPr>
              <a:t>presidential </a:t>
            </a:r>
            <a:r>
              <a:rPr lang="en-US" sz="800" dirty="0" smtClean="0">
                <a:latin typeface="Arial"/>
              </a:rPr>
              <a:t>election results announced on 31 August. Opposition leader Jean Ping has filed an appeal at the constitutional court seeking a vote </a:t>
            </a:r>
            <a:r>
              <a:rPr lang="en-US" sz="800" dirty="0">
                <a:latin typeface="Arial"/>
              </a:rPr>
              <a:t>recount </a:t>
            </a:r>
            <a:r>
              <a:rPr lang="en-US" sz="800" dirty="0" smtClean="0">
                <a:latin typeface="Arial"/>
              </a:rPr>
              <a:t>in Haut-</a:t>
            </a:r>
            <a:r>
              <a:rPr lang="en-US" sz="800" dirty="0" err="1" smtClean="0">
                <a:latin typeface="Arial"/>
              </a:rPr>
              <a:t>Ogooué</a:t>
            </a:r>
            <a:r>
              <a:rPr lang="en-US" sz="800" dirty="0" smtClean="0">
                <a:latin typeface="Arial"/>
              </a:rPr>
              <a:t> province, President Ali Bongo’s stronghold. A verdict is expected on 23 September.</a:t>
            </a:r>
          </a:p>
        </p:txBody>
      </p:sp>
      <p:cxnSp>
        <p:nvCxnSpPr>
          <p:cNvPr id="77" name="Connecteur droit 76"/>
          <p:cNvCxnSpPr/>
          <p:nvPr/>
        </p:nvCxnSpPr>
        <p:spPr>
          <a:xfrm flipV="1">
            <a:off x="219084" y="3204080"/>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23971"/>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61425" y="8433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GUNMEN  RAID HOSPITAL, SEVERAL VILLAGES</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272531"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15444"/>
            </a:xfrm>
            <a:prstGeom prst="rect">
              <a:avLst/>
            </a:prstGeom>
            <a:noFill/>
          </p:spPr>
          <p:txBody>
            <a:bodyPr wrap="square" rtlCol="0">
              <a:spAutoFit/>
            </a:bodyPr>
            <a:lstStyle/>
            <a:p>
              <a:pPr algn="ctr"/>
              <a:r>
                <a:rPr lang="fr-FR" sz="800" dirty="0">
                  <a:latin typeface="Bookman Old Style" panose="02050604050505020204" pitchFamily="18" charset="0"/>
                </a:rPr>
                <a:t>GABON</a:t>
              </a:r>
              <a:endParaRPr lang="en-US" sz="800" dirty="0">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CÔTE D’IVOIRE</a:t>
              </a:r>
              <a:endParaRPr lang="en-US" dirty="0"/>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89570" y="306025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590558" y="5375290"/>
            <a:ext cx="173754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CALM RETURNING AFTER POLL CHAOS</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609750" y="3229070"/>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BORDER WITH GUINEA, LIBERIA REOPENED</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30029" y="677829"/>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MALI</a:t>
            </a:r>
          </a:p>
          <a:p>
            <a:endParaRPr lang="fr-FR" sz="10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r>
              <a:rPr lang="en-GB" sz="800" dirty="0">
                <a:latin typeface="Arial"/>
              </a:rPr>
              <a:t>I</a:t>
            </a:r>
            <a:r>
              <a:rPr lang="en-US" sz="800" dirty="0" smtClean="0">
                <a:latin typeface="Arial"/>
              </a:rPr>
              <a:t>n </a:t>
            </a:r>
            <a:r>
              <a:rPr lang="en-US" sz="800" dirty="0">
                <a:latin typeface="Arial"/>
              </a:rPr>
              <a:t>the coming months, Mali’s inner Niger delta is expected to experience its highest level of flooding in 50 years, according to the National Water Directorate. Water levels measured on 6 September in the inland delta’s southern Mopti area was the highest since 1964. Flooding is expected to peak in November and December. The delta consists of flood plains, lakes, river branches and small pockets of flood forest, and sustains around 1.5 million people through farming, fishing and cattle herding. </a:t>
            </a:r>
            <a:endParaRPr lang="en-US" sz="800" dirty="0" smtClean="0">
              <a:latin typeface="Arial"/>
            </a:endParaRPr>
          </a:p>
          <a:p>
            <a:endParaRPr lang="en-US" sz="800" dirty="0">
              <a:latin typeface="Arial"/>
            </a:endParaRPr>
          </a:p>
          <a:p>
            <a:r>
              <a:rPr lang="en-US" sz="1000" dirty="0" smtClean="0">
                <a:latin typeface="Arial"/>
              </a:rPr>
              <a:t>NIGER</a:t>
            </a:r>
            <a:endParaRPr lang="en-US" sz="1000" dirty="0">
              <a:latin typeface="Arial"/>
            </a:endParaRPr>
          </a:p>
          <a:p>
            <a:endParaRPr lang="en-US" sz="800" dirty="0" smtClean="0">
              <a:latin typeface="Arial"/>
            </a:endParaRPr>
          </a:p>
          <a:p>
            <a:endParaRPr lang="en-US" sz="800" dirty="0">
              <a:latin typeface="Arial"/>
            </a:endParaRPr>
          </a:p>
          <a:p>
            <a:endParaRPr lang="en-US" sz="800" dirty="0" smtClean="0">
              <a:latin typeface="Arial"/>
            </a:endParaRPr>
          </a:p>
          <a:p>
            <a:r>
              <a:rPr lang="en-GB" sz="800" dirty="0" smtClean="0">
                <a:latin typeface="Arial"/>
              </a:rPr>
              <a:t>Unknown </a:t>
            </a:r>
            <a:r>
              <a:rPr lang="en-GB" sz="800" dirty="0">
                <a:latin typeface="Arial"/>
              </a:rPr>
              <a:t>assailants raided </a:t>
            </a:r>
            <a:r>
              <a:rPr lang="en-GB" sz="800" dirty="0" err="1">
                <a:latin typeface="Arial"/>
              </a:rPr>
              <a:t>Tabareybarey</a:t>
            </a:r>
            <a:r>
              <a:rPr lang="en-GB" sz="800" dirty="0">
                <a:latin typeface="Arial"/>
              </a:rPr>
              <a:t> refugee camp near the border with Mali on 8 September, killing two people and wounding several others. The camp is home to around 10,000 Malians. Niger currently hosts some 60,000 Malian refugees. Around 135,000 Malians are still living in refuge in neighbouring countries since conflict erupted back home in </a:t>
            </a:r>
            <a:r>
              <a:rPr lang="en-GB" sz="800" dirty="0" smtClean="0">
                <a:latin typeface="Arial"/>
              </a:rPr>
              <a:t>2012.</a:t>
            </a:r>
          </a:p>
          <a:p>
            <a:endParaRPr lang="en-US" sz="800" dirty="0" smtClean="0">
              <a:latin typeface="Arial" panose="020B0604020202020204" pitchFamily="34" charset="0"/>
              <a:cs typeface="Arial" panose="020B0604020202020204" pitchFamily="34" charset="0"/>
            </a:endParaRPr>
          </a:p>
          <a:p>
            <a:r>
              <a:rPr lang="en-US" sz="1000" dirty="0" smtClean="0">
                <a:latin typeface="Arial"/>
              </a:rPr>
              <a:t>NIGERIA</a:t>
            </a:r>
          </a:p>
          <a:p>
            <a:endParaRPr lang="en-US" sz="1000" dirty="0">
              <a:latin typeface="Arial"/>
            </a:endParaRPr>
          </a:p>
          <a:p>
            <a:endParaRPr lang="en-US" sz="1000" dirty="0" smtClean="0">
              <a:latin typeface="Arial"/>
            </a:endParaRPr>
          </a:p>
          <a:p>
            <a:endParaRPr lang="en-US" sz="800" dirty="0" smtClean="0">
              <a:latin typeface="Arial" panose="020B0604020202020204" pitchFamily="34" charset="0"/>
              <a:cs typeface="Arial" panose="020B0604020202020204" pitchFamily="34" charset="0"/>
            </a:endParaRPr>
          </a:p>
          <a:p>
            <a:r>
              <a:rPr lang="en-US" sz="800" dirty="0">
                <a:latin typeface="Arial"/>
              </a:rPr>
              <a:t>Hundreds of </a:t>
            </a:r>
            <a:r>
              <a:rPr lang="en-US" sz="800" dirty="0" smtClean="0">
                <a:latin typeface="Arial"/>
              </a:rPr>
              <a:t>internally displaced persons (IDPs) are </a:t>
            </a:r>
            <a:r>
              <a:rPr lang="en-US" sz="800" dirty="0">
                <a:latin typeface="Arial"/>
              </a:rPr>
              <a:t>returning to villages in </a:t>
            </a:r>
            <a:r>
              <a:rPr lang="en-US" sz="800" dirty="0" err="1">
                <a:latin typeface="Arial"/>
              </a:rPr>
              <a:t>Borno</a:t>
            </a:r>
            <a:r>
              <a:rPr lang="en-US" sz="800" dirty="0">
                <a:latin typeface="Arial"/>
              </a:rPr>
              <a:t> State </a:t>
            </a:r>
            <a:r>
              <a:rPr lang="en-US" sz="800" dirty="0" smtClean="0">
                <a:latin typeface="Arial"/>
              </a:rPr>
              <a:t>that were previously </a:t>
            </a:r>
            <a:r>
              <a:rPr lang="en-US" sz="800" dirty="0">
                <a:latin typeface="Arial"/>
              </a:rPr>
              <a:t>occupied by Boko Haram, raising concerns about living conditions, basic services and security in these </a:t>
            </a:r>
            <a:r>
              <a:rPr lang="en-US" sz="800" dirty="0" smtClean="0">
                <a:latin typeface="Arial"/>
              </a:rPr>
              <a:t>areas. Many </a:t>
            </a:r>
            <a:r>
              <a:rPr lang="en-US" sz="800" dirty="0">
                <a:latin typeface="Arial"/>
              </a:rPr>
              <a:t>of the </a:t>
            </a:r>
            <a:r>
              <a:rPr lang="en-US" sz="800" dirty="0" smtClean="0">
                <a:latin typeface="Arial"/>
              </a:rPr>
              <a:t>IDPs </a:t>
            </a:r>
            <a:r>
              <a:rPr lang="en-US" sz="800" dirty="0">
                <a:latin typeface="Arial"/>
              </a:rPr>
              <a:t>will be going back to destroyed homes and infrastructure, and </a:t>
            </a:r>
            <a:r>
              <a:rPr lang="en-US" sz="800" dirty="0" smtClean="0">
                <a:latin typeface="Arial"/>
              </a:rPr>
              <a:t>in areas </a:t>
            </a:r>
            <a:r>
              <a:rPr lang="en-US" sz="800" dirty="0">
                <a:latin typeface="Arial"/>
              </a:rPr>
              <a:t>lacking health care and other services. </a:t>
            </a:r>
            <a:r>
              <a:rPr lang="en-US" sz="800" dirty="0" smtClean="0">
                <a:latin typeface="Arial"/>
              </a:rPr>
              <a:t>Of the 16 districts that have now come under Government control, </a:t>
            </a:r>
            <a:r>
              <a:rPr lang="en-US" sz="800" dirty="0">
                <a:latin typeface="Arial"/>
              </a:rPr>
              <a:t>the humanitarian community has </a:t>
            </a:r>
            <a:r>
              <a:rPr lang="en-US" sz="800" dirty="0" smtClean="0">
                <a:latin typeface="Arial"/>
              </a:rPr>
              <a:t>been able to access only 10 districts, where some 800,000 people are in need of assistance. </a:t>
            </a:r>
            <a:endParaRPr lang="en-US" sz="800" dirty="0">
              <a:latin typeface="Arial"/>
            </a:endParaRPr>
          </a:p>
        </p:txBody>
      </p:sp>
      <p:grpSp>
        <p:nvGrpSpPr>
          <p:cNvPr id="4" name="Group 3"/>
          <p:cNvGrpSpPr/>
          <p:nvPr/>
        </p:nvGrpSpPr>
        <p:grpSpPr>
          <a:xfrm>
            <a:off x="6281451" y="5637898"/>
            <a:ext cx="1871402" cy="954107"/>
            <a:chOff x="6212918" y="5651977"/>
            <a:chExt cx="1871402" cy="954107"/>
          </a:xfrm>
        </p:grpSpPr>
        <p:pic>
          <p:nvPicPr>
            <p:cNvPr id="34" name="Image 33"/>
            <p:cNvPicPr>
              <a:picLocks noChangeAspect="1"/>
            </p:cNvPicPr>
            <p:nvPr/>
          </p:nvPicPr>
          <p:blipFill>
            <a:blip r:embed="rId8"/>
            <a:stretch>
              <a:fillRect/>
            </a:stretch>
          </p:blipFill>
          <p:spPr>
            <a:xfrm>
              <a:off x="6212918" y="5677583"/>
              <a:ext cx="139573" cy="215772"/>
            </a:xfrm>
            <a:prstGeom prst="rect">
              <a:avLst/>
            </a:prstGeom>
          </p:spPr>
        </p:pic>
        <p:pic>
          <p:nvPicPr>
            <p:cNvPr id="35" name="Image 34"/>
            <p:cNvPicPr>
              <a:picLocks noChangeAspect="1"/>
            </p:cNvPicPr>
            <p:nvPr/>
          </p:nvPicPr>
          <p:blipFill>
            <a:blip r:embed="rId9"/>
            <a:stretch>
              <a:fillRect/>
            </a:stretch>
          </p:blipFill>
          <p:spPr>
            <a:xfrm>
              <a:off x="6212918" y="5921732"/>
              <a:ext cx="139573" cy="208580"/>
            </a:xfrm>
            <a:prstGeom prst="rect">
              <a:avLst/>
            </a:prstGeom>
          </p:spPr>
        </p:pic>
        <p:pic>
          <p:nvPicPr>
            <p:cNvPr id="36" name="Image 35"/>
            <p:cNvPicPr>
              <a:picLocks noChangeAspect="1"/>
            </p:cNvPicPr>
            <p:nvPr/>
          </p:nvPicPr>
          <p:blipFill>
            <a:blip r:embed="rId10"/>
            <a:stretch>
              <a:fillRect/>
            </a:stretch>
          </p:blipFill>
          <p:spPr>
            <a:xfrm>
              <a:off x="6212918" y="6170114"/>
              <a:ext cx="139573" cy="208580"/>
            </a:xfrm>
            <a:prstGeom prst="rect">
              <a:avLst/>
            </a:prstGeom>
          </p:spPr>
        </p:pic>
        <p:sp>
          <p:nvSpPr>
            <p:cNvPr id="37" name="ZoneTexte 36"/>
            <p:cNvSpPr txBox="1"/>
            <p:nvPr/>
          </p:nvSpPr>
          <p:spPr>
            <a:xfrm>
              <a:off x="6373696" y="5651977"/>
              <a:ext cx="1710624"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6215691" y="6395698"/>
              <a:ext cx="134027" cy="200291"/>
            </a:xfrm>
            <a:prstGeom prst="rect">
              <a:avLst/>
            </a:prstGeom>
          </p:spPr>
        </p:pic>
      </p:grpSp>
      <p:cxnSp>
        <p:nvCxnSpPr>
          <p:cNvPr id="91" name="Connecteur droit 90"/>
          <p:cNvCxnSpPr/>
          <p:nvPr/>
        </p:nvCxnSpPr>
        <p:spPr>
          <a:xfrm>
            <a:off x="8449079" y="865829"/>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42508" y="3031553"/>
            <a:ext cx="1804536"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TWO KILLED IN REFUGEE CAMP </a:t>
            </a:r>
            <a:r>
              <a:rPr lang="en-US" sz="800" i="1" dirty="0" smtClean="0">
                <a:solidFill>
                  <a:srgbClr val="026CB6"/>
                </a:solidFill>
                <a:latin typeface="Arial" panose="020B0604020202020204" pitchFamily="34" charset="0"/>
                <a:cs typeface="Arial" panose="020B0604020202020204" pitchFamily="34" charset="0"/>
              </a:rPr>
              <a:t>ATTACK</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9249" y="2629196"/>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2" name="Connecteur droit 76"/>
          <p:cNvCxnSpPr/>
          <p:nvPr/>
        </p:nvCxnSpPr>
        <p:spPr>
          <a:xfrm flipV="1">
            <a:off x="219084" y="5330958"/>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195" name="Connecteur droit 90"/>
          <p:cNvCxnSpPr/>
          <p:nvPr/>
        </p:nvCxnSpPr>
        <p:spPr>
          <a:xfrm>
            <a:off x="8439554" y="3008497"/>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06" name="Group 205"/>
          <p:cNvGrpSpPr/>
          <p:nvPr/>
        </p:nvGrpSpPr>
        <p:grpSpPr>
          <a:xfrm>
            <a:off x="251236" y="3235558"/>
            <a:ext cx="225000" cy="326250"/>
            <a:chOff x="5176538" y="1337838"/>
            <a:chExt cx="225000" cy="326250"/>
          </a:xfrm>
        </p:grpSpPr>
        <p:pic>
          <p:nvPicPr>
            <p:cNvPr id="209" name="Image 377"/>
            <p:cNvPicPr>
              <a:picLocks noChangeAspect="1"/>
            </p:cNvPicPr>
            <p:nvPr/>
          </p:nvPicPr>
          <p:blipFill>
            <a:blip r:embed="rId13"/>
            <a:stretch>
              <a:fillRect/>
            </a:stretch>
          </p:blipFill>
          <p:spPr>
            <a:xfrm>
              <a:off x="5176538" y="1337838"/>
              <a:ext cx="225000" cy="326250"/>
            </a:xfrm>
            <a:prstGeom prst="rect">
              <a:avLst/>
            </a:prstGeom>
          </p:spPr>
        </p:pic>
        <p:pic>
          <p:nvPicPr>
            <p:cNvPr id="210"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213" name="Group 212"/>
          <p:cNvGrpSpPr/>
          <p:nvPr/>
        </p:nvGrpSpPr>
        <p:grpSpPr>
          <a:xfrm>
            <a:off x="5242011" y="2979087"/>
            <a:ext cx="225000" cy="326250"/>
            <a:chOff x="5176538" y="1337838"/>
            <a:chExt cx="225000" cy="326250"/>
          </a:xfrm>
        </p:grpSpPr>
        <p:pic>
          <p:nvPicPr>
            <p:cNvPr id="216" name="Image 377"/>
            <p:cNvPicPr>
              <a:picLocks noChangeAspect="1"/>
            </p:cNvPicPr>
            <p:nvPr/>
          </p:nvPicPr>
          <p:blipFill>
            <a:blip r:embed="rId13"/>
            <a:stretch>
              <a:fillRect/>
            </a:stretch>
          </p:blipFill>
          <p:spPr>
            <a:xfrm>
              <a:off x="5176538" y="1337838"/>
              <a:ext cx="225000" cy="326250"/>
            </a:xfrm>
            <a:prstGeom prst="rect">
              <a:avLst/>
            </a:prstGeom>
          </p:spPr>
        </p:pic>
        <p:pic>
          <p:nvPicPr>
            <p:cNvPr id="218"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226" name="Group 225"/>
          <p:cNvGrpSpPr/>
          <p:nvPr/>
        </p:nvGrpSpPr>
        <p:grpSpPr>
          <a:xfrm>
            <a:off x="8436998" y="3044614"/>
            <a:ext cx="228819" cy="326250"/>
            <a:chOff x="5176538" y="1337838"/>
            <a:chExt cx="228819" cy="326250"/>
          </a:xfrm>
        </p:grpSpPr>
        <p:pic>
          <p:nvPicPr>
            <p:cNvPr id="227" name="Image 377"/>
            <p:cNvPicPr>
              <a:picLocks noChangeAspect="1"/>
            </p:cNvPicPr>
            <p:nvPr/>
          </p:nvPicPr>
          <p:blipFill>
            <a:blip r:embed="rId13"/>
            <a:stretch>
              <a:fillRect/>
            </a:stretch>
          </p:blipFill>
          <p:spPr>
            <a:xfrm>
              <a:off x="5176538" y="1337838"/>
              <a:ext cx="225000" cy="326250"/>
            </a:xfrm>
            <a:prstGeom prst="rect">
              <a:avLst/>
            </a:prstGeom>
          </p:spPr>
        </p:pic>
        <p:pic>
          <p:nvPicPr>
            <p:cNvPr id="231" name="Image 20"/>
            <p:cNvPicPr>
              <a:picLocks noChangeAspect="1"/>
            </p:cNvPicPr>
            <p:nvPr/>
          </p:nvPicPr>
          <p:blipFill>
            <a:blip r:embed="rId14"/>
            <a:stretch>
              <a:fillRect/>
            </a:stretch>
          </p:blipFill>
          <p:spPr>
            <a:xfrm>
              <a:off x="5203757" y="1348304"/>
              <a:ext cx="201600" cy="192436"/>
            </a:xfrm>
            <a:prstGeom prst="rect">
              <a:avLst/>
            </a:prstGeom>
          </p:spPr>
        </p:pic>
      </p:grpSp>
      <p:grpSp>
        <p:nvGrpSpPr>
          <p:cNvPr id="239" name="Group 238"/>
          <p:cNvGrpSpPr/>
          <p:nvPr/>
        </p:nvGrpSpPr>
        <p:grpSpPr>
          <a:xfrm>
            <a:off x="5612038" y="2121436"/>
            <a:ext cx="225000" cy="328204"/>
            <a:chOff x="4499508" y="1144203"/>
            <a:chExt cx="225000" cy="328204"/>
          </a:xfrm>
        </p:grpSpPr>
        <p:pic>
          <p:nvPicPr>
            <p:cNvPr id="240" name="Image 377"/>
            <p:cNvPicPr>
              <a:picLocks noChangeAspect="1"/>
            </p:cNvPicPr>
            <p:nvPr/>
          </p:nvPicPr>
          <p:blipFill>
            <a:blip r:embed="rId13"/>
            <a:stretch>
              <a:fillRect/>
            </a:stretch>
          </p:blipFill>
          <p:spPr>
            <a:xfrm>
              <a:off x="4499508" y="1146157"/>
              <a:ext cx="225000" cy="326250"/>
            </a:xfrm>
            <a:prstGeom prst="rect">
              <a:avLst/>
            </a:prstGeom>
          </p:spPr>
        </p:pic>
        <p:pic>
          <p:nvPicPr>
            <p:cNvPr id="241"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249" name="Group 248"/>
          <p:cNvGrpSpPr/>
          <p:nvPr/>
        </p:nvGrpSpPr>
        <p:grpSpPr>
          <a:xfrm>
            <a:off x="3941135" y="3130494"/>
            <a:ext cx="225000" cy="326250"/>
            <a:chOff x="5176538" y="1337838"/>
            <a:chExt cx="225000" cy="326250"/>
          </a:xfrm>
        </p:grpSpPr>
        <p:pic>
          <p:nvPicPr>
            <p:cNvPr id="253" name="Image 377"/>
            <p:cNvPicPr>
              <a:picLocks noChangeAspect="1"/>
            </p:cNvPicPr>
            <p:nvPr/>
          </p:nvPicPr>
          <p:blipFill>
            <a:blip r:embed="rId13"/>
            <a:stretch>
              <a:fillRect/>
            </a:stretch>
          </p:blipFill>
          <p:spPr>
            <a:xfrm>
              <a:off x="5176538" y="1337838"/>
              <a:ext cx="225000" cy="326250"/>
            </a:xfrm>
            <a:prstGeom prst="rect">
              <a:avLst/>
            </a:prstGeom>
          </p:spPr>
        </p:pic>
        <p:pic>
          <p:nvPicPr>
            <p:cNvPr id="254"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187" name="Group 186"/>
          <p:cNvGrpSpPr/>
          <p:nvPr/>
        </p:nvGrpSpPr>
        <p:grpSpPr>
          <a:xfrm>
            <a:off x="240355" y="865151"/>
            <a:ext cx="225000" cy="328204"/>
            <a:chOff x="4499508" y="1144203"/>
            <a:chExt cx="225000" cy="328204"/>
          </a:xfrm>
        </p:grpSpPr>
        <p:pic>
          <p:nvPicPr>
            <p:cNvPr id="188" name="Image 377"/>
            <p:cNvPicPr>
              <a:picLocks noChangeAspect="1"/>
            </p:cNvPicPr>
            <p:nvPr/>
          </p:nvPicPr>
          <p:blipFill>
            <a:blip r:embed="rId13"/>
            <a:stretch>
              <a:fillRect/>
            </a:stretch>
          </p:blipFill>
          <p:spPr>
            <a:xfrm>
              <a:off x="4499508" y="1146157"/>
              <a:ext cx="225000" cy="326250"/>
            </a:xfrm>
            <a:prstGeom prst="rect">
              <a:avLst/>
            </a:prstGeom>
          </p:spPr>
        </p:pic>
        <p:pic>
          <p:nvPicPr>
            <p:cNvPr id="189"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194" name="Group 193"/>
          <p:cNvGrpSpPr/>
          <p:nvPr/>
        </p:nvGrpSpPr>
        <p:grpSpPr>
          <a:xfrm>
            <a:off x="8444805" y="904280"/>
            <a:ext cx="226800" cy="350621"/>
            <a:chOff x="5476747" y="1463387"/>
            <a:chExt cx="226800" cy="350621"/>
          </a:xfrm>
        </p:grpSpPr>
        <p:pic>
          <p:nvPicPr>
            <p:cNvPr id="196" name="Image 33"/>
            <p:cNvPicPr>
              <a:picLocks noChangeAspect="1"/>
            </p:cNvPicPr>
            <p:nvPr/>
          </p:nvPicPr>
          <p:blipFill>
            <a:blip r:embed="rId8"/>
            <a:stretch>
              <a:fillRect/>
            </a:stretch>
          </p:blipFill>
          <p:spPr>
            <a:xfrm>
              <a:off x="5476747" y="1463387"/>
              <a:ext cx="226800" cy="350621"/>
            </a:xfrm>
            <a:prstGeom prst="rect">
              <a:avLst/>
            </a:prstGeom>
          </p:spPr>
        </p:pic>
        <p:pic>
          <p:nvPicPr>
            <p:cNvPr id="197" name="Image 18"/>
            <p:cNvPicPr>
              <a:picLocks noChangeAspect="1"/>
            </p:cNvPicPr>
            <p:nvPr/>
          </p:nvPicPr>
          <p:blipFill>
            <a:blip r:embed="rId16"/>
            <a:stretch>
              <a:fillRect/>
            </a:stretch>
          </p:blipFill>
          <p:spPr>
            <a:xfrm>
              <a:off x="5498582" y="1484706"/>
              <a:ext cx="190800" cy="170357"/>
            </a:xfrm>
            <a:prstGeom prst="rect">
              <a:avLst/>
            </a:prstGeom>
          </p:spPr>
        </p:pic>
      </p:grpSp>
      <p:grpSp>
        <p:nvGrpSpPr>
          <p:cNvPr id="198" name="Group 197"/>
          <p:cNvGrpSpPr/>
          <p:nvPr/>
        </p:nvGrpSpPr>
        <p:grpSpPr>
          <a:xfrm>
            <a:off x="4234404" y="2174045"/>
            <a:ext cx="226800" cy="350621"/>
            <a:chOff x="5476747" y="1463387"/>
            <a:chExt cx="226800" cy="350621"/>
          </a:xfrm>
        </p:grpSpPr>
        <p:pic>
          <p:nvPicPr>
            <p:cNvPr id="199" name="Image 33"/>
            <p:cNvPicPr>
              <a:picLocks noChangeAspect="1"/>
            </p:cNvPicPr>
            <p:nvPr/>
          </p:nvPicPr>
          <p:blipFill>
            <a:blip r:embed="rId8"/>
            <a:stretch>
              <a:fillRect/>
            </a:stretch>
          </p:blipFill>
          <p:spPr>
            <a:xfrm>
              <a:off x="5476747" y="1463387"/>
              <a:ext cx="226800" cy="350621"/>
            </a:xfrm>
            <a:prstGeom prst="rect">
              <a:avLst/>
            </a:prstGeom>
          </p:spPr>
        </p:pic>
        <p:pic>
          <p:nvPicPr>
            <p:cNvPr id="200" name="Image 18"/>
            <p:cNvPicPr>
              <a:picLocks noChangeAspect="1"/>
            </p:cNvPicPr>
            <p:nvPr/>
          </p:nvPicPr>
          <p:blipFill>
            <a:blip r:embed="rId16"/>
            <a:stretch>
              <a:fillRect/>
            </a:stretch>
          </p:blipFill>
          <p:spPr>
            <a:xfrm>
              <a:off x="5498582" y="1484706"/>
              <a:ext cx="190800" cy="170357"/>
            </a:xfrm>
            <a:prstGeom prst="rect">
              <a:avLst/>
            </a:prstGeom>
          </p:spPr>
        </p:pic>
      </p:grpSp>
      <p:grpSp>
        <p:nvGrpSpPr>
          <p:cNvPr id="201" name="Group 200"/>
          <p:cNvGrpSpPr/>
          <p:nvPr/>
        </p:nvGrpSpPr>
        <p:grpSpPr>
          <a:xfrm>
            <a:off x="6636818" y="3390185"/>
            <a:ext cx="225000" cy="328204"/>
            <a:chOff x="4499508" y="1144203"/>
            <a:chExt cx="225000" cy="328204"/>
          </a:xfrm>
        </p:grpSpPr>
        <p:pic>
          <p:nvPicPr>
            <p:cNvPr id="202" name="Image 377"/>
            <p:cNvPicPr>
              <a:picLocks noChangeAspect="1"/>
            </p:cNvPicPr>
            <p:nvPr/>
          </p:nvPicPr>
          <p:blipFill>
            <a:blip r:embed="rId13"/>
            <a:stretch>
              <a:fillRect/>
            </a:stretch>
          </p:blipFill>
          <p:spPr>
            <a:xfrm>
              <a:off x="4499508" y="1146157"/>
              <a:ext cx="225000" cy="326250"/>
            </a:xfrm>
            <a:prstGeom prst="rect">
              <a:avLst/>
            </a:prstGeom>
          </p:spPr>
        </p:pic>
        <p:pic>
          <p:nvPicPr>
            <p:cNvPr id="203" name="Image 19"/>
            <p:cNvPicPr>
              <a:picLocks noChangeAspect="1"/>
            </p:cNvPicPr>
            <p:nvPr/>
          </p:nvPicPr>
          <p:blipFill>
            <a:blip r:embed="rId15"/>
            <a:stretch>
              <a:fillRect/>
            </a:stretch>
          </p:blipFill>
          <p:spPr>
            <a:xfrm>
              <a:off x="4502719" y="1144203"/>
              <a:ext cx="201600" cy="201600"/>
            </a:xfrm>
            <a:prstGeom prst="rect">
              <a:avLst/>
            </a:prstGeom>
          </p:spPr>
        </p:pic>
      </p:grpSp>
      <p:sp>
        <p:nvSpPr>
          <p:cNvPr id="211" name="ZoneTexte 2237"/>
          <p:cNvSpPr txBox="1"/>
          <p:nvPr/>
        </p:nvSpPr>
        <p:spPr>
          <a:xfrm>
            <a:off x="8771083" y="4746053"/>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CONCERNS OVER RETURNING </a:t>
            </a:r>
            <a:r>
              <a:rPr lang="fr-FR" sz="800" i="1" dirty="0" err="1" smtClean="0">
                <a:solidFill>
                  <a:srgbClr val="026CB6"/>
                </a:solidFill>
                <a:latin typeface="Arial" panose="020B0604020202020204" pitchFamily="34" charset="0"/>
                <a:cs typeface="Arial" panose="020B0604020202020204" pitchFamily="34" charset="0"/>
              </a:rPr>
              <a:t>IDPs</a:t>
            </a:r>
            <a:endParaRPr lang="en-US" sz="800" i="1" dirty="0">
              <a:solidFill>
                <a:srgbClr val="026CB6"/>
              </a:solidFill>
              <a:latin typeface="Arial" panose="020B0604020202020204" pitchFamily="34" charset="0"/>
              <a:cs typeface="Arial" panose="020B0604020202020204" pitchFamily="34" charset="0"/>
            </a:endParaRPr>
          </a:p>
        </p:txBody>
      </p:sp>
      <p:cxnSp>
        <p:nvCxnSpPr>
          <p:cNvPr id="212" name="Connecteur droit 90"/>
          <p:cNvCxnSpPr/>
          <p:nvPr/>
        </p:nvCxnSpPr>
        <p:spPr>
          <a:xfrm>
            <a:off x="8449079" y="4732522"/>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14" name="Group 213"/>
          <p:cNvGrpSpPr/>
          <p:nvPr/>
        </p:nvGrpSpPr>
        <p:grpSpPr>
          <a:xfrm>
            <a:off x="8438354" y="4814307"/>
            <a:ext cx="228819" cy="326250"/>
            <a:chOff x="5176538" y="1337838"/>
            <a:chExt cx="228819" cy="326250"/>
          </a:xfrm>
        </p:grpSpPr>
        <p:pic>
          <p:nvPicPr>
            <p:cNvPr id="215" name="Image 377"/>
            <p:cNvPicPr>
              <a:picLocks noChangeAspect="1"/>
            </p:cNvPicPr>
            <p:nvPr/>
          </p:nvPicPr>
          <p:blipFill>
            <a:blip r:embed="rId13"/>
            <a:stretch>
              <a:fillRect/>
            </a:stretch>
          </p:blipFill>
          <p:spPr>
            <a:xfrm>
              <a:off x="5176538" y="1337838"/>
              <a:ext cx="225000" cy="326250"/>
            </a:xfrm>
            <a:prstGeom prst="rect">
              <a:avLst/>
            </a:prstGeom>
          </p:spPr>
        </p:pic>
        <p:pic>
          <p:nvPicPr>
            <p:cNvPr id="217" name="Image 20"/>
            <p:cNvPicPr>
              <a:picLocks noChangeAspect="1"/>
            </p:cNvPicPr>
            <p:nvPr/>
          </p:nvPicPr>
          <p:blipFill>
            <a:blip r:embed="rId14"/>
            <a:stretch>
              <a:fillRect/>
            </a:stretch>
          </p:blipFill>
          <p:spPr>
            <a:xfrm>
              <a:off x="5203757" y="1348304"/>
              <a:ext cx="201600" cy="192436"/>
            </a:xfrm>
            <a:prstGeom prst="rect">
              <a:avLst/>
            </a:prstGeom>
          </p:spPr>
        </p:pic>
      </p:grpSp>
      <p:sp>
        <p:nvSpPr>
          <p:cNvPr id="219" name="ZoneTexte 80"/>
          <p:cNvSpPr txBox="1"/>
          <p:nvPr/>
        </p:nvSpPr>
        <p:spPr>
          <a:xfrm>
            <a:off x="8779430" y="879834"/>
            <a:ext cx="1737542"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RECORD FLOODING TO HIT NIGER </a:t>
            </a:r>
            <a:r>
              <a:rPr lang="fr-FR" sz="800" i="1" dirty="0" smtClean="0">
                <a:solidFill>
                  <a:srgbClr val="026CB6"/>
                </a:solidFill>
                <a:latin typeface="Arial" panose="020B0604020202020204" pitchFamily="34" charset="0"/>
                <a:cs typeface="Arial" panose="020B0604020202020204" pitchFamily="34" charset="0"/>
              </a:rPr>
              <a:t>DELTA</a:t>
            </a:r>
            <a:endParaRPr lang="en-US" sz="800" i="1" dirty="0">
              <a:solidFill>
                <a:srgbClr val="026CB6"/>
              </a:solidFill>
              <a:latin typeface="Arial" panose="020B0604020202020204" pitchFamily="34" charset="0"/>
              <a:cs typeface="Arial" panose="020B0604020202020204" pitchFamily="34" charset="0"/>
            </a:endParaRPr>
          </a:p>
        </p:txBody>
      </p:sp>
      <p:grpSp>
        <p:nvGrpSpPr>
          <p:cNvPr id="244" name="Group 243"/>
          <p:cNvGrpSpPr/>
          <p:nvPr/>
        </p:nvGrpSpPr>
        <p:grpSpPr>
          <a:xfrm>
            <a:off x="231887" y="5370207"/>
            <a:ext cx="226800" cy="338932"/>
            <a:chOff x="4610478" y="1227912"/>
            <a:chExt cx="226800" cy="338932"/>
          </a:xfrm>
        </p:grpSpPr>
        <p:pic>
          <p:nvPicPr>
            <p:cNvPr id="245" name="Image 79"/>
            <p:cNvPicPr>
              <a:picLocks noChangeAspect="1"/>
            </p:cNvPicPr>
            <p:nvPr/>
          </p:nvPicPr>
          <p:blipFill>
            <a:blip r:embed="rId11"/>
            <a:stretch>
              <a:fillRect/>
            </a:stretch>
          </p:blipFill>
          <p:spPr>
            <a:xfrm>
              <a:off x="4610478" y="1227912"/>
              <a:ext cx="226800" cy="338932"/>
            </a:xfrm>
            <a:prstGeom prst="rect">
              <a:avLst/>
            </a:prstGeom>
          </p:spPr>
        </p:pic>
        <p:pic>
          <p:nvPicPr>
            <p:cNvPr id="246" name="Picture 22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632126" y="1243909"/>
              <a:ext cx="163252" cy="154591"/>
            </a:xfrm>
            <a:prstGeom prst="rect">
              <a:avLst/>
            </a:prstGeom>
            <a:noFill/>
            <a:ln>
              <a:noFill/>
            </a:ln>
          </p:spPr>
        </p:pic>
      </p:grpSp>
      <p:grpSp>
        <p:nvGrpSpPr>
          <p:cNvPr id="250" name="Group 249"/>
          <p:cNvGrpSpPr/>
          <p:nvPr/>
        </p:nvGrpSpPr>
        <p:grpSpPr>
          <a:xfrm>
            <a:off x="5811646" y="3824852"/>
            <a:ext cx="226800" cy="338932"/>
            <a:chOff x="4610478" y="1227912"/>
            <a:chExt cx="226800" cy="338932"/>
          </a:xfrm>
        </p:grpSpPr>
        <p:pic>
          <p:nvPicPr>
            <p:cNvPr id="251" name="Image 79"/>
            <p:cNvPicPr>
              <a:picLocks noChangeAspect="1"/>
            </p:cNvPicPr>
            <p:nvPr/>
          </p:nvPicPr>
          <p:blipFill>
            <a:blip r:embed="rId11"/>
            <a:stretch>
              <a:fillRect/>
            </a:stretch>
          </p:blipFill>
          <p:spPr>
            <a:xfrm>
              <a:off x="4610478" y="1227912"/>
              <a:ext cx="226800" cy="338932"/>
            </a:xfrm>
            <a:prstGeom prst="rect">
              <a:avLst/>
            </a:prstGeom>
          </p:spPr>
        </p:pic>
        <p:pic>
          <p:nvPicPr>
            <p:cNvPr id="252" name="Picture 225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632126" y="1243909"/>
              <a:ext cx="163252" cy="154591"/>
            </a:xfrm>
            <a:prstGeom prst="rect">
              <a:avLst/>
            </a:prstGeom>
            <a:noFill/>
            <a:ln>
              <a:noFill/>
            </a:ln>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4004</TotalTime>
  <Words>644</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(6 - 12 September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242</cp:revision>
  <cp:lastPrinted>2016-09-14T15:49:45Z</cp:lastPrinted>
  <dcterms:created xsi:type="dcterms:W3CDTF">2015-12-15T11:10:25Z</dcterms:created>
  <dcterms:modified xsi:type="dcterms:W3CDTF">2016-09-14T16:23:24Z</dcterms:modified>
</cp:coreProperties>
</file>