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42" d="100"/>
          <a:sy n="142" d="100"/>
        </p:scale>
        <p:origin x="-1950" y="-138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14-Nov-16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14-Nov-16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14-Nov-16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14-Nov-16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14-Nov-16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(8 - 14 November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14 Nov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p>
          <a:p>
            <a:endParaRPr lang="en-GB" sz="800" dirty="0" smtClean="0">
              <a:latin typeface="Arial"/>
            </a:endParaRPr>
          </a:p>
          <a:p>
            <a:endParaRPr lang="en-GB" sz="800" dirty="0" smtClean="0">
              <a:latin typeface="Arial"/>
            </a:endParaRPr>
          </a:p>
          <a:p>
            <a:endParaRPr lang="en-GB" sz="800" dirty="0" smtClean="0"/>
          </a:p>
          <a:p>
            <a:pPr lvl="0"/>
            <a:r>
              <a:rPr lang="en-US" sz="800" dirty="0" smtClean="0">
                <a:latin typeface="Arial"/>
              </a:rPr>
              <a:t>Some </a:t>
            </a:r>
            <a:r>
              <a:rPr lang="en-US" sz="800" dirty="0">
                <a:latin typeface="Arial"/>
              </a:rPr>
              <a:t>1,251 suspected dengue fever cases and 15 deaths had been reported in the country’s Central region as of 11 November. Thirty more cases were reported in 12 other regions. The government has reinforced its epidemiological survey and reporting system for dengue fever and is taking control measures that include treatment of severe </a:t>
            </a:r>
            <a:r>
              <a:rPr lang="en-US" sz="800" dirty="0" smtClean="0">
                <a:latin typeface="Arial"/>
              </a:rPr>
              <a:t>cases and public </a:t>
            </a:r>
            <a:r>
              <a:rPr lang="en-US" sz="800" dirty="0">
                <a:latin typeface="Arial"/>
              </a:rPr>
              <a:t>health information </a:t>
            </a:r>
            <a:r>
              <a:rPr lang="en-US" sz="800" dirty="0" smtClean="0">
                <a:latin typeface="Arial"/>
              </a:rPr>
              <a:t>campaigns. </a:t>
            </a:r>
            <a:r>
              <a:rPr lang="en-US" sz="800" dirty="0">
                <a:latin typeface="Arial"/>
              </a:rPr>
              <a:t>Samples have been dispatched to Dakar’s </a:t>
            </a:r>
            <a:r>
              <a:rPr lang="en-US" sz="800" dirty="0" err="1">
                <a:latin typeface="Arial"/>
              </a:rPr>
              <a:t>Institut</a:t>
            </a:r>
            <a:r>
              <a:rPr lang="en-US" sz="800" dirty="0">
                <a:latin typeface="Arial"/>
              </a:rPr>
              <a:t> Pasteur for analysis and confirmation</a:t>
            </a:r>
            <a:r>
              <a:rPr lang="en-US" sz="1000" dirty="0">
                <a:latin typeface="Arial"/>
              </a:rPr>
              <a:t>.</a:t>
            </a:r>
            <a:endParaRPr lang="en-GB" sz="1000" dirty="0" smtClean="0">
              <a:latin typeface="Arial"/>
            </a:endParaRPr>
          </a:p>
          <a:p>
            <a:pPr lvl="0"/>
            <a:endParaRPr lang="en-GB" sz="1000" dirty="0" smtClean="0">
              <a:latin typeface="Arial"/>
            </a:endParaRPr>
          </a:p>
          <a:p>
            <a:pPr lvl="0"/>
            <a:r>
              <a:rPr lang="en-GB" sz="1000" dirty="0" smtClean="0">
                <a:latin typeface="Arial"/>
              </a:rPr>
              <a:t>CENTRAL AFRICAN REPUBLIC</a:t>
            </a:r>
            <a:endParaRPr lang="en-GB" sz="1000" dirty="0" smtClean="0">
              <a:latin typeface="Arial"/>
            </a:endParaRPr>
          </a:p>
          <a:p>
            <a:endParaRPr lang="en-GB" sz="800" dirty="0" smtClean="0">
              <a:latin typeface="Arial"/>
            </a:endParaRPr>
          </a:p>
          <a:p>
            <a:endParaRPr lang="en-GB" sz="800" dirty="0" smtClean="0">
              <a:latin typeface="Arial"/>
            </a:endParaRPr>
          </a:p>
          <a:p>
            <a:endParaRPr lang="en-GB" sz="800" dirty="0" smtClean="0">
              <a:latin typeface="Arial"/>
            </a:endParaRPr>
          </a:p>
          <a:p>
            <a:r>
              <a:rPr lang="en-US" sz="800" dirty="0" smtClean="0">
                <a:latin typeface="Arial"/>
              </a:rPr>
              <a:t>Following </a:t>
            </a:r>
            <a:r>
              <a:rPr lang="en-US" sz="800" dirty="0">
                <a:latin typeface="Arial"/>
              </a:rPr>
              <a:t>recent incidents of insecurity in the western </a:t>
            </a:r>
            <a:r>
              <a:rPr lang="en-US" sz="800" dirty="0" err="1">
                <a:latin typeface="Arial"/>
              </a:rPr>
              <a:t>Batangafo</a:t>
            </a:r>
            <a:r>
              <a:rPr lang="en-US" sz="800" dirty="0">
                <a:latin typeface="Arial"/>
              </a:rPr>
              <a:t> area, four humanitarian organizations on 14 November announced a temporary suspension of non-essential activities until conditions improve. The area has witnessed several incidents of violence and assault against civilians and humanitarian workers since the start of November. The NGOs urged the UN peacekeeping force MINUSCA to increase night patrols and rapid reaction when an incident occurs. They also called on local leaders to facilitate security and the work of aid groups and warned that violations of humanitarian rights could force a complete </a:t>
            </a:r>
            <a:r>
              <a:rPr lang="en-US" sz="800" dirty="0" smtClean="0">
                <a:latin typeface="Arial"/>
              </a:rPr>
              <a:t>halt of </a:t>
            </a:r>
            <a:r>
              <a:rPr lang="en-US" sz="800" dirty="0">
                <a:latin typeface="Arial"/>
              </a:rPr>
              <a:t>operations.</a:t>
            </a:r>
          </a:p>
          <a:p>
            <a:endParaRPr lang="en-GB" sz="1000" dirty="0" smtClean="0">
              <a:latin typeface="Arial"/>
            </a:endParaRPr>
          </a:p>
          <a:p>
            <a:r>
              <a:rPr lang="en-GB" sz="1000" dirty="0" smtClean="0">
                <a:latin typeface="Arial"/>
              </a:rPr>
              <a:t>GHANA</a:t>
            </a:r>
            <a:endParaRPr lang="en-GB" sz="1000" dirty="0">
              <a:latin typeface="Arial"/>
            </a:endParaRPr>
          </a:p>
          <a:p>
            <a:endParaRPr lang="en-US" sz="800" dirty="0" smtClean="0">
              <a:latin typeface="Arial"/>
            </a:endParaRPr>
          </a:p>
          <a:p>
            <a:endParaRPr lang="en-US" sz="800" dirty="0" smtClean="0">
              <a:latin typeface="Arial"/>
            </a:endParaRPr>
          </a:p>
          <a:p>
            <a:r>
              <a:rPr lang="en-US" sz="800" dirty="0" smtClean="0">
                <a:latin typeface="Arial"/>
              </a:rPr>
              <a:t> </a:t>
            </a:r>
            <a:endParaRPr lang="en-US" sz="800" dirty="0">
              <a:latin typeface="Arial"/>
            </a:endParaRPr>
          </a:p>
          <a:p>
            <a:r>
              <a:rPr lang="en-US" sz="800" dirty="0">
                <a:latin typeface="Arial"/>
              </a:rPr>
              <a:t>Twenty-four new cholera cases were reported in Cape Coast district on 10 November, bringing to 292 the total number of cases since the outbreak erupted nearly a month ago. No deaths have been reported</a:t>
            </a:r>
            <a:r>
              <a:rPr lang="en-US" sz="800" dirty="0" smtClean="0">
                <a:latin typeface="Arial"/>
              </a:rPr>
              <a:t>. </a:t>
            </a:r>
            <a:r>
              <a:rPr lang="en-US" sz="800" dirty="0">
                <a:latin typeface="Arial"/>
              </a:rPr>
              <a:t>The new infections have emerged even as control measures are being undertaken, calling for intensified efforts in terms of coverage and quality, according to an update by the Health Ministry and WHO. </a:t>
            </a:r>
          </a:p>
          <a:p>
            <a:endParaRPr lang="en-US" sz="800" dirty="0">
              <a:latin typeface="Arial"/>
            </a:endParaRPr>
          </a:p>
          <a:p>
            <a:endParaRPr lang="en-US" sz="800" dirty="0">
              <a:latin typeface="Arial"/>
            </a:endParaRPr>
          </a:p>
        </p:txBody>
      </p:sp>
      <p:cxnSp>
        <p:nvCxnSpPr>
          <p:cNvPr id="77" name="Connecteur droit 76"/>
          <p:cNvCxnSpPr/>
          <p:nvPr/>
        </p:nvCxnSpPr>
        <p:spPr>
          <a:xfrm flipV="1">
            <a:off x="225784" y="3021502"/>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1,200 </a:t>
            </a:r>
            <a:r>
              <a:rPr lang="en-US" sz="800" i="1" dirty="0" smtClean="0">
                <a:solidFill>
                  <a:srgbClr val="026CB6"/>
                </a:solidFill>
                <a:latin typeface="Arial" panose="020B0604020202020204" pitchFamily="34" charset="0"/>
                <a:cs typeface="Arial" panose="020B0604020202020204" pitchFamily="34" charset="0"/>
              </a:rPr>
              <a:t>DENGUE </a:t>
            </a:r>
            <a:r>
              <a:rPr lang="en-US" sz="800" i="1" dirty="0" smtClean="0">
                <a:solidFill>
                  <a:srgbClr val="026CB6"/>
                </a:solidFill>
                <a:latin typeface="Arial" panose="020B0604020202020204" pitchFamily="34" charset="0"/>
                <a:cs typeface="Arial" panose="020B0604020202020204" pitchFamily="34" charset="0"/>
              </a:rPr>
              <a:t>FEVER CASES REPORTED</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6042"/>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7934"/>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38554"/>
            </a:xfrm>
            <a:prstGeom prst="rect">
              <a:avLst/>
            </a:prstGeom>
            <a:noFill/>
          </p:spPr>
          <p:txBody>
            <a:bodyPr wrap="square" rtlCol="0">
              <a:spAutoFit/>
            </a:bodyPr>
            <a:lstStyle/>
            <a:p>
              <a:pPr algn="ctr"/>
              <a:r>
                <a:rPr lang="fr-FR" sz="800" dirty="0">
                  <a:latin typeface="Bookman Old Style" panose="02050604050505020204" pitchFamily="18" charset="0"/>
                </a:rPr>
                <a:t>BURKINA FASO</a:t>
              </a:r>
              <a:endParaRPr lang="en-US" sz="800" dirty="0">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15444"/>
            </a:xfrm>
            <a:prstGeom prst="rect">
              <a:avLst/>
            </a:prstGeom>
            <a:noFill/>
          </p:spPr>
          <p:txBody>
            <a:bodyPr wrap="square" rtlCol="0">
              <a:spAutoFit/>
            </a:bodyPr>
            <a:lstStyle/>
            <a:p>
              <a:pPr algn="ctr"/>
              <a:r>
                <a:rPr lang="fr-FR" sz="800" dirty="0">
                  <a:latin typeface="Bookman Old Style" panose="02050604050505020204" pitchFamily="18" charset="0"/>
                </a:rPr>
                <a:t>GHANA</a:t>
              </a:r>
              <a:endParaRPr lang="en-US" sz="800" dirty="0">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66833" y="3037189"/>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AID GROUPS SUSPEND OPERATIONS</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CHAD</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The annual rise of Lake Chad waters is currently complicating humanitarian access to several areas. The waters have risen in various branches of the Lake. Aid organizations are exploring alternative routes to deliver assistance to </a:t>
            </a:r>
            <a:r>
              <a:rPr lang="en-US" sz="800" dirty="0" err="1">
                <a:latin typeface="Arial"/>
              </a:rPr>
              <a:t>Fourkouloum</a:t>
            </a:r>
            <a:r>
              <a:rPr lang="en-US" sz="800" dirty="0">
                <a:latin typeface="Arial"/>
              </a:rPr>
              <a:t>, </a:t>
            </a:r>
            <a:r>
              <a:rPr lang="en-US" sz="800" dirty="0" err="1">
                <a:latin typeface="Arial"/>
              </a:rPr>
              <a:t>Ngouboua</a:t>
            </a:r>
            <a:r>
              <a:rPr lang="en-US" sz="800" dirty="0">
                <a:latin typeface="Arial"/>
              </a:rPr>
              <a:t>, </a:t>
            </a:r>
            <a:r>
              <a:rPr lang="en-US" sz="800" dirty="0" err="1">
                <a:latin typeface="Arial"/>
              </a:rPr>
              <a:t>Kaiga</a:t>
            </a:r>
            <a:r>
              <a:rPr lang="en-US" sz="800" dirty="0">
                <a:latin typeface="Arial"/>
              </a:rPr>
              <a:t> </a:t>
            </a:r>
            <a:r>
              <a:rPr lang="en-US" sz="800" dirty="0" err="1">
                <a:latin typeface="Arial"/>
              </a:rPr>
              <a:t>Ngouboua</a:t>
            </a:r>
            <a:r>
              <a:rPr lang="en-US" sz="800" dirty="0">
                <a:latin typeface="Arial"/>
              </a:rPr>
              <a:t> and </a:t>
            </a:r>
            <a:r>
              <a:rPr lang="en-US" sz="800" dirty="0" err="1">
                <a:latin typeface="Arial"/>
              </a:rPr>
              <a:t>Tchoukoutalia</a:t>
            </a:r>
            <a:r>
              <a:rPr lang="en-US" sz="800" dirty="0">
                <a:latin typeface="Arial"/>
              </a:rPr>
              <a:t> </a:t>
            </a:r>
            <a:r>
              <a:rPr lang="en-US" sz="800" dirty="0" smtClean="0">
                <a:latin typeface="Arial"/>
              </a:rPr>
              <a:t>localities.</a:t>
            </a:r>
            <a:endParaRPr lang="en-GB" sz="800" dirty="0" smtClean="0">
              <a:latin typeface="Arial"/>
            </a:endParaRPr>
          </a:p>
          <a:p>
            <a:endParaRPr lang="en-GB" sz="1000" dirty="0" smtClean="0">
              <a:latin typeface="Arial"/>
            </a:endParaRPr>
          </a:p>
          <a:p>
            <a:r>
              <a:rPr lang="en-GB" sz="1000" dirty="0" smtClean="0">
                <a:latin typeface="Arial"/>
              </a:rPr>
              <a:t>NIGERIA</a:t>
            </a:r>
          </a:p>
          <a:p>
            <a:endParaRPr lang="en-GB" sz="800" dirty="0" smtClean="0">
              <a:latin typeface="Arial"/>
            </a:endParaRPr>
          </a:p>
          <a:p>
            <a:endParaRPr lang="en-GB" sz="800" dirty="0">
              <a:latin typeface="Arial"/>
            </a:endParaRPr>
          </a:p>
          <a:p>
            <a:endParaRPr lang="en-GB" sz="800" dirty="0" smtClean="0">
              <a:latin typeface="Arial"/>
            </a:endParaRPr>
          </a:p>
          <a:p>
            <a:r>
              <a:rPr lang="en-US" sz="800" dirty="0" smtClean="0">
                <a:latin typeface="Arial"/>
              </a:rPr>
              <a:t>Around </a:t>
            </a:r>
            <a:r>
              <a:rPr lang="en-US" sz="800" dirty="0">
                <a:latin typeface="Arial"/>
              </a:rPr>
              <a:t>8 million people </a:t>
            </a:r>
            <a:r>
              <a:rPr lang="en-US" sz="800" dirty="0" smtClean="0">
                <a:latin typeface="Arial"/>
              </a:rPr>
              <a:t>are </a:t>
            </a:r>
            <a:r>
              <a:rPr lang="en-US" sz="800" dirty="0">
                <a:latin typeface="Arial"/>
              </a:rPr>
              <a:t>currently in “crisis”, “emergency” and “famine” levels of food insecurity across 16 states in the country’s northern half, according to the latest food security assessment. The figure is projected to rise to around 11 million between June and August 2017. In the conflict-hit Adamawa,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states, some 4.7 million people are struggling with high levels </a:t>
            </a:r>
            <a:r>
              <a:rPr lang="en-US" sz="800" dirty="0" smtClean="0">
                <a:latin typeface="Arial"/>
              </a:rPr>
              <a:t>of </a:t>
            </a:r>
            <a:r>
              <a:rPr lang="en-US" sz="800" dirty="0">
                <a:latin typeface="Arial"/>
              </a:rPr>
              <a:t>food insecurity, up from 4.4 million in June - August. </a:t>
            </a:r>
            <a:r>
              <a:rPr lang="en-US" sz="800" dirty="0" smtClean="0">
                <a:latin typeface="Arial"/>
              </a:rPr>
              <a:t>Between </a:t>
            </a:r>
            <a:r>
              <a:rPr lang="en-US" sz="800" dirty="0">
                <a:latin typeface="Arial"/>
              </a:rPr>
              <a:t>June and August next year, 5.1 million people in the three north-eastern states are projected to face serious food shortages, 400,000 </a:t>
            </a:r>
            <a:r>
              <a:rPr lang="en-US" sz="800" dirty="0" smtClean="0">
                <a:latin typeface="Arial"/>
              </a:rPr>
              <a:t>more </a:t>
            </a:r>
            <a:r>
              <a:rPr lang="en-US" sz="800" dirty="0">
                <a:latin typeface="Arial"/>
              </a:rPr>
              <a:t>than the current figure. </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6147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RISING LAKE WATERS COMPLICATE ACCESS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44197" y="255529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EIGHT MILLION FACE DIRE FOOD INSECURITY</a:t>
            </a:r>
            <a:endParaRPr lang="en-US" sz="800" i="1" dirty="0">
              <a:solidFill>
                <a:srgbClr val="026CB6"/>
              </a:solidFill>
              <a:latin typeface="Arial" panose="020B0604020202020204" pitchFamily="34" charset="0"/>
              <a:cs typeface="Arial" panose="020B0604020202020204" pitchFamily="34" charset="0"/>
            </a:endParaRPr>
          </a:p>
        </p:txBody>
      </p:sp>
      <p:cxnSp>
        <p:nvCxnSpPr>
          <p:cNvPr id="199" name="Connecteur droit 90"/>
          <p:cNvCxnSpPr/>
          <p:nvPr/>
        </p:nvCxnSpPr>
        <p:spPr>
          <a:xfrm>
            <a:off x="8412248" y="253593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1" name="Groupe 20"/>
          <p:cNvGrpSpPr/>
          <p:nvPr/>
        </p:nvGrpSpPr>
        <p:grpSpPr>
          <a:xfrm>
            <a:off x="4466911" y="3146293"/>
            <a:ext cx="225000" cy="326250"/>
            <a:chOff x="8607920" y="3083161"/>
            <a:chExt cx="225000" cy="326250"/>
          </a:xfrm>
        </p:grpSpPr>
        <p:pic>
          <p:nvPicPr>
            <p:cNvPr id="195" name="Image 371"/>
            <p:cNvPicPr>
              <a:picLocks noChangeAspect="1"/>
            </p:cNvPicPr>
            <p:nvPr/>
          </p:nvPicPr>
          <p:blipFill>
            <a:blip r:embed="rId13"/>
            <a:stretch>
              <a:fillRect/>
            </a:stretch>
          </p:blipFill>
          <p:spPr>
            <a:xfrm>
              <a:off x="8607920" y="3083161"/>
              <a:ext cx="225000" cy="326250"/>
            </a:xfrm>
            <a:prstGeom prst="rect">
              <a:avLst/>
            </a:prstGeom>
          </p:spPr>
        </p:pic>
        <p:pic>
          <p:nvPicPr>
            <p:cNvPr id="196"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198" name="Groupe 20"/>
          <p:cNvGrpSpPr/>
          <p:nvPr/>
        </p:nvGrpSpPr>
        <p:grpSpPr>
          <a:xfrm>
            <a:off x="231998" y="894538"/>
            <a:ext cx="225000" cy="326250"/>
            <a:chOff x="8607920" y="3083161"/>
            <a:chExt cx="225000" cy="326250"/>
          </a:xfrm>
        </p:grpSpPr>
        <p:pic>
          <p:nvPicPr>
            <p:cNvPr id="200" name="Image 371"/>
            <p:cNvPicPr>
              <a:picLocks noChangeAspect="1"/>
            </p:cNvPicPr>
            <p:nvPr/>
          </p:nvPicPr>
          <p:blipFill>
            <a:blip r:embed="rId13"/>
            <a:stretch>
              <a:fillRect/>
            </a:stretch>
          </p:blipFill>
          <p:spPr>
            <a:xfrm>
              <a:off x="8607920" y="3083161"/>
              <a:ext cx="225000" cy="326250"/>
            </a:xfrm>
            <a:prstGeom prst="rect">
              <a:avLst/>
            </a:prstGeom>
          </p:spPr>
        </p:pic>
        <p:pic>
          <p:nvPicPr>
            <p:cNvPr id="204" name="Image 372"/>
            <p:cNvPicPr>
              <a:picLocks noChangeAspect="1"/>
            </p:cNvPicPr>
            <p:nvPr/>
          </p:nvPicPr>
          <p:blipFill>
            <a:blip r:embed="rId14"/>
            <a:stretch>
              <a:fillRect/>
            </a:stretch>
          </p:blipFill>
          <p:spPr>
            <a:xfrm>
              <a:off x="8622956" y="3095000"/>
              <a:ext cx="191250" cy="191250"/>
            </a:xfrm>
            <a:prstGeom prst="rect">
              <a:avLst/>
            </a:prstGeom>
          </p:spPr>
        </p:pic>
      </p:grpSp>
      <p:cxnSp>
        <p:nvCxnSpPr>
          <p:cNvPr id="220" name="Connecteur droit 76"/>
          <p:cNvCxnSpPr/>
          <p:nvPr/>
        </p:nvCxnSpPr>
        <p:spPr>
          <a:xfrm flipV="1">
            <a:off x="218123" y="5516766"/>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21" name="ZoneTexte 2175"/>
          <p:cNvSpPr txBox="1"/>
          <p:nvPr/>
        </p:nvSpPr>
        <p:spPr>
          <a:xfrm>
            <a:off x="597272" y="5532453"/>
            <a:ext cx="166542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NEW CHOLERA CASES EMERGE </a:t>
            </a:r>
          </a:p>
        </p:txBody>
      </p:sp>
      <p:grpSp>
        <p:nvGrpSpPr>
          <p:cNvPr id="226" name="Group 225"/>
          <p:cNvGrpSpPr/>
          <p:nvPr/>
        </p:nvGrpSpPr>
        <p:grpSpPr>
          <a:xfrm>
            <a:off x="6659258" y="3297330"/>
            <a:ext cx="225000" cy="328204"/>
            <a:chOff x="4499508" y="1144203"/>
            <a:chExt cx="225000" cy="328204"/>
          </a:xfrm>
        </p:grpSpPr>
        <p:pic>
          <p:nvPicPr>
            <p:cNvPr id="227" name="Image 377"/>
            <p:cNvPicPr>
              <a:picLocks noChangeAspect="1"/>
            </p:cNvPicPr>
            <p:nvPr/>
          </p:nvPicPr>
          <p:blipFill>
            <a:blip r:embed="rId15"/>
            <a:stretch>
              <a:fillRect/>
            </a:stretch>
          </p:blipFill>
          <p:spPr>
            <a:xfrm>
              <a:off x="4499508" y="1146157"/>
              <a:ext cx="225000" cy="326250"/>
            </a:xfrm>
            <a:prstGeom prst="rect">
              <a:avLst/>
            </a:prstGeom>
          </p:spPr>
        </p:pic>
        <p:pic>
          <p:nvPicPr>
            <p:cNvPr id="228"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242" name="Group 241"/>
          <p:cNvGrpSpPr/>
          <p:nvPr/>
        </p:nvGrpSpPr>
        <p:grpSpPr>
          <a:xfrm>
            <a:off x="237173" y="3057153"/>
            <a:ext cx="225000" cy="328204"/>
            <a:chOff x="4499508" y="1144203"/>
            <a:chExt cx="225000" cy="328204"/>
          </a:xfrm>
        </p:grpSpPr>
        <p:pic>
          <p:nvPicPr>
            <p:cNvPr id="243" name="Image 377"/>
            <p:cNvPicPr>
              <a:picLocks noChangeAspect="1"/>
            </p:cNvPicPr>
            <p:nvPr/>
          </p:nvPicPr>
          <p:blipFill>
            <a:blip r:embed="rId15"/>
            <a:stretch>
              <a:fillRect/>
            </a:stretch>
          </p:blipFill>
          <p:spPr>
            <a:xfrm>
              <a:off x="4499508" y="1146157"/>
              <a:ext cx="225000" cy="326250"/>
            </a:xfrm>
            <a:prstGeom prst="rect">
              <a:avLst/>
            </a:prstGeom>
          </p:spPr>
        </p:pic>
        <p:pic>
          <p:nvPicPr>
            <p:cNvPr id="244" name="Image 19"/>
            <p:cNvPicPr>
              <a:picLocks noChangeAspect="1"/>
            </p:cNvPicPr>
            <p:nvPr/>
          </p:nvPicPr>
          <p:blipFill>
            <a:blip r:embed="rId16"/>
            <a:stretch>
              <a:fillRect/>
            </a:stretch>
          </p:blipFill>
          <p:spPr>
            <a:xfrm>
              <a:off x="4502719" y="1144203"/>
              <a:ext cx="201600" cy="201600"/>
            </a:xfrm>
            <a:prstGeom prst="rect">
              <a:avLst/>
            </a:prstGeom>
          </p:spPr>
        </p:pic>
      </p:grpSp>
      <p:pic>
        <p:nvPicPr>
          <p:cNvPr id="249" name="Image 2226"/>
          <p:cNvPicPr>
            <a:picLocks noChangeAspect="1"/>
          </p:cNvPicPr>
          <p:nvPr/>
        </p:nvPicPr>
        <p:blipFill>
          <a:blip r:embed="rId15">
            <a:duotone>
              <a:prstClr val="black"/>
              <a:schemeClr val="tx2">
                <a:tint val="45000"/>
                <a:satMod val="400000"/>
              </a:schemeClr>
            </a:duotone>
          </a:blip>
          <a:stretch>
            <a:fillRect/>
          </a:stretch>
        </p:blipFill>
        <p:spPr>
          <a:xfrm>
            <a:off x="6409833" y="2173051"/>
            <a:ext cx="225000" cy="326250"/>
          </a:xfrm>
          <a:prstGeom prst="rect">
            <a:avLst/>
          </a:prstGeom>
        </p:spPr>
      </p:pic>
      <p:grpSp>
        <p:nvGrpSpPr>
          <p:cNvPr id="187" name="Group 186"/>
          <p:cNvGrpSpPr/>
          <p:nvPr/>
        </p:nvGrpSpPr>
        <p:grpSpPr>
          <a:xfrm>
            <a:off x="5173046" y="2865939"/>
            <a:ext cx="228747" cy="360304"/>
            <a:chOff x="4974690" y="1291231"/>
            <a:chExt cx="228747" cy="360304"/>
          </a:xfrm>
        </p:grpSpPr>
        <p:pic>
          <p:nvPicPr>
            <p:cNvPr id="192" name="Image 2226"/>
            <p:cNvPicPr>
              <a:picLocks noChangeAspect="1"/>
            </p:cNvPicPr>
            <p:nvPr/>
          </p:nvPicPr>
          <p:blipFill>
            <a:blip r:embed="rId15">
              <a:duotone>
                <a:prstClr val="black"/>
                <a:schemeClr val="tx2">
                  <a:tint val="45000"/>
                  <a:satMod val="400000"/>
                </a:schemeClr>
              </a:duotone>
            </a:blip>
            <a:stretch>
              <a:fillRect/>
            </a:stretch>
          </p:blipFill>
          <p:spPr>
            <a:xfrm>
              <a:off x="4978437" y="1325285"/>
              <a:ext cx="225000" cy="326250"/>
            </a:xfrm>
            <a:prstGeom prst="rect">
              <a:avLst/>
            </a:prstGeom>
          </p:spPr>
        </p:pic>
        <p:pic>
          <p:nvPicPr>
            <p:cNvPr id="193" name="Image 16"/>
            <p:cNvPicPr>
              <a:picLocks noChangeAspect="1"/>
            </p:cNvPicPr>
            <p:nvPr/>
          </p:nvPicPr>
          <p:blipFill>
            <a:blip r:embed="rId17"/>
            <a:stretch>
              <a:fillRect/>
            </a:stretch>
          </p:blipFill>
          <p:spPr>
            <a:xfrm>
              <a:off x="4974690" y="1291231"/>
              <a:ext cx="208800" cy="208800"/>
            </a:xfrm>
            <a:prstGeom prst="rect">
              <a:avLst/>
            </a:prstGeom>
          </p:spPr>
        </p:pic>
      </p:grpSp>
      <p:grpSp>
        <p:nvGrpSpPr>
          <p:cNvPr id="194" name="Groupe 20"/>
          <p:cNvGrpSpPr/>
          <p:nvPr/>
        </p:nvGrpSpPr>
        <p:grpSpPr>
          <a:xfrm>
            <a:off x="231662" y="5555538"/>
            <a:ext cx="225000" cy="326250"/>
            <a:chOff x="8607920" y="3083161"/>
            <a:chExt cx="225000" cy="326250"/>
          </a:xfrm>
        </p:grpSpPr>
        <p:pic>
          <p:nvPicPr>
            <p:cNvPr id="201" name="Image 371"/>
            <p:cNvPicPr>
              <a:picLocks noChangeAspect="1"/>
            </p:cNvPicPr>
            <p:nvPr/>
          </p:nvPicPr>
          <p:blipFill>
            <a:blip r:embed="rId13"/>
            <a:stretch>
              <a:fillRect/>
            </a:stretch>
          </p:blipFill>
          <p:spPr>
            <a:xfrm>
              <a:off x="8607920" y="3083161"/>
              <a:ext cx="225000" cy="326250"/>
            </a:xfrm>
            <a:prstGeom prst="rect">
              <a:avLst/>
            </a:prstGeom>
          </p:spPr>
        </p:pic>
        <p:pic>
          <p:nvPicPr>
            <p:cNvPr id="203" name="Image 372"/>
            <p:cNvPicPr>
              <a:picLocks noChangeAspect="1"/>
            </p:cNvPicPr>
            <p:nvPr/>
          </p:nvPicPr>
          <p:blipFill>
            <a:blip r:embed="rId14"/>
            <a:stretch>
              <a:fillRect/>
            </a:stretch>
          </p:blipFill>
          <p:spPr>
            <a:xfrm>
              <a:off x="8622956" y="3095000"/>
              <a:ext cx="191250" cy="191250"/>
            </a:xfrm>
            <a:prstGeom prst="rect">
              <a:avLst/>
            </a:prstGeom>
          </p:spPr>
        </p:pic>
      </p:grpSp>
      <p:grpSp>
        <p:nvGrpSpPr>
          <p:cNvPr id="205" name="Groupe 20"/>
          <p:cNvGrpSpPr/>
          <p:nvPr/>
        </p:nvGrpSpPr>
        <p:grpSpPr>
          <a:xfrm>
            <a:off x="4337103" y="2561450"/>
            <a:ext cx="225000" cy="326250"/>
            <a:chOff x="8607920" y="3083161"/>
            <a:chExt cx="225000" cy="326250"/>
          </a:xfrm>
        </p:grpSpPr>
        <p:pic>
          <p:nvPicPr>
            <p:cNvPr id="206" name="Image 371"/>
            <p:cNvPicPr>
              <a:picLocks noChangeAspect="1"/>
            </p:cNvPicPr>
            <p:nvPr/>
          </p:nvPicPr>
          <p:blipFill>
            <a:blip r:embed="rId13"/>
            <a:stretch>
              <a:fillRect/>
            </a:stretch>
          </p:blipFill>
          <p:spPr>
            <a:xfrm>
              <a:off x="8607920" y="3083161"/>
              <a:ext cx="225000" cy="326250"/>
            </a:xfrm>
            <a:prstGeom prst="rect">
              <a:avLst/>
            </a:prstGeom>
          </p:spPr>
        </p:pic>
        <p:pic>
          <p:nvPicPr>
            <p:cNvPr id="209" name="Image 372"/>
            <p:cNvPicPr>
              <a:picLocks noChangeAspect="1"/>
            </p:cNvPicPr>
            <p:nvPr/>
          </p:nvPicPr>
          <p:blipFill>
            <a:blip r:embed="rId14"/>
            <a:stretch>
              <a:fillRect/>
            </a:stretch>
          </p:blipFill>
          <p:spPr>
            <a:xfrm>
              <a:off x="8622956" y="3095000"/>
              <a:ext cx="191250" cy="191250"/>
            </a:xfrm>
            <a:prstGeom prst="rect">
              <a:avLst/>
            </a:prstGeom>
          </p:spPr>
        </p:pic>
      </p:grpSp>
      <p:pic>
        <p:nvPicPr>
          <p:cNvPr id="210" name="Image 2226"/>
          <p:cNvPicPr>
            <a:picLocks noChangeAspect="1"/>
          </p:cNvPicPr>
          <p:nvPr/>
        </p:nvPicPr>
        <p:blipFill>
          <a:blip r:embed="rId15">
            <a:duotone>
              <a:prstClr val="black"/>
              <a:schemeClr val="tx2">
                <a:tint val="45000"/>
                <a:satMod val="400000"/>
              </a:schemeClr>
            </a:duotone>
          </a:blip>
          <a:stretch>
            <a:fillRect/>
          </a:stretch>
        </p:blipFill>
        <p:spPr>
          <a:xfrm>
            <a:off x="8439772" y="915563"/>
            <a:ext cx="225000" cy="326250"/>
          </a:xfrm>
          <a:prstGeom prst="rect">
            <a:avLst/>
          </a:prstGeom>
        </p:spPr>
      </p:pic>
      <p:grpSp>
        <p:nvGrpSpPr>
          <p:cNvPr id="211" name="Group 210"/>
          <p:cNvGrpSpPr/>
          <p:nvPr/>
        </p:nvGrpSpPr>
        <p:grpSpPr>
          <a:xfrm>
            <a:off x="8427323" y="2541558"/>
            <a:ext cx="228747" cy="360304"/>
            <a:chOff x="4974690" y="1291231"/>
            <a:chExt cx="228747" cy="360304"/>
          </a:xfrm>
        </p:grpSpPr>
        <p:pic>
          <p:nvPicPr>
            <p:cNvPr id="212" name="Image 2226"/>
            <p:cNvPicPr>
              <a:picLocks noChangeAspect="1"/>
            </p:cNvPicPr>
            <p:nvPr/>
          </p:nvPicPr>
          <p:blipFill>
            <a:blip r:embed="rId15">
              <a:duotone>
                <a:prstClr val="black"/>
                <a:schemeClr val="tx2">
                  <a:tint val="45000"/>
                  <a:satMod val="400000"/>
                </a:schemeClr>
              </a:duotone>
            </a:blip>
            <a:stretch>
              <a:fillRect/>
            </a:stretch>
          </p:blipFill>
          <p:spPr>
            <a:xfrm>
              <a:off x="4978437" y="1325285"/>
              <a:ext cx="225000" cy="326250"/>
            </a:xfrm>
            <a:prstGeom prst="rect">
              <a:avLst/>
            </a:prstGeom>
          </p:spPr>
        </p:pic>
        <p:pic>
          <p:nvPicPr>
            <p:cNvPr id="213" name="Image 16"/>
            <p:cNvPicPr>
              <a:picLocks noChangeAspect="1"/>
            </p:cNvPicPr>
            <p:nvPr/>
          </p:nvPicPr>
          <p:blipFill>
            <a:blip r:embed="rId17"/>
            <a:stretch>
              <a:fillRect/>
            </a:stretch>
          </p:blipFill>
          <p:spPr>
            <a:xfrm>
              <a:off x="4974690" y="1291231"/>
              <a:ext cx="208800" cy="208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7226</TotalTime>
  <Words>551</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(8 - 14 November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377</cp:revision>
  <cp:lastPrinted>2016-10-11T15:04:32Z</cp:lastPrinted>
  <dcterms:created xsi:type="dcterms:W3CDTF">2015-12-15T11:10:25Z</dcterms:created>
  <dcterms:modified xsi:type="dcterms:W3CDTF">2016-11-14T12:51:32Z</dcterms:modified>
</cp:coreProperties>
</file>