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89" d="100"/>
          <a:sy n="89" d="100"/>
        </p:scale>
        <p:origin x="90" y="12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15-Mar-16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15-Mar-16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15-Mar-16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15-Mar-16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15-Mar-16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a:t>
            </a:r>
            <a:r>
              <a:rPr lang="en-GB" sz="1000" dirty="0">
                <a:solidFill>
                  <a:schemeClr val="bg1"/>
                </a:solidFill>
                <a:latin typeface="Arial" panose="020B0604020202020204" pitchFamily="34" charset="0"/>
                <a:cs typeface="Arial" panose="020B0604020202020204" pitchFamily="34" charset="0"/>
              </a:rPr>
              <a:t>8</a:t>
            </a:r>
            <a:r>
              <a:rPr lang="en-GB" sz="1000" dirty="0" smtClean="0">
                <a:solidFill>
                  <a:schemeClr val="bg1"/>
                </a:solidFill>
                <a:latin typeface="Arial" panose="020B0604020202020204" pitchFamily="34" charset="0"/>
                <a:cs typeface="Arial" panose="020B0604020202020204" pitchFamily="34" charset="0"/>
              </a:rPr>
              <a:t> - 14 March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15 March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smtClean="0">
                <a:solidFill>
                  <a:prstClr val="white">
                    <a:lumMod val="50000"/>
                  </a:prstClr>
                </a:solidFill>
                <a:latin typeface="Arial" panose="020B0604020202020204" pitchFamily="34" charset="0"/>
                <a:cs typeface="Arial" panose="020B0604020202020204" pitchFamily="34" charset="0"/>
                <a:hlinkClick r:id="rId5"/>
              </a:rPr>
              <a:t>@</a:t>
            </a:r>
            <a:r>
              <a:rPr lang="fr-FR" sz="800" dirty="0" err="1"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1115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US" sz="800" dirty="0">
                <a:latin typeface="Arial" panose="020B0604020202020204" pitchFamily="34" charset="0"/>
                <a:cs typeface="Arial" panose="020B0604020202020204" pitchFamily="34" charset="0"/>
              </a:rPr>
              <a:t>Suspected LRA gunmen on 8 March looted a village in the eastern Haute-</a:t>
            </a:r>
            <a:r>
              <a:rPr lang="en-US" sz="800" dirty="0" err="1">
                <a:latin typeface="Arial" panose="020B0604020202020204" pitchFamily="34" charset="0"/>
                <a:cs typeface="Arial" panose="020B0604020202020204" pitchFamily="34" charset="0"/>
              </a:rPr>
              <a:t>Kotto</a:t>
            </a:r>
            <a:r>
              <a:rPr lang="en-US" sz="800" dirty="0">
                <a:latin typeface="Arial" panose="020B0604020202020204" pitchFamily="34" charset="0"/>
                <a:cs typeface="Arial" panose="020B0604020202020204" pitchFamily="34" charset="0"/>
              </a:rPr>
              <a:t> province, and kidnapped six men to transport the stolen goods. The attackers are reported to have had 19 kidnapped women and children with them. Separately, authorities in the south-eastern Haut-</a:t>
            </a:r>
            <a:r>
              <a:rPr lang="en-US" sz="800" dirty="0" err="1">
                <a:latin typeface="Arial" panose="020B0604020202020204" pitchFamily="34" charset="0"/>
                <a:cs typeface="Arial" panose="020B0604020202020204" pitchFamily="34" charset="0"/>
              </a:rPr>
              <a:t>Mbomou</a:t>
            </a:r>
            <a:r>
              <a:rPr lang="en-US" sz="800" dirty="0">
                <a:latin typeface="Arial" panose="020B0604020202020204" pitchFamily="34" charset="0"/>
                <a:cs typeface="Arial" panose="020B0604020202020204" pitchFamily="34" charset="0"/>
              </a:rPr>
              <a:t> province announced the arrest of LRA’s third highest-ranking leader who is to be transferred to the capital </a:t>
            </a:r>
            <a:r>
              <a:rPr lang="en-US" sz="800" dirty="0" smtClean="0">
                <a:latin typeface="Arial" panose="020B0604020202020204" pitchFamily="34" charset="0"/>
                <a:cs typeface="Arial" panose="020B0604020202020204" pitchFamily="34" charset="0"/>
              </a:rPr>
              <a:t>Bangui</a:t>
            </a:r>
          </a:p>
          <a:p>
            <a:endParaRPr lang="fr-FR" sz="800" dirty="0" smtClean="0">
              <a:latin typeface="Arial" panose="020B0604020202020204" pitchFamily="34" charset="0"/>
              <a:cs typeface="Arial" panose="020B0604020202020204" pitchFamily="34" charset="0"/>
            </a:endParaRPr>
          </a:p>
          <a:p>
            <a:pPr lvl="0"/>
            <a:r>
              <a:rPr lang="en-GB" sz="1000" dirty="0" smtClean="0">
                <a:solidFill>
                  <a:prstClr val="black"/>
                </a:solidFill>
                <a:latin typeface="Arial"/>
              </a:rPr>
              <a:t>COTE D’IVOIRE </a:t>
            </a:r>
            <a:endParaRPr lang="en-GB" sz="1000" dirty="0">
              <a:solidFill>
                <a:prstClr val="black"/>
              </a:solidFill>
              <a:latin typeface="Arial"/>
            </a:endParaRPr>
          </a:p>
          <a:p>
            <a:pPr algn="just"/>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a:endParaRPr>
          </a:p>
          <a:p>
            <a:r>
              <a:rPr lang="en-US" sz="800" dirty="0">
                <a:latin typeface="Arial" panose="020B0604020202020204" pitchFamily="34" charset="0"/>
                <a:cs typeface="Arial" panose="020B0604020202020204" pitchFamily="34" charset="0"/>
              </a:rPr>
              <a:t>Eighteen people were killed on 13 March when armed men attacked a seaside resort in Grand-Bassam, east of Côte d’Ivoire’s commercial capital, Abidjan. Al Qaeda in the Islamic Maghreb claimed responsibility. In January, gunmen had attacked a hotel and a café in Burkina Faso’s capital Ouagadougou, killing at least 28 people, two months after an attack in a Bamako hotel in Mali, that claimed 20 lives. A three-day national mourning has been declared in Côte d’Ivoire following the attack, the first of its kind in the country</a:t>
            </a:r>
            <a:r>
              <a:rPr lang="en-US" sz="800" dirty="0">
                <a:latin typeface="Arial"/>
              </a:rPr>
              <a:t>. </a:t>
            </a:r>
          </a:p>
          <a:p>
            <a:pPr lvl="0"/>
            <a:endParaRPr lang="en-US" sz="800" dirty="0"/>
          </a:p>
          <a:p>
            <a:pPr lvl="0"/>
            <a:r>
              <a:rPr lang="fr-FR" sz="1000" dirty="0" smtClean="0">
                <a:solidFill>
                  <a:prstClr val="black"/>
                </a:solidFill>
                <a:latin typeface="Arial"/>
              </a:rPr>
              <a:t>CHAD</a:t>
            </a:r>
          </a:p>
          <a:p>
            <a:pPr lvl="0"/>
            <a:endParaRPr lang="en-GB" sz="800" dirty="0"/>
          </a:p>
          <a:p>
            <a:endParaRPr lang="en-US" sz="800" dirty="0" smtClean="0">
              <a:latin typeface="Arial"/>
            </a:endParaRPr>
          </a:p>
          <a:p>
            <a:endParaRPr lang="en-US" sz="800" dirty="0">
              <a:latin typeface="Arial"/>
            </a:endParaRPr>
          </a:p>
          <a:p>
            <a:endParaRPr lang="en-US" sz="400" dirty="0" smtClean="0">
              <a:latin typeface="Arial"/>
            </a:endParaRPr>
          </a:p>
          <a:p>
            <a:endParaRPr lang="en-GB" sz="800" dirty="0" smtClean="0">
              <a:latin typeface="Arial"/>
            </a:endParaRPr>
          </a:p>
          <a:p>
            <a:r>
              <a:rPr lang="en-GB" sz="800" dirty="0">
                <a:latin typeface="Arial"/>
              </a:rPr>
              <a:t>Armed attackers suspected to be Boko Haram members on 7 March raided </a:t>
            </a:r>
            <a:r>
              <a:rPr lang="en-GB" sz="800" dirty="0" err="1">
                <a:latin typeface="Arial"/>
              </a:rPr>
              <a:t>Bikaram</a:t>
            </a:r>
            <a:r>
              <a:rPr lang="en-GB" sz="800" dirty="0">
                <a:latin typeface="Arial"/>
              </a:rPr>
              <a:t> island on Lake Chad, killing two people and wounding three others. On 2 March, around 60 people were abducted in the eastern Lac Region by suspected Boko-Haram elements. The abductees, displaced Chadians in the </a:t>
            </a:r>
            <a:r>
              <a:rPr lang="en-GB" sz="800" dirty="0" err="1">
                <a:latin typeface="Arial"/>
              </a:rPr>
              <a:t>Baga</a:t>
            </a:r>
            <a:r>
              <a:rPr lang="en-GB" sz="800" dirty="0">
                <a:latin typeface="Arial"/>
              </a:rPr>
              <a:t>-Sola area, were trying to return to their homes on Lake Chad islands despite a government ban. Several return attempts have recently been stopped by the local authorities.</a:t>
            </a:r>
            <a:endParaRPr lang="fr-FR" sz="800" dirty="0">
              <a:latin typeface="Arial"/>
            </a:endParaRP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18884" y="2707559"/>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16855"/>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2212" name="Connecteur droit 2211"/>
          <p:cNvCxnSpPr/>
          <p:nvPr/>
        </p:nvCxnSpPr>
        <p:spPr>
          <a:xfrm flipV="1">
            <a:off x="228509" y="4893740"/>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020" y="87127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LRA GUNMEN  ABDUCT VILLAGERS </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52417"/>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a:t>
                </a:r>
                <a:r>
                  <a:rPr lang="fr-FR" sz="700" dirty="0">
                    <a:solidFill>
                      <a:schemeClr val="bg1">
                        <a:lumMod val="50000"/>
                      </a:schemeClr>
                    </a:solidFill>
                    <a:latin typeface="Bookman Old Style" panose="02050604050505020204" pitchFamily="18" charset="0"/>
                  </a:rPr>
                  <a:t> </a:t>
                </a:r>
                <a:r>
                  <a:rPr lang="fr-FR" sz="800" dirty="0">
                    <a:latin typeface="Bookman Old Style" panose="02050604050505020204" pitchFamily="18" charset="0"/>
                  </a:rPr>
                  <a:t>REPUBLIC</a:t>
                </a:r>
                <a:r>
                  <a:rPr lang="fr-FR" sz="700" dirty="0">
                    <a:solidFill>
                      <a:schemeClr val="bg1">
                        <a:lumMod val="50000"/>
                      </a:schemeClr>
                    </a:solidFill>
                    <a:latin typeface="Bookman Old Style" panose="02050604050505020204" pitchFamily="18" charset="0"/>
                  </a:rPr>
                  <a:t> </a:t>
                </a:r>
                <a:r>
                  <a:rPr lang="fr-FR" sz="800" dirty="0">
                    <a:latin typeface="Bookman Old Style" panose="02050604050505020204" pitchFamily="18" charset="0"/>
                  </a:rPr>
                  <a:t>OF</a:t>
                </a:r>
                <a:r>
                  <a:rPr lang="fr-FR" sz="700" dirty="0">
                    <a:solidFill>
                      <a:schemeClr val="bg1">
                        <a:lumMod val="50000"/>
                      </a:schemeClr>
                    </a:solidFill>
                    <a:latin typeface="Bookman Old Style" panose="02050604050505020204" pitchFamily="18" charset="0"/>
                  </a:rPr>
                  <a:t> </a:t>
                </a:r>
                <a:r>
                  <a:rPr lang="fr-FR" sz="800" dirty="0">
                    <a:latin typeface="Bookman Old Style" panose="02050604050505020204" pitchFamily="18" charset="0"/>
                  </a:rPr>
                  <a:t>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8" name="ZoneTexte 347"/>
              <p:cNvSpPr txBox="1"/>
              <p:nvPr/>
            </p:nvSpPr>
            <p:spPr>
              <a:xfrm>
                <a:off x="2923300" y="4116516"/>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smtClean="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05796"/>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smtClean="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COTE</a:t>
                </a:r>
                <a:r>
                  <a:rPr lang="fr-FR" sz="700" dirty="0">
                    <a:solidFill>
                      <a:schemeClr val="bg1">
                        <a:lumMod val="50000"/>
                      </a:schemeClr>
                    </a:solidFill>
                  </a:rPr>
                  <a:t> </a:t>
                </a:r>
                <a:r>
                  <a:rPr lang="fr-FR" dirty="0"/>
                  <a:t>D’IVOIRE</a:t>
                </a:r>
                <a:endParaRPr lang="en-US" dirty="0"/>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06421" y="2982342"/>
                <a:ext cx="659774" cy="215444"/>
              </a:xfrm>
              <a:prstGeom prst="rect">
                <a:avLst/>
              </a:prstGeom>
              <a:noFill/>
            </p:spPr>
            <p:txBody>
              <a:bodyPr wrap="square" rtlCol="0">
                <a:spAutoFit/>
              </a:bodyPr>
              <a:lstStyle/>
              <a:p>
                <a:pPr algn="ctr"/>
                <a:r>
                  <a:rPr lang="fr-FR" sz="800" dirty="0" smtClean="0">
                    <a:latin typeface="Bookman Old Style" panose="02050604050505020204" pitchFamily="18" charset="0"/>
                  </a:rPr>
                  <a:t>GUINEA</a:t>
                </a:r>
                <a:endParaRPr lang="en-US" sz="800" dirty="0">
                  <a:latin typeface="Bookman Old Style" panose="02050604050505020204" pitchFamily="18" charset="0"/>
                </a:endParaRPr>
              </a:p>
            </p:txBody>
          </p:sp>
          <p:sp>
            <p:nvSpPr>
              <p:cNvPr id="364" name="ZoneTexte 363"/>
              <p:cNvSpPr txBox="1"/>
              <p:nvPr/>
            </p:nvSpPr>
            <p:spPr>
              <a:xfrm>
                <a:off x="2747742" y="3386633"/>
                <a:ext cx="731223" cy="338554"/>
              </a:xfrm>
              <a:prstGeom prst="rect">
                <a:avLst/>
              </a:prstGeom>
              <a:noFill/>
            </p:spPr>
            <p:txBody>
              <a:bodyPr wrap="square" rtlCol="0">
                <a:spAutoFit/>
              </a:bodyPr>
              <a:lstStyle/>
              <a:p>
                <a:pPr algn="ctr"/>
                <a:r>
                  <a:rPr lang="fr-FR" sz="800" dirty="0" smtClean="0">
                    <a:latin typeface="Bookman Old Style" panose="02050604050505020204" pitchFamily="18" charset="0"/>
                  </a:rPr>
                  <a:t>SIERRA LEONE</a:t>
                </a:r>
                <a:endParaRPr lang="en-US" sz="800" dirty="0">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a:endCxn id="403" idx="19"/>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17190"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372" name="Image 371"/>
              <p:cNvPicPr>
                <a:picLocks noChangeAspect="1"/>
              </p:cNvPicPr>
              <p:nvPr/>
            </p:nvPicPr>
            <p:blipFill>
              <a:blip r:embed="rId8"/>
              <a:stretch>
                <a:fillRect/>
              </a:stretch>
            </p:blipFill>
            <p:spPr>
              <a:xfrm>
                <a:off x="3516119" y="3163177"/>
                <a:ext cx="225000" cy="326250"/>
              </a:xfrm>
              <a:prstGeom prst="rect">
                <a:avLst/>
              </a:prstGeom>
            </p:spPr>
          </p:pic>
          <p:pic>
            <p:nvPicPr>
              <p:cNvPr id="373" name="Image 372"/>
              <p:cNvPicPr>
                <a:picLocks noChangeAspect="1"/>
              </p:cNvPicPr>
              <p:nvPr/>
            </p:nvPicPr>
            <p:blipFill>
              <a:blip r:embed="rId9"/>
              <a:stretch>
                <a:fillRect/>
              </a:stretch>
            </p:blipFill>
            <p:spPr>
              <a:xfrm>
                <a:off x="3531155" y="3194266"/>
                <a:ext cx="191250" cy="191250"/>
              </a:xfrm>
              <a:prstGeom prst="rect">
                <a:avLst/>
              </a:prstGeom>
            </p:spPr>
          </p:pic>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89895" y="4909852"/>
            <a:ext cx="1737542" cy="461665"/>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TWO KILLED, 60 ADBUCTED BY SUSPECTED BOKO HARAM MEMBERS</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61020" y="273272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GUNMEN KILL 18 IN BEACH RESORT ATTACK</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22" name="Image 22"/>
          <p:cNvPicPr>
            <a:picLocks noChangeAspect="1"/>
          </p:cNvPicPr>
          <p:nvPr/>
        </p:nvPicPr>
        <p:blipFill>
          <a:blip r:embed="rId10"/>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BISSAU</a:t>
            </a:r>
            <a:br>
              <a:rPr lang="fr-FR" sz="700" dirty="0" smtClean="0">
                <a:solidFill>
                  <a:schemeClr val="bg1">
                    <a:lumMod val="50000"/>
                  </a:schemeClr>
                </a:solidFill>
                <a:latin typeface="Bookman Old Style" panose="02050604050505020204" pitchFamily="18" charset="0"/>
              </a:rPr>
            </a:b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1276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218" name="Image 371"/>
          <p:cNvPicPr>
            <a:picLocks noChangeAspect="1"/>
          </p:cNvPicPr>
          <p:nvPr/>
        </p:nvPicPr>
        <p:blipFill>
          <a:blip r:embed="rId8"/>
          <a:stretch>
            <a:fillRect/>
          </a:stretch>
        </p:blipFill>
        <p:spPr>
          <a:xfrm>
            <a:off x="5710805" y="2083082"/>
            <a:ext cx="225000" cy="326250"/>
          </a:xfrm>
          <a:prstGeom prst="rect">
            <a:avLst/>
          </a:prstGeom>
        </p:spPr>
      </p:pic>
      <p:pic>
        <p:nvPicPr>
          <p:cNvPr id="219" name="Image 372"/>
          <p:cNvPicPr>
            <a:picLocks noChangeAspect="1"/>
          </p:cNvPicPr>
          <p:nvPr/>
        </p:nvPicPr>
        <p:blipFill>
          <a:blip r:embed="rId9"/>
          <a:stretch>
            <a:fillRect/>
          </a:stretch>
        </p:blipFill>
        <p:spPr>
          <a:xfrm>
            <a:off x="5725841" y="2094921"/>
            <a:ext cx="191250" cy="191250"/>
          </a:xfrm>
          <a:prstGeom prst="rect">
            <a:avLst/>
          </a:prstGeom>
        </p:spPr>
      </p:pic>
      <p:grpSp>
        <p:nvGrpSpPr>
          <p:cNvPr id="22" name="Group 21"/>
          <p:cNvGrpSpPr/>
          <p:nvPr/>
        </p:nvGrpSpPr>
        <p:grpSpPr>
          <a:xfrm>
            <a:off x="247320" y="4981245"/>
            <a:ext cx="225440" cy="326250"/>
            <a:chOff x="237695" y="5192995"/>
            <a:chExt cx="225440" cy="326250"/>
          </a:xfrm>
        </p:grpSpPr>
        <p:pic>
          <p:nvPicPr>
            <p:cNvPr id="192" name="Image 377"/>
            <p:cNvPicPr>
              <a:picLocks noChangeAspect="1"/>
            </p:cNvPicPr>
            <p:nvPr/>
          </p:nvPicPr>
          <p:blipFill>
            <a:blip r:embed="rId11"/>
            <a:stretch>
              <a:fillRect/>
            </a:stretch>
          </p:blipFill>
          <p:spPr>
            <a:xfrm>
              <a:off x="238135" y="5192995"/>
              <a:ext cx="225000" cy="326250"/>
            </a:xfrm>
            <a:prstGeom prst="rect">
              <a:avLst/>
            </a:prstGeom>
          </p:spPr>
        </p:pic>
        <p:pic>
          <p:nvPicPr>
            <p:cNvPr id="220" name="Image 24"/>
            <p:cNvPicPr>
              <a:picLocks noChangeAspect="1"/>
            </p:cNvPicPr>
            <p:nvPr/>
          </p:nvPicPr>
          <p:blipFill>
            <a:blip r:embed="rId12"/>
            <a:stretch>
              <a:fillRect/>
            </a:stretch>
          </p:blipFill>
          <p:spPr>
            <a:xfrm>
              <a:off x="237695" y="5200288"/>
              <a:ext cx="190800" cy="222600"/>
            </a:xfrm>
            <a:prstGeom prst="rect">
              <a:avLst/>
            </a:prstGeom>
          </p:spPr>
        </p:pic>
      </p:grpSp>
      <p:grpSp>
        <p:nvGrpSpPr>
          <p:cNvPr id="221" name="Group 220"/>
          <p:cNvGrpSpPr/>
          <p:nvPr/>
        </p:nvGrpSpPr>
        <p:grpSpPr>
          <a:xfrm>
            <a:off x="272435" y="2769529"/>
            <a:ext cx="225440" cy="326250"/>
            <a:chOff x="237695" y="5192995"/>
            <a:chExt cx="225440" cy="326250"/>
          </a:xfrm>
        </p:grpSpPr>
        <p:pic>
          <p:nvPicPr>
            <p:cNvPr id="223" name="Image 377"/>
            <p:cNvPicPr>
              <a:picLocks noChangeAspect="1"/>
            </p:cNvPicPr>
            <p:nvPr/>
          </p:nvPicPr>
          <p:blipFill>
            <a:blip r:embed="rId11"/>
            <a:stretch>
              <a:fillRect/>
            </a:stretch>
          </p:blipFill>
          <p:spPr>
            <a:xfrm>
              <a:off x="238135" y="5192995"/>
              <a:ext cx="225000" cy="326250"/>
            </a:xfrm>
            <a:prstGeom prst="rect">
              <a:avLst/>
            </a:prstGeom>
          </p:spPr>
        </p:pic>
        <p:pic>
          <p:nvPicPr>
            <p:cNvPr id="224" name="Image 24"/>
            <p:cNvPicPr>
              <a:picLocks noChangeAspect="1"/>
            </p:cNvPicPr>
            <p:nvPr/>
          </p:nvPicPr>
          <p:blipFill>
            <a:blip r:embed="rId12"/>
            <a:stretch>
              <a:fillRect/>
            </a:stretch>
          </p:blipFill>
          <p:spPr>
            <a:xfrm>
              <a:off x="237695" y="5200288"/>
              <a:ext cx="190800" cy="222600"/>
            </a:xfrm>
            <a:prstGeom prst="rect">
              <a:avLst/>
            </a:prstGeom>
          </p:spPr>
        </p:pic>
      </p:grpSp>
      <p:grpSp>
        <p:nvGrpSpPr>
          <p:cNvPr id="239" name="Group 238"/>
          <p:cNvGrpSpPr/>
          <p:nvPr/>
        </p:nvGrpSpPr>
        <p:grpSpPr>
          <a:xfrm>
            <a:off x="3940366" y="3130494"/>
            <a:ext cx="225440" cy="326250"/>
            <a:chOff x="237695" y="5192995"/>
            <a:chExt cx="225440" cy="326250"/>
          </a:xfrm>
        </p:grpSpPr>
        <p:pic>
          <p:nvPicPr>
            <p:cNvPr id="240" name="Image 377"/>
            <p:cNvPicPr>
              <a:picLocks noChangeAspect="1"/>
            </p:cNvPicPr>
            <p:nvPr/>
          </p:nvPicPr>
          <p:blipFill>
            <a:blip r:embed="rId11"/>
            <a:stretch>
              <a:fillRect/>
            </a:stretch>
          </p:blipFill>
          <p:spPr>
            <a:xfrm>
              <a:off x="238135" y="5192995"/>
              <a:ext cx="225000" cy="326250"/>
            </a:xfrm>
            <a:prstGeom prst="rect">
              <a:avLst/>
            </a:prstGeom>
          </p:spPr>
        </p:pic>
        <p:pic>
          <p:nvPicPr>
            <p:cNvPr id="241" name="Image 24"/>
            <p:cNvPicPr>
              <a:picLocks noChangeAspect="1"/>
            </p:cNvPicPr>
            <p:nvPr/>
          </p:nvPicPr>
          <p:blipFill>
            <a:blip r:embed="rId12"/>
            <a:stretch>
              <a:fillRect/>
            </a:stretch>
          </p:blipFill>
          <p:spPr>
            <a:xfrm>
              <a:off x="237695" y="5200288"/>
              <a:ext cx="190800" cy="222600"/>
            </a:xfrm>
            <a:prstGeom prst="rect">
              <a:avLst/>
            </a:prstGeom>
          </p:spPr>
        </p:pic>
      </p:grpSp>
      <p:grpSp>
        <p:nvGrpSpPr>
          <p:cNvPr id="242" name="Group 241"/>
          <p:cNvGrpSpPr/>
          <p:nvPr/>
        </p:nvGrpSpPr>
        <p:grpSpPr>
          <a:xfrm>
            <a:off x="6433540" y="2764425"/>
            <a:ext cx="225440" cy="326250"/>
            <a:chOff x="237695" y="5192995"/>
            <a:chExt cx="225440" cy="326250"/>
          </a:xfrm>
        </p:grpSpPr>
        <p:pic>
          <p:nvPicPr>
            <p:cNvPr id="243" name="Image 377"/>
            <p:cNvPicPr>
              <a:picLocks noChangeAspect="1"/>
            </p:cNvPicPr>
            <p:nvPr/>
          </p:nvPicPr>
          <p:blipFill>
            <a:blip r:embed="rId11"/>
            <a:stretch>
              <a:fillRect/>
            </a:stretch>
          </p:blipFill>
          <p:spPr>
            <a:xfrm>
              <a:off x="238135" y="5192995"/>
              <a:ext cx="225000" cy="326250"/>
            </a:xfrm>
            <a:prstGeom prst="rect">
              <a:avLst/>
            </a:prstGeom>
          </p:spPr>
        </p:pic>
        <p:pic>
          <p:nvPicPr>
            <p:cNvPr id="244" name="Image 24"/>
            <p:cNvPicPr>
              <a:picLocks noChangeAspect="1"/>
            </p:cNvPicPr>
            <p:nvPr/>
          </p:nvPicPr>
          <p:blipFill>
            <a:blip r:embed="rId12"/>
            <a:stretch>
              <a:fillRect/>
            </a:stretch>
          </p:blipFill>
          <p:spPr>
            <a:xfrm>
              <a:off x="237695" y="5200288"/>
              <a:ext cx="190800" cy="222600"/>
            </a:xfrm>
            <a:prstGeom prst="rect">
              <a:avLst/>
            </a:prstGeom>
          </p:spPr>
        </p:pic>
      </p:grpSp>
      <p:grpSp>
        <p:nvGrpSpPr>
          <p:cNvPr id="29" name="Group 28"/>
          <p:cNvGrpSpPr/>
          <p:nvPr/>
        </p:nvGrpSpPr>
        <p:grpSpPr>
          <a:xfrm>
            <a:off x="8381504" y="718610"/>
            <a:ext cx="2149099" cy="6681399"/>
            <a:chOff x="8400754" y="699360"/>
            <a:chExt cx="2149099" cy="6681399"/>
          </a:xfrm>
        </p:grpSpPr>
        <p:grpSp>
          <p:nvGrpSpPr>
            <p:cNvPr id="23" name="Groupe 22"/>
            <p:cNvGrpSpPr/>
            <p:nvPr/>
          </p:nvGrpSpPr>
          <p:grpSpPr>
            <a:xfrm>
              <a:off x="8400754" y="699360"/>
              <a:ext cx="2149099" cy="6681399"/>
              <a:chOff x="8362848" y="699360"/>
              <a:chExt cx="2149099" cy="6681399"/>
            </a:xfrm>
          </p:grpSpPr>
          <p:grpSp>
            <p:nvGrpSpPr>
              <p:cNvPr id="7" name="Groupe 6"/>
              <p:cNvGrpSpPr/>
              <p:nvPr/>
            </p:nvGrpSpPr>
            <p:grpSpPr>
              <a:xfrm>
                <a:off x="8461110" y="5953560"/>
                <a:ext cx="1890389" cy="982100"/>
                <a:chOff x="8530356" y="6577553"/>
                <a:chExt cx="1948288" cy="982100"/>
              </a:xfrm>
            </p:grpSpPr>
            <p:sp>
              <p:nvSpPr>
                <p:cNvPr id="37" name="ZoneTexte 36"/>
                <p:cNvSpPr txBox="1"/>
                <p:nvPr/>
              </p:nvSpPr>
              <p:spPr>
                <a:xfrm>
                  <a:off x="8715627" y="6577553"/>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Natural </a:t>
                  </a:r>
                  <a:r>
                    <a:rPr lang="fr-FR" sz="800" dirty="0" err="1">
                      <a:latin typeface="Arial" panose="020B0604020202020204" pitchFamily="34" charset="0"/>
                      <a:cs typeface="Arial" panose="020B0604020202020204" pitchFamily="34" charset="0"/>
                    </a:rPr>
                    <a:t>disaster</a:t>
                  </a:r>
                  <a:r>
                    <a:rPr lang="fr-FR" sz="800" dirty="0">
                      <a:latin typeface="Arial" panose="020B0604020202020204" pitchFamily="34" charset="0"/>
                      <a:cs typeface="Arial" panose="020B0604020202020204" pitchFamily="34" charset="0"/>
                    </a:rPr>
                    <a:t> </a:t>
                  </a: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Epidemic</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Conflict</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34" name="Image 33"/>
                <p:cNvPicPr>
                  <a:picLocks noChangeAspect="1"/>
                </p:cNvPicPr>
                <p:nvPr/>
              </p:nvPicPr>
              <p:blipFill>
                <a:blip r:embed="rId13"/>
                <a:stretch>
                  <a:fillRect/>
                </a:stretch>
              </p:blipFill>
              <p:spPr>
                <a:xfrm>
                  <a:off x="8530356" y="6641247"/>
                  <a:ext cx="143848" cy="215772"/>
                </a:xfrm>
                <a:prstGeom prst="rect">
                  <a:avLst/>
                </a:prstGeom>
              </p:spPr>
            </p:pic>
            <p:pic>
              <p:nvPicPr>
                <p:cNvPr id="35" name="Image 34"/>
                <p:cNvPicPr>
                  <a:picLocks noChangeAspect="1"/>
                </p:cNvPicPr>
                <p:nvPr/>
              </p:nvPicPr>
              <p:blipFill>
                <a:blip r:embed="rId14"/>
                <a:stretch>
                  <a:fillRect/>
                </a:stretch>
              </p:blipFill>
              <p:spPr>
                <a:xfrm>
                  <a:off x="8530356" y="6885396"/>
                  <a:ext cx="143848" cy="208580"/>
                </a:xfrm>
                <a:prstGeom prst="rect">
                  <a:avLst/>
                </a:prstGeom>
              </p:spPr>
            </p:pic>
            <p:pic>
              <p:nvPicPr>
                <p:cNvPr id="36" name="Image 35"/>
                <p:cNvPicPr>
                  <a:picLocks noChangeAspect="1"/>
                </p:cNvPicPr>
                <p:nvPr/>
              </p:nvPicPr>
              <p:blipFill>
                <a:blip r:embed="rId15"/>
                <a:stretch>
                  <a:fillRect/>
                </a:stretch>
              </p:blipFill>
              <p:spPr>
                <a:xfrm>
                  <a:off x="8530356" y="7133778"/>
                  <a:ext cx="143848" cy="208580"/>
                </a:xfrm>
                <a:prstGeom prst="rect">
                  <a:avLst/>
                </a:prstGeom>
              </p:spPr>
            </p:pic>
            <p:pic>
              <p:nvPicPr>
                <p:cNvPr id="80" name="Image 79"/>
                <p:cNvPicPr>
                  <a:picLocks noChangeAspect="1"/>
                </p:cNvPicPr>
                <p:nvPr/>
              </p:nvPicPr>
              <p:blipFill>
                <a:blip r:embed="rId16"/>
                <a:stretch>
                  <a:fillRect/>
                </a:stretch>
              </p:blipFill>
              <p:spPr>
                <a:xfrm>
                  <a:off x="8533214" y="7359362"/>
                  <a:ext cx="138132" cy="200291"/>
                </a:xfrm>
                <a:prstGeom prst="rect">
                  <a:avLst/>
                </a:prstGeom>
              </p:spPr>
            </p:pic>
          </p:grpSp>
          <p:sp>
            <p:nvSpPr>
              <p:cNvPr id="9" name="TextBox 52"/>
              <p:cNvSpPr txBox="1"/>
              <p:nvPr/>
            </p:nvSpPr>
            <p:spPr>
              <a:xfrm>
                <a:off x="8362848" y="699360"/>
                <a:ext cx="2039235" cy="6681399"/>
              </a:xfrm>
              <a:prstGeom prst="rect">
                <a:avLst/>
              </a:prstGeom>
              <a:noFill/>
            </p:spPr>
            <p:txBody>
              <a:bodyPr wrap="square" lIns="0" tIns="49785" rIns="0" bIns="49785" rtlCol="0">
                <a:noAutofit/>
              </a:bodyPr>
              <a:lstStyle/>
              <a:p>
                <a:pPr>
                  <a:spcBef>
                    <a:spcPts val="600"/>
                  </a:spcBef>
                </a:pPr>
                <a:r>
                  <a:rPr lang="en-US" sz="1000" dirty="0" smtClean="0">
                    <a:latin typeface="Arial"/>
                  </a:rPr>
                  <a:t>DRC</a:t>
                </a:r>
                <a:endParaRPr lang="fr-FR" sz="1000" dirty="0" smtClean="0">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Three aid workers abducted on 3 March in Nord Kivu Province were freed on 8 March. The three had been kidnapped while driving in a convoy through </a:t>
                </a:r>
                <a:r>
                  <a:rPr lang="en-US" sz="800" dirty="0" err="1">
                    <a:latin typeface="Arial" panose="020B0604020202020204" pitchFamily="34" charset="0"/>
                    <a:cs typeface="Arial" panose="020B0604020202020204" pitchFamily="34" charset="0"/>
                  </a:rPr>
                  <a:t>Lubero</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region.</a:t>
                </a:r>
              </a:p>
              <a:p>
                <a:endParaRPr lang="en-US" sz="800" dirty="0" smtClean="0">
                  <a:latin typeface="Arial" panose="020B0604020202020204" pitchFamily="34" charset="0"/>
                  <a:cs typeface="Arial" panose="020B0604020202020204" pitchFamily="34" charset="0"/>
                </a:endParaRPr>
              </a:p>
              <a:p>
                <a:r>
                  <a:rPr lang="en-GB" sz="1000" dirty="0" smtClean="0">
                    <a:latin typeface="Arial"/>
                  </a:rPr>
                  <a:t>NIGER </a:t>
                </a: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From </a:t>
                </a:r>
                <a:r>
                  <a:rPr lang="en-US" sz="800" dirty="0" smtClean="0">
                    <a:latin typeface="Arial" panose="020B0604020202020204" pitchFamily="34" charset="0"/>
                    <a:cs typeface="Arial" panose="020B0604020202020204" pitchFamily="34" charset="0"/>
                  </a:rPr>
                  <a:t>1 January </a:t>
                </a:r>
                <a:r>
                  <a:rPr lang="en-US" sz="800" dirty="0">
                    <a:latin typeface="Arial" panose="020B0604020202020204" pitchFamily="34" charset="0"/>
                    <a:cs typeface="Arial" panose="020B0604020202020204" pitchFamily="34" charset="0"/>
                  </a:rPr>
                  <a:t>to the end of February, Niger recorded 417 cases of meningitis, including 34 deaths. One district in the region of Niamey has reached the epidemic threshold, and two districts in the regions of </a:t>
                </a:r>
                <a:r>
                  <a:rPr lang="en-US" sz="800" dirty="0" err="1">
                    <a:latin typeface="Arial" panose="020B0604020202020204" pitchFamily="34" charset="0"/>
                    <a:cs typeface="Arial" panose="020B0604020202020204" pitchFamily="34" charset="0"/>
                  </a:rPr>
                  <a:t>Dosso</a:t>
                </a:r>
                <a:r>
                  <a:rPr lang="en-US" sz="800" dirty="0">
                    <a:latin typeface="Arial" panose="020B0604020202020204" pitchFamily="34" charset="0"/>
                    <a:cs typeface="Arial" panose="020B0604020202020204" pitchFamily="34" charset="0"/>
                  </a:rPr>
                  <a:t> and </a:t>
                </a:r>
                <a:r>
                  <a:rPr lang="en-US" sz="800" dirty="0" err="1">
                    <a:latin typeface="Arial" panose="020B0604020202020204" pitchFamily="34" charset="0"/>
                    <a:cs typeface="Arial" panose="020B0604020202020204" pitchFamily="34" charset="0"/>
                  </a:rPr>
                  <a:t>Tillabery</a:t>
                </a:r>
                <a:r>
                  <a:rPr lang="en-US" sz="800" dirty="0">
                    <a:latin typeface="Arial" panose="020B0604020202020204" pitchFamily="34" charset="0"/>
                    <a:cs typeface="Arial" panose="020B0604020202020204" pitchFamily="34" charset="0"/>
                  </a:rPr>
                  <a:t> have hit the alert level. This year, health authorities have identified 21 districts as being at risk. During the same period last year, around 100 cases had been recorded, rising to 345 by the end of March 2015</a:t>
                </a:r>
                <a:r>
                  <a:rPr lang="en-US" sz="800" dirty="0" smtClean="0">
                    <a:latin typeface="Arial" panose="020B0604020202020204" pitchFamily="34" charset="0"/>
                    <a:cs typeface="Arial" panose="020B0604020202020204" pitchFamily="34" charset="0"/>
                  </a:rPr>
                  <a:t>. Burkina Faso, Ghana, Mali and Togo have also reported epidemic levels of meningitis in various districts. </a:t>
                </a:r>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1000">
                    <a:latin typeface="Arial"/>
                  </a:rPr>
                  <a:t>EBOLA </a:t>
                </a:r>
                <a:r>
                  <a:rPr lang="en-US" sz="1000" smtClean="0">
                    <a:latin typeface="Arial"/>
                  </a:rPr>
                  <a:t>VIRUS </a:t>
                </a:r>
                <a:r>
                  <a:rPr lang="en-US" sz="1000" dirty="0" smtClean="0">
                    <a:latin typeface="Arial"/>
                  </a:rPr>
                  <a:t>DISEASE (EVD)</a:t>
                </a:r>
                <a:endParaRPr lang="fr-FR" sz="800" dirty="0">
                  <a:latin typeface="Arial"/>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There have been no new infections since the last case in Sierra Leone on 20 January. Ebola transmission is set to be declared over in Sierra Leone on 17 March, if no new cases erupt. Guinea is observing a 90-day surveillance period, ending on </a:t>
                </a:r>
                <a:r>
                  <a:rPr lang="en-US" sz="800" dirty="0" smtClean="0">
                    <a:latin typeface="Arial" panose="020B0604020202020204" pitchFamily="34" charset="0"/>
                    <a:cs typeface="Arial" panose="020B0604020202020204" pitchFamily="34" charset="0"/>
                  </a:rPr>
                  <a:t>27 March. Liberia was declared free of the virus on 14 January. </a:t>
                </a:r>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endParaRPr lang="en-GB" sz="800" i="1" dirty="0">
                  <a:solidFill>
                    <a:schemeClr val="bg1">
                      <a:lumMod val="50000"/>
                    </a:schemeClr>
                  </a:solidFill>
                  <a:latin typeface="Arial" panose="020B0604020202020204" pitchFamily="34" charset="0"/>
                  <a:cs typeface="Arial" panose="020B0604020202020204" pitchFamily="34" charset="0"/>
                </a:endParaRPr>
              </a:p>
            </p:txBody>
          </p:sp>
          <p:sp>
            <p:nvSpPr>
              <p:cNvPr id="2238" name="ZoneTexte 2237"/>
              <p:cNvSpPr txBox="1"/>
              <p:nvPr/>
            </p:nvSpPr>
            <p:spPr>
              <a:xfrm>
                <a:off x="8707411" y="2077729"/>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OVER 400 MENINGITIS CASES REPORTED</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717036" y="890521"/>
                <a:ext cx="1648690"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KIDNAPPED AID WORKERS FREED </a:t>
                </a:r>
                <a:endParaRPr lang="en-US" sz="800" i="1" dirty="0">
                  <a:solidFill>
                    <a:srgbClr val="026CB6"/>
                  </a:solidFill>
                  <a:latin typeface="Arial" panose="020B0604020202020204" pitchFamily="34" charset="0"/>
                  <a:cs typeface="Arial" panose="020B0604020202020204" pitchFamily="34" charset="0"/>
                </a:endParaRPr>
              </a:p>
            </p:txBody>
          </p:sp>
          <p:pic>
            <p:nvPicPr>
              <p:cNvPr id="201" name="Image 2226"/>
              <p:cNvPicPr>
                <a:picLocks noChangeAspect="1"/>
              </p:cNvPicPr>
              <p:nvPr/>
            </p:nvPicPr>
            <p:blipFill>
              <a:blip r:embed="rId11">
                <a:duotone>
                  <a:prstClr val="black"/>
                  <a:schemeClr val="tx2">
                    <a:tint val="45000"/>
                    <a:satMod val="400000"/>
                  </a:schemeClr>
                </a:duotone>
              </a:blip>
              <a:stretch>
                <a:fillRect/>
              </a:stretch>
            </p:blipFill>
            <p:spPr>
              <a:xfrm>
                <a:off x="8372035" y="931505"/>
                <a:ext cx="243896" cy="326251"/>
              </a:xfrm>
              <a:prstGeom prst="rect">
                <a:avLst/>
              </a:prstGeom>
            </p:spPr>
          </p:pic>
          <p:grpSp>
            <p:nvGrpSpPr>
              <p:cNvPr id="21" name="Groupe 20"/>
              <p:cNvGrpSpPr/>
              <p:nvPr/>
            </p:nvGrpSpPr>
            <p:grpSpPr>
              <a:xfrm>
                <a:off x="8370262" y="4367743"/>
                <a:ext cx="225000" cy="326250"/>
                <a:chOff x="8481022" y="4612841"/>
                <a:chExt cx="225000" cy="326250"/>
              </a:xfrm>
            </p:grpSpPr>
            <p:pic>
              <p:nvPicPr>
                <p:cNvPr id="205" name="Image 371"/>
                <p:cNvPicPr>
                  <a:picLocks noChangeAspect="1"/>
                </p:cNvPicPr>
                <p:nvPr/>
              </p:nvPicPr>
              <p:blipFill>
                <a:blip r:embed="rId8"/>
                <a:stretch>
                  <a:fillRect/>
                </a:stretch>
              </p:blipFill>
              <p:spPr>
                <a:xfrm>
                  <a:off x="8481022" y="4612841"/>
                  <a:ext cx="225000" cy="326250"/>
                </a:xfrm>
                <a:prstGeom prst="rect">
                  <a:avLst/>
                </a:prstGeom>
              </p:spPr>
            </p:pic>
            <p:pic>
              <p:nvPicPr>
                <p:cNvPr id="206" name="Image 372"/>
                <p:cNvPicPr>
                  <a:picLocks noChangeAspect="1"/>
                </p:cNvPicPr>
                <p:nvPr/>
              </p:nvPicPr>
              <p:blipFill>
                <a:blip r:embed="rId9"/>
                <a:stretch>
                  <a:fillRect/>
                </a:stretch>
              </p:blipFill>
              <p:spPr>
                <a:xfrm>
                  <a:off x="8496058" y="4624680"/>
                  <a:ext cx="191250" cy="191250"/>
                </a:xfrm>
                <a:prstGeom prst="rect">
                  <a:avLst/>
                </a:prstGeom>
              </p:spPr>
            </p:pic>
          </p:grpSp>
          <p:cxnSp>
            <p:nvCxnSpPr>
              <p:cNvPr id="91" name="Connecteur droit 90"/>
              <p:cNvCxnSpPr/>
              <p:nvPr/>
            </p:nvCxnSpPr>
            <p:spPr>
              <a:xfrm>
                <a:off x="8362848" y="884230"/>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79" name="Connecteur droit 78"/>
              <p:cNvCxnSpPr/>
              <p:nvPr/>
            </p:nvCxnSpPr>
            <p:spPr>
              <a:xfrm flipV="1">
                <a:off x="8363090" y="2057506"/>
                <a:ext cx="1980000" cy="4333"/>
              </a:xfrm>
              <a:prstGeom prst="line">
                <a:avLst/>
              </a:prstGeom>
            </p:spPr>
            <p:style>
              <a:lnRef idx="1">
                <a:schemeClr val="dk1"/>
              </a:lnRef>
              <a:fillRef idx="0">
                <a:schemeClr val="dk1"/>
              </a:fillRef>
              <a:effectRef idx="0">
                <a:schemeClr val="dk1"/>
              </a:effectRef>
              <a:fontRef idx="minor">
                <a:schemeClr val="tx1"/>
              </a:fontRef>
            </p:style>
          </p:cxnSp>
        </p:grpSp>
        <p:sp>
          <p:nvSpPr>
            <p:cNvPr id="25" name="AutoShape 2"/>
            <p:cNvSpPr>
              <a:spLocks noChangeAspect="1" noChangeArrowheads="1" noTextEdit="1"/>
            </p:cNvSpPr>
            <p:nvPr/>
          </p:nvSpPr>
          <p:spPr bwMode="auto">
            <a:xfrm>
              <a:off x="8524875" y="914400"/>
              <a:ext cx="1635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4"/>
            <p:cNvSpPr>
              <a:spLocks noEditPoints="1"/>
            </p:cNvSpPr>
            <p:nvPr/>
          </p:nvSpPr>
          <p:spPr bwMode="auto">
            <a:xfrm>
              <a:off x="8438250" y="956075"/>
              <a:ext cx="162000" cy="190500"/>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246" name="Image 2226"/>
          <p:cNvPicPr>
            <a:picLocks noChangeAspect="1"/>
          </p:cNvPicPr>
          <p:nvPr/>
        </p:nvPicPr>
        <p:blipFill>
          <a:blip r:embed="rId11">
            <a:duotone>
              <a:prstClr val="black"/>
              <a:schemeClr val="tx2">
                <a:tint val="45000"/>
                <a:satMod val="400000"/>
              </a:schemeClr>
            </a:duotone>
          </a:blip>
          <a:stretch>
            <a:fillRect/>
          </a:stretch>
        </p:blipFill>
        <p:spPr>
          <a:xfrm>
            <a:off x="6706235" y="3355630"/>
            <a:ext cx="243896" cy="326251"/>
          </a:xfrm>
          <a:prstGeom prst="rect">
            <a:avLst/>
          </a:prstGeom>
        </p:spPr>
      </p:pic>
      <p:sp>
        <p:nvSpPr>
          <p:cNvPr id="247" name="Freeform 4"/>
          <p:cNvSpPr>
            <a:spLocks noEditPoints="1"/>
          </p:cNvSpPr>
          <p:nvPr/>
        </p:nvSpPr>
        <p:spPr bwMode="auto">
          <a:xfrm>
            <a:off x="6734544" y="3370575"/>
            <a:ext cx="166688" cy="190500"/>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pic>
        <p:nvPicPr>
          <p:cNvPr id="248" name="Image 2226"/>
          <p:cNvPicPr>
            <a:picLocks noChangeAspect="1"/>
          </p:cNvPicPr>
          <p:nvPr/>
        </p:nvPicPr>
        <p:blipFill>
          <a:blip r:embed="rId11">
            <a:duotone>
              <a:prstClr val="black"/>
              <a:schemeClr val="tx2">
                <a:tint val="45000"/>
                <a:satMod val="400000"/>
              </a:schemeClr>
            </a:duotone>
          </a:blip>
          <a:stretch>
            <a:fillRect/>
          </a:stretch>
        </p:blipFill>
        <p:spPr>
          <a:xfrm>
            <a:off x="234088" y="871183"/>
            <a:ext cx="243896" cy="326251"/>
          </a:xfrm>
          <a:prstGeom prst="rect">
            <a:avLst/>
          </a:prstGeom>
        </p:spPr>
      </p:pic>
      <p:sp>
        <p:nvSpPr>
          <p:cNvPr id="249" name="Freeform 4"/>
          <p:cNvSpPr>
            <a:spLocks noEditPoints="1"/>
          </p:cNvSpPr>
          <p:nvPr/>
        </p:nvSpPr>
        <p:spPr bwMode="auto">
          <a:xfrm>
            <a:off x="262397" y="895753"/>
            <a:ext cx="162000" cy="190500"/>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pic>
        <p:nvPicPr>
          <p:cNvPr id="250" name="Image 2226"/>
          <p:cNvPicPr>
            <a:picLocks noChangeAspect="1"/>
          </p:cNvPicPr>
          <p:nvPr/>
        </p:nvPicPr>
        <p:blipFill>
          <a:blip r:embed="rId11">
            <a:duotone>
              <a:prstClr val="black"/>
              <a:schemeClr val="tx2">
                <a:tint val="45000"/>
                <a:satMod val="400000"/>
              </a:schemeClr>
            </a:duotone>
          </a:blip>
          <a:stretch>
            <a:fillRect/>
          </a:stretch>
        </p:blipFill>
        <p:spPr>
          <a:xfrm>
            <a:off x="6921981" y="3980888"/>
            <a:ext cx="243896" cy="326251"/>
          </a:xfrm>
          <a:prstGeom prst="rect">
            <a:avLst/>
          </a:prstGeom>
        </p:spPr>
      </p:pic>
      <p:sp>
        <p:nvSpPr>
          <p:cNvPr id="251" name="Freeform 4"/>
          <p:cNvSpPr>
            <a:spLocks noEditPoints="1"/>
          </p:cNvSpPr>
          <p:nvPr/>
        </p:nvSpPr>
        <p:spPr bwMode="auto">
          <a:xfrm>
            <a:off x="6950290" y="3995833"/>
            <a:ext cx="166688" cy="190500"/>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pic>
        <p:nvPicPr>
          <p:cNvPr id="215" name="Image 371"/>
          <p:cNvPicPr>
            <a:picLocks noChangeAspect="1"/>
          </p:cNvPicPr>
          <p:nvPr/>
        </p:nvPicPr>
        <p:blipFill>
          <a:blip r:embed="rId8"/>
          <a:stretch>
            <a:fillRect/>
          </a:stretch>
        </p:blipFill>
        <p:spPr>
          <a:xfrm>
            <a:off x="8400601" y="2125046"/>
            <a:ext cx="225000" cy="326250"/>
          </a:xfrm>
          <a:prstGeom prst="rect">
            <a:avLst/>
          </a:prstGeom>
        </p:spPr>
      </p:pic>
      <p:pic>
        <p:nvPicPr>
          <p:cNvPr id="216" name="Image 372"/>
          <p:cNvPicPr>
            <a:picLocks noChangeAspect="1"/>
          </p:cNvPicPr>
          <p:nvPr/>
        </p:nvPicPr>
        <p:blipFill>
          <a:blip r:embed="rId9"/>
          <a:stretch>
            <a:fillRect/>
          </a:stretch>
        </p:blipFill>
        <p:spPr>
          <a:xfrm>
            <a:off x="8421395" y="2135721"/>
            <a:ext cx="191250" cy="191250"/>
          </a:xfrm>
          <a:prstGeom prst="rect">
            <a:avLst/>
          </a:prstGeom>
        </p:spPr>
      </p:pic>
      <p:cxnSp>
        <p:nvCxnSpPr>
          <p:cNvPr id="211" name="Connecteur droit 78"/>
          <p:cNvCxnSpPr/>
          <p:nvPr/>
        </p:nvCxnSpPr>
        <p:spPr>
          <a:xfrm flipV="1">
            <a:off x="8368031" y="4340538"/>
            <a:ext cx="1980000" cy="4333"/>
          </a:xfrm>
          <a:prstGeom prst="line">
            <a:avLst/>
          </a:prstGeom>
        </p:spPr>
        <p:style>
          <a:lnRef idx="1">
            <a:schemeClr val="dk1"/>
          </a:lnRef>
          <a:fillRef idx="0">
            <a:schemeClr val="dk1"/>
          </a:fillRef>
          <a:effectRef idx="0">
            <a:schemeClr val="dk1"/>
          </a:effectRef>
          <a:fontRef idx="minor">
            <a:schemeClr val="tx1"/>
          </a:fontRef>
        </p:style>
      </p:cxnSp>
      <p:sp>
        <p:nvSpPr>
          <p:cNvPr id="214" name="ZoneTexte 2237"/>
          <p:cNvSpPr txBox="1"/>
          <p:nvPr/>
        </p:nvSpPr>
        <p:spPr>
          <a:xfrm>
            <a:off x="8685029" y="4376454"/>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NO NEW CASES FOR NEARLY TWO MONTHS</a:t>
            </a:r>
            <a:endParaRPr lang="en-US" sz="800" i="1" dirty="0">
              <a:solidFill>
                <a:srgbClr val="026CB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1298</TotalTime>
  <Words>607</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(8 - 14 March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141</cp:revision>
  <cp:lastPrinted>2016-03-15T13:13:56Z</cp:lastPrinted>
  <dcterms:created xsi:type="dcterms:W3CDTF">2015-12-15T11:10:25Z</dcterms:created>
  <dcterms:modified xsi:type="dcterms:W3CDTF">2016-03-15T16:04:18Z</dcterms:modified>
</cp:coreProperties>
</file>