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75" d="100"/>
          <a:sy n="75" d="100"/>
        </p:scale>
        <p:origin x="924" y="-28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5659" cy="495427"/>
          </a:xfrm>
          <a:prstGeom prst="rect">
            <a:avLst/>
          </a:prstGeom>
        </p:spPr>
        <p:txBody>
          <a:bodyPr vert="horz" lIns="97426" tIns="48713" rIns="97426" bIns="48713" rtlCol="0"/>
          <a:lstStyle>
            <a:lvl1pPr algn="l">
              <a:defRPr sz="1300"/>
            </a:lvl1pPr>
          </a:lstStyle>
          <a:p>
            <a:endParaRPr lang="en-US"/>
          </a:p>
        </p:txBody>
      </p:sp>
      <p:sp>
        <p:nvSpPr>
          <p:cNvPr id="3" name="Espace réservé de la date 2"/>
          <p:cNvSpPr>
            <a:spLocks noGrp="1"/>
          </p:cNvSpPr>
          <p:nvPr>
            <p:ph type="dt" idx="1"/>
          </p:nvPr>
        </p:nvSpPr>
        <p:spPr>
          <a:xfrm>
            <a:off x="3850444" y="0"/>
            <a:ext cx="2945659" cy="495427"/>
          </a:xfrm>
          <a:prstGeom prst="rect">
            <a:avLst/>
          </a:prstGeom>
        </p:spPr>
        <p:txBody>
          <a:bodyPr vert="horz" lIns="97426" tIns="48713" rIns="97426" bIns="48713" rtlCol="0"/>
          <a:lstStyle>
            <a:lvl1pPr algn="r">
              <a:defRPr sz="1300"/>
            </a:lvl1pPr>
          </a:lstStyle>
          <a:p>
            <a:fld id="{6D22D471-A6F8-40EF-8223-1DCA8FA618BE}" type="datetimeFigureOut">
              <a:rPr lang="en-US" smtClean="0"/>
              <a:t>16-Aug-16</a:t>
            </a:fld>
            <a:endParaRPr lang="en-US"/>
          </a:p>
        </p:txBody>
      </p:sp>
      <p:sp>
        <p:nvSpPr>
          <p:cNvPr id="4" name="Espace réservé de l'image des diapositives 3"/>
          <p:cNvSpPr>
            <a:spLocks noGrp="1" noRot="1" noChangeAspect="1"/>
          </p:cNvSpPr>
          <p:nvPr>
            <p:ph type="sldImg" idx="2"/>
          </p:nvPr>
        </p:nvSpPr>
        <p:spPr>
          <a:xfrm>
            <a:off x="1042988" y="1233488"/>
            <a:ext cx="4711700" cy="3333750"/>
          </a:xfrm>
          <a:prstGeom prst="rect">
            <a:avLst/>
          </a:prstGeom>
          <a:noFill/>
          <a:ln w="12700">
            <a:solidFill>
              <a:prstClr val="black"/>
            </a:solidFill>
          </a:ln>
        </p:spPr>
        <p:txBody>
          <a:bodyPr vert="horz" lIns="97426" tIns="48713" rIns="97426" bIns="48713" rtlCol="0" anchor="ctr"/>
          <a:lstStyle/>
          <a:p>
            <a:endParaRPr lang="en-US"/>
          </a:p>
        </p:txBody>
      </p:sp>
      <p:sp>
        <p:nvSpPr>
          <p:cNvPr id="5" name="Espace réservé des commentaires 4"/>
          <p:cNvSpPr>
            <a:spLocks noGrp="1"/>
          </p:cNvSpPr>
          <p:nvPr>
            <p:ph type="body" sz="quarter" idx="3"/>
          </p:nvPr>
        </p:nvSpPr>
        <p:spPr>
          <a:xfrm>
            <a:off x="679768" y="4751984"/>
            <a:ext cx="5438140" cy="3887986"/>
          </a:xfrm>
          <a:prstGeom prst="rect">
            <a:avLst/>
          </a:prstGeom>
        </p:spPr>
        <p:txBody>
          <a:bodyPr vert="horz" lIns="97426" tIns="48713" rIns="97426" bIns="48713"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9378826"/>
            <a:ext cx="2945659" cy="495426"/>
          </a:xfrm>
          <a:prstGeom prst="rect">
            <a:avLst/>
          </a:prstGeom>
        </p:spPr>
        <p:txBody>
          <a:bodyPr vert="horz" lIns="97426" tIns="48713" rIns="97426" bIns="48713" rtlCol="0" anchor="b"/>
          <a:lstStyle>
            <a:lvl1pPr algn="l">
              <a:defRPr sz="1300"/>
            </a:lvl1pPr>
          </a:lstStyle>
          <a:p>
            <a:endParaRPr lang="en-US"/>
          </a:p>
        </p:txBody>
      </p:sp>
      <p:sp>
        <p:nvSpPr>
          <p:cNvPr id="7" name="Espace réservé du numéro de diapositive 6"/>
          <p:cNvSpPr>
            <a:spLocks noGrp="1"/>
          </p:cNvSpPr>
          <p:nvPr>
            <p:ph type="sldNum" sz="quarter" idx="5"/>
          </p:nvPr>
        </p:nvSpPr>
        <p:spPr>
          <a:xfrm>
            <a:off x="3850444" y="9378826"/>
            <a:ext cx="2945659" cy="495426"/>
          </a:xfrm>
          <a:prstGeom prst="rect">
            <a:avLst/>
          </a:prstGeom>
        </p:spPr>
        <p:txBody>
          <a:bodyPr vert="horz" lIns="97426" tIns="48713" rIns="97426" bIns="48713" rtlCol="0" anchor="b"/>
          <a:lstStyle>
            <a:lvl1pPr algn="r">
              <a:defRPr sz="13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16-Aug-16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16-Aug-16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16-Aug-16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16-Aug-16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16-Aug-16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16-Aug-16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16-Aug-16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16-Aug-16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16-Aug-16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16-Aug-16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16-Aug-16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16-Aug-16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(9 – 15 August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35084" y="6777271"/>
            <a:ext cx="6361642"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16 August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b="1" dirty="0" smtClean="0">
                <a:solidFill>
                  <a:prstClr val="white">
                    <a:lumMod val="50000"/>
                  </a:prstClr>
                </a:solidFill>
                <a:latin typeface="Arial" panose="020B0604020202020204" pitchFamily="34" charset="0"/>
                <a:cs typeface="Arial" panose="020B0604020202020204" pitchFamily="34" charset="0"/>
              </a:rPr>
              <a:t>:</a:t>
            </a:r>
            <a:r>
              <a:rPr lang="fr-FR" sz="800" dirty="0" smtClean="0">
                <a:solidFill>
                  <a:prstClr val="white">
                    <a:lumMod val="50000"/>
                  </a:prstClr>
                </a:solidFill>
                <a:latin typeface="Arial" panose="020B0604020202020204" pitchFamily="34" charset="0"/>
                <a:cs typeface="Arial" panose="020B0604020202020204" pitchFamily="34" charset="0"/>
              </a:rPr>
              <a:t> </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280" y="755612"/>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BURKINA FASO</a:t>
            </a: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pPr>
              <a:spcBef>
                <a:spcPts val="600"/>
              </a:spcBef>
            </a:pPr>
            <a:r>
              <a:rPr lang="en-US" sz="800" dirty="0">
                <a:latin typeface="Arial"/>
              </a:rPr>
              <a:t>Since June, </a:t>
            </a:r>
            <a:r>
              <a:rPr lang="en-US" sz="800" dirty="0" smtClean="0">
                <a:latin typeface="Arial"/>
              </a:rPr>
              <a:t>torrential rainstorms and </a:t>
            </a:r>
            <a:r>
              <a:rPr lang="en-US" sz="800" dirty="0">
                <a:latin typeface="Arial"/>
              </a:rPr>
              <a:t>flooding have </a:t>
            </a:r>
            <a:r>
              <a:rPr lang="en-US" sz="800" dirty="0" smtClean="0">
                <a:latin typeface="Arial"/>
              </a:rPr>
              <a:t>affected over </a:t>
            </a:r>
            <a:r>
              <a:rPr lang="en-US" sz="800" dirty="0">
                <a:latin typeface="Arial"/>
              </a:rPr>
              <a:t>26,000 </a:t>
            </a:r>
            <a:r>
              <a:rPr lang="en-US" sz="800" dirty="0" smtClean="0">
                <a:latin typeface="Arial"/>
              </a:rPr>
              <a:t>people in Burkina Faso, </a:t>
            </a:r>
            <a:r>
              <a:rPr lang="en-US" sz="800" dirty="0">
                <a:latin typeface="Arial"/>
              </a:rPr>
              <a:t>according to the national </a:t>
            </a:r>
            <a:r>
              <a:rPr lang="en-US" sz="800" dirty="0" smtClean="0">
                <a:latin typeface="Arial"/>
              </a:rPr>
              <a:t>authorities. At </a:t>
            </a:r>
            <a:r>
              <a:rPr lang="en-US" sz="800" dirty="0">
                <a:latin typeface="Arial"/>
              </a:rPr>
              <a:t>least 12 people have been killed </a:t>
            </a:r>
            <a:r>
              <a:rPr lang="en-US" sz="800" dirty="0" smtClean="0">
                <a:latin typeface="Arial"/>
              </a:rPr>
              <a:t>and 35 critically injured. The rains have damaged </a:t>
            </a:r>
            <a:r>
              <a:rPr lang="en-US" sz="800" dirty="0">
                <a:latin typeface="Arial"/>
              </a:rPr>
              <a:t>thousands of </a:t>
            </a:r>
            <a:r>
              <a:rPr lang="en-US" sz="800" dirty="0" smtClean="0">
                <a:latin typeface="Arial"/>
              </a:rPr>
              <a:t>homes, leaving almost </a:t>
            </a:r>
            <a:r>
              <a:rPr lang="en-US" sz="800" dirty="0">
                <a:latin typeface="Arial"/>
              </a:rPr>
              <a:t>10,000 </a:t>
            </a:r>
            <a:r>
              <a:rPr lang="en-US" sz="800" dirty="0" smtClean="0">
                <a:latin typeface="Arial"/>
              </a:rPr>
              <a:t>homeless. </a:t>
            </a:r>
            <a:r>
              <a:rPr lang="en-US" sz="800" dirty="0">
                <a:latin typeface="Arial"/>
              </a:rPr>
              <a:t>Humanitarian partners are </a:t>
            </a:r>
            <a:r>
              <a:rPr lang="en-US" sz="800" dirty="0" smtClean="0">
                <a:latin typeface="Arial"/>
              </a:rPr>
              <a:t>consolidating </a:t>
            </a:r>
            <a:r>
              <a:rPr lang="en-US" sz="800" dirty="0">
                <a:latin typeface="Arial"/>
              </a:rPr>
              <a:t>information on </a:t>
            </a:r>
            <a:r>
              <a:rPr lang="en-US" sz="800" dirty="0" smtClean="0">
                <a:latin typeface="Arial"/>
              </a:rPr>
              <a:t>the needs </a:t>
            </a:r>
            <a:r>
              <a:rPr lang="en-US" sz="800" dirty="0">
                <a:latin typeface="Arial"/>
              </a:rPr>
              <a:t>and </a:t>
            </a:r>
            <a:r>
              <a:rPr lang="en-US" sz="800" dirty="0" smtClean="0">
                <a:latin typeface="Arial"/>
              </a:rPr>
              <a:t>current </a:t>
            </a:r>
            <a:r>
              <a:rPr lang="en-US" sz="800" dirty="0">
                <a:latin typeface="Arial"/>
              </a:rPr>
              <a:t>response to flood victims. </a:t>
            </a:r>
            <a:endParaRPr lang="en-US" sz="800" dirty="0" smtClean="0">
              <a:latin typeface="Arial"/>
            </a:endParaRPr>
          </a:p>
          <a:p>
            <a:pPr>
              <a:spcBef>
                <a:spcPts val="600"/>
              </a:spcBef>
            </a:pPr>
            <a:r>
              <a:rPr lang="en-GB" sz="1000" dirty="0" smtClean="0">
                <a:latin typeface="Arial"/>
              </a:rPr>
              <a:t>CENTRAL AFRICAN REPUBLIC </a:t>
            </a:r>
            <a:endParaRPr lang="en-GB" sz="1000" dirty="0">
              <a:latin typeface="Arial"/>
            </a:endParaRPr>
          </a:p>
          <a:p>
            <a:pPr>
              <a:spcBef>
                <a:spcPts val="600"/>
              </a:spcBef>
            </a:pPr>
            <a:endParaRPr lang="en-GB" sz="1000" dirty="0" smtClean="0">
              <a:latin typeface="Arial"/>
            </a:endParaRPr>
          </a:p>
          <a:p>
            <a:pPr lvl="0"/>
            <a:endParaRPr lang="en-GB" sz="1000" dirty="0">
              <a:latin typeface="Arial"/>
            </a:endParaRPr>
          </a:p>
          <a:p>
            <a:r>
              <a:rPr lang="en-US" sz="800" dirty="0">
                <a:latin typeface="Arial"/>
              </a:rPr>
              <a:t>On 11 August, authorities declared the first cholera outbreak in the country since 2011 after </a:t>
            </a:r>
            <a:r>
              <a:rPr lang="en-US" sz="800" dirty="0" smtClean="0">
                <a:latin typeface="Arial"/>
              </a:rPr>
              <a:t>samples </a:t>
            </a:r>
            <a:r>
              <a:rPr lang="en-US" sz="800" dirty="0">
                <a:latin typeface="Arial"/>
              </a:rPr>
              <a:t>tested positive for the disease. To date, at least 109 cases have been identified and 15 people have died. The disease was first detected in </a:t>
            </a:r>
            <a:r>
              <a:rPr lang="en-US" sz="800" dirty="0" err="1">
                <a:latin typeface="Arial"/>
              </a:rPr>
              <a:t>Mourou-Fleuve</a:t>
            </a:r>
            <a:r>
              <a:rPr lang="en-US" sz="800" dirty="0">
                <a:latin typeface="Arial"/>
              </a:rPr>
              <a:t> village, </a:t>
            </a:r>
            <a:r>
              <a:rPr lang="en-US" sz="800" dirty="0" err="1">
                <a:latin typeface="Arial"/>
              </a:rPr>
              <a:t>Djoukou</a:t>
            </a:r>
            <a:r>
              <a:rPr lang="en-US" sz="800" dirty="0">
                <a:latin typeface="Arial"/>
              </a:rPr>
              <a:t> sub-province in the central region on 27 July. A</a:t>
            </a:r>
            <a:r>
              <a:rPr lang="en-US" sz="800" dirty="0" smtClean="0">
                <a:latin typeface="Arial"/>
              </a:rPr>
              <a:t>ctively </a:t>
            </a:r>
            <a:r>
              <a:rPr lang="en-US" sz="800" dirty="0">
                <a:latin typeface="Arial"/>
              </a:rPr>
              <a:t>supporting the Government’s </a:t>
            </a:r>
            <a:r>
              <a:rPr lang="en-US" sz="800" dirty="0" smtClean="0">
                <a:latin typeface="Arial"/>
              </a:rPr>
              <a:t>efforts, </a:t>
            </a:r>
            <a:r>
              <a:rPr lang="en-US" sz="800" dirty="0">
                <a:latin typeface="Arial"/>
              </a:rPr>
              <a:t>h</a:t>
            </a:r>
            <a:r>
              <a:rPr lang="en-US" sz="800" dirty="0" smtClean="0">
                <a:latin typeface="Arial"/>
              </a:rPr>
              <a:t>umanitarian </a:t>
            </a:r>
            <a:r>
              <a:rPr lang="en-US" sz="800" dirty="0">
                <a:latin typeface="Arial"/>
              </a:rPr>
              <a:t>actors </a:t>
            </a:r>
            <a:r>
              <a:rPr lang="en-US" sz="800" dirty="0" smtClean="0">
                <a:latin typeface="Arial"/>
              </a:rPr>
              <a:t>in </a:t>
            </a:r>
            <a:r>
              <a:rPr lang="en-US" sz="800" dirty="0">
                <a:latin typeface="Arial"/>
              </a:rPr>
              <a:t>the sectors of health, water, sanitation and hygiene have set up a task force to ensure an effective response to the crisis</a:t>
            </a:r>
            <a:r>
              <a:rPr lang="en-US" sz="800" dirty="0" smtClean="0">
                <a:latin typeface="Arial"/>
              </a:rPr>
              <a:t>.</a:t>
            </a:r>
          </a:p>
          <a:p>
            <a:endParaRPr lang="en-US" sz="800" dirty="0">
              <a:latin typeface="Arial"/>
            </a:endParaRPr>
          </a:p>
          <a:p>
            <a:r>
              <a:rPr lang="en-GB" sz="1000" dirty="0" smtClean="0">
                <a:latin typeface="Arial"/>
              </a:rPr>
              <a:t>NIGER</a:t>
            </a:r>
          </a:p>
          <a:p>
            <a:pPr lvl="0"/>
            <a:endParaRPr lang="en-US"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GB" sz="700" dirty="0" smtClean="0">
              <a:latin typeface="Arial"/>
            </a:endParaRPr>
          </a:p>
          <a:p>
            <a:pPr>
              <a:spcBef>
                <a:spcPts val="600"/>
              </a:spcBef>
            </a:pPr>
            <a:r>
              <a:rPr lang="en-US" sz="800" dirty="0" smtClean="0">
                <a:latin typeface="Arial" panose="020B0604020202020204" pitchFamily="34" charset="0"/>
                <a:cs typeface="Arial" panose="020B0604020202020204" pitchFamily="34" charset="0"/>
              </a:rPr>
              <a:t>Since </a:t>
            </a:r>
            <a:r>
              <a:rPr lang="en-US" sz="800" dirty="0">
                <a:latin typeface="Arial" panose="020B0604020202020204" pitchFamily="34" charset="0"/>
                <a:cs typeface="Arial" panose="020B0604020202020204" pitchFamily="34" charset="0"/>
              </a:rPr>
              <a:t>June, at least 14 people have died in floods in Niger and more than 46,000 have been left homeless after heavy rains. Most of the victims and damage have occurred in the desert areas of </a:t>
            </a:r>
            <a:r>
              <a:rPr lang="en-US" sz="800" dirty="0" err="1">
                <a:latin typeface="Arial" panose="020B0604020202020204" pitchFamily="34" charset="0"/>
                <a:cs typeface="Arial" panose="020B0604020202020204" pitchFamily="34" charset="0"/>
              </a:rPr>
              <a:t>Tahoua</a:t>
            </a:r>
            <a:r>
              <a:rPr lang="en-US" sz="800" dirty="0">
                <a:latin typeface="Arial" panose="020B0604020202020204" pitchFamily="34" charset="0"/>
                <a:cs typeface="Arial" panose="020B0604020202020204" pitchFamily="34" charset="0"/>
              </a:rPr>
              <a:t>, in the west, and </a:t>
            </a:r>
            <a:r>
              <a:rPr lang="en-US" sz="800" dirty="0" err="1">
                <a:latin typeface="Arial" panose="020B0604020202020204" pitchFamily="34" charset="0"/>
                <a:cs typeface="Arial" panose="020B0604020202020204" pitchFamily="34" charset="0"/>
              </a:rPr>
              <a:t>Agadez</a:t>
            </a:r>
            <a:r>
              <a:rPr lang="en-US" sz="800" dirty="0">
                <a:latin typeface="Arial" panose="020B0604020202020204" pitchFamily="34" charset="0"/>
                <a:cs typeface="Arial" panose="020B0604020202020204" pitchFamily="34" charset="0"/>
              </a:rPr>
              <a:t> in the north. </a:t>
            </a:r>
            <a:r>
              <a:rPr lang="en-US" sz="800" dirty="0" smtClean="0">
                <a:latin typeface="Arial" panose="020B0604020202020204" pitchFamily="34" charset="0"/>
                <a:cs typeface="Arial" panose="020B0604020202020204" pitchFamily="34" charset="0"/>
              </a:rPr>
              <a:t>Authorities are providing food </a:t>
            </a:r>
            <a:r>
              <a:rPr lang="en-US" sz="800" dirty="0">
                <a:latin typeface="Arial" panose="020B0604020202020204" pitchFamily="34" charset="0"/>
                <a:cs typeface="Arial" panose="020B0604020202020204" pitchFamily="34" charset="0"/>
              </a:rPr>
              <a:t>aid to those in need and </a:t>
            </a:r>
            <a:r>
              <a:rPr lang="en-US" sz="800" dirty="0" smtClean="0">
                <a:latin typeface="Arial" panose="020B0604020202020204" pitchFamily="34" charset="0"/>
                <a:cs typeface="Arial" panose="020B0604020202020204" pitchFamily="34" charset="0"/>
              </a:rPr>
              <a:t>non-food </a:t>
            </a:r>
            <a:r>
              <a:rPr lang="en-US" sz="800" dirty="0">
                <a:latin typeface="Arial" panose="020B0604020202020204" pitchFamily="34" charset="0"/>
                <a:cs typeface="Arial" panose="020B0604020202020204" pitchFamily="34" charset="0"/>
              </a:rPr>
              <a:t>aid is on its way.</a:t>
            </a:r>
            <a:endParaRPr lang="en-US" sz="800" dirty="0" smtClean="0">
              <a:latin typeface="Arial" panose="020B0604020202020204" pitchFamily="34" charset="0"/>
              <a:cs typeface="Arial" panose="020B0604020202020204" pitchFamily="34" charset="0"/>
            </a:endParaRPr>
          </a:p>
        </p:txBody>
      </p:sp>
      <p:sp>
        <p:nvSpPr>
          <p:cNvPr id="85" name="ZoneTexte 84"/>
          <p:cNvSpPr txBox="1"/>
          <p:nvPr/>
        </p:nvSpPr>
        <p:spPr>
          <a:xfrm>
            <a:off x="446335" y="991899"/>
            <a:ext cx="1778434" cy="21544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26,000 AFFECTED BY FLOODS </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480617" y="2344179"/>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272531"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63913" y="2832032"/>
              <a:ext cx="685212" cy="338554"/>
            </a:xfrm>
            <a:prstGeom prst="rect">
              <a:avLst/>
            </a:prstGeom>
            <a:noFill/>
          </p:spPr>
          <p:txBody>
            <a:bodyPr wrap="square" rtlCol="0">
              <a:spAutoFit/>
            </a:bodyPr>
            <a:lstStyle/>
            <a:p>
              <a:pPr algn="ctr"/>
              <a:r>
                <a:rPr lang="fr-FR" sz="800" dirty="0">
                  <a:latin typeface="Bookman Old Style" panose="02050604050505020204" pitchFamily="18" charset="0"/>
                </a:rPr>
                <a:t>BURKINA FASO</a:t>
              </a:r>
              <a:endParaRPr lang="en-US" sz="800" dirty="0">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smtClean="0">
                  <a:solidFill>
                    <a:schemeClr val="bg1">
                      <a:lumMod val="50000"/>
                    </a:schemeClr>
                  </a:solidFill>
                </a:rPr>
                <a:t>CÔTE </a:t>
              </a:r>
              <a:r>
                <a:rPr lang="fr-FR" sz="700" dirty="0">
                  <a:solidFill>
                    <a:schemeClr val="bg1">
                      <a:lumMod val="50000"/>
                    </a:schemeClr>
                  </a:solidFill>
                </a:rPr>
                <a:t>D’IVOIRE</a:t>
              </a:r>
              <a:endParaRPr lang="en-US" sz="700" dirty="0">
                <a:solidFill>
                  <a:schemeClr val="bg1">
                    <a:lumMod val="50000"/>
                  </a:schemeClr>
                </a:solidFill>
              </a:endParaRPr>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59063" y="702626"/>
            <a:ext cx="2039235" cy="6681399"/>
          </a:xfrm>
          <a:prstGeom prst="rect">
            <a:avLst/>
          </a:prstGeom>
          <a:noFill/>
        </p:spPr>
        <p:txBody>
          <a:bodyPr wrap="square" lIns="0" tIns="49785" rIns="0" bIns="49785" rtlCol="0">
            <a:noAutofit/>
          </a:bodyPr>
          <a:lstStyle/>
          <a:p>
            <a:endParaRPr lang="en-US" sz="400" dirty="0" smtClean="0">
              <a:latin typeface="Arial"/>
            </a:endParaRPr>
          </a:p>
          <a:p>
            <a:r>
              <a:rPr lang="en-US" sz="1000" dirty="0" smtClean="0">
                <a:latin typeface="Arial"/>
              </a:rPr>
              <a:t>NIGERIA</a:t>
            </a:r>
            <a:endParaRPr lang="en-US" sz="1000" dirty="0">
              <a:latin typeface="Arial"/>
            </a:endParaRPr>
          </a:p>
          <a:p>
            <a:endParaRPr lang="en-US"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On 10 August, two cases of polio were confirmed in </a:t>
            </a:r>
            <a:r>
              <a:rPr lang="en-US" sz="800" dirty="0" err="1">
                <a:latin typeface="Arial" panose="020B0604020202020204" pitchFamily="34" charset="0"/>
                <a:cs typeface="Arial" panose="020B0604020202020204" pitchFamily="34" charset="0"/>
              </a:rPr>
              <a:t>Gwoza</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Borno</a:t>
            </a:r>
            <a:r>
              <a:rPr lang="en-US" sz="800" dirty="0">
                <a:latin typeface="Arial" panose="020B0604020202020204" pitchFamily="34" charset="0"/>
                <a:cs typeface="Arial" panose="020B0604020202020204" pitchFamily="34" charset="0"/>
              </a:rPr>
              <a:t> State, and </a:t>
            </a:r>
            <a:r>
              <a:rPr lang="en-US" sz="800" dirty="0" smtClean="0">
                <a:latin typeface="Arial" panose="020B0604020202020204" pitchFamily="34" charset="0"/>
                <a:cs typeface="Arial" panose="020B0604020202020204" pitchFamily="34" charset="0"/>
              </a:rPr>
              <a:t>a third case was </a:t>
            </a:r>
            <a:r>
              <a:rPr lang="en-US" sz="800" dirty="0">
                <a:latin typeface="Arial" panose="020B0604020202020204" pitchFamily="34" charset="0"/>
                <a:cs typeface="Arial" panose="020B0604020202020204" pitchFamily="34" charset="0"/>
              </a:rPr>
              <a:t>reported in the </a:t>
            </a:r>
            <a:r>
              <a:rPr lang="en-US" sz="800" dirty="0" err="1">
                <a:latin typeface="Arial" panose="020B0604020202020204" pitchFamily="34" charset="0"/>
                <a:cs typeface="Arial" panose="020B0604020202020204" pitchFamily="34" charset="0"/>
              </a:rPr>
              <a:t>Muna</a:t>
            </a:r>
            <a:r>
              <a:rPr lang="en-US" sz="800" dirty="0">
                <a:latin typeface="Arial" panose="020B0604020202020204" pitchFamily="34" charset="0"/>
                <a:cs typeface="Arial" panose="020B0604020202020204" pitchFamily="34" charset="0"/>
              </a:rPr>
              <a:t> Garage IDP settlement. The cases involve IDP children who lived in Boko Haram-controlled areas for more than three years without access to </a:t>
            </a:r>
            <a:r>
              <a:rPr lang="en-US" sz="800" dirty="0" smtClean="0">
                <a:latin typeface="Arial" panose="020B0604020202020204" pitchFamily="34" charset="0"/>
                <a:cs typeface="Arial" panose="020B0604020202020204" pitchFamily="34" charset="0"/>
              </a:rPr>
              <a:t>polio </a:t>
            </a:r>
            <a:r>
              <a:rPr lang="en-US" sz="800" dirty="0">
                <a:latin typeface="Arial" panose="020B0604020202020204" pitchFamily="34" charset="0"/>
                <a:cs typeface="Arial" panose="020B0604020202020204" pitchFamily="34" charset="0"/>
              </a:rPr>
              <a:t>vaccination campaigns. Genetic sequencing of the viruses suggests that the new cases are closely linked to a wild poliovirus strain last detected in </a:t>
            </a:r>
            <a:r>
              <a:rPr lang="en-US" sz="800" dirty="0" err="1">
                <a:latin typeface="Arial" panose="020B0604020202020204" pitchFamily="34" charset="0"/>
                <a:cs typeface="Arial" panose="020B0604020202020204" pitchFamily="34" charset="0"/>
              </a:rPr>
              <a:t>Borno</a:t>
            </a:r>
            <a:r>
              <a:rPr lang="en-US" sz="800" dirty="0">
                <a:latin typeface="Arial" panose="020B0604020202020204" pitchFamily="34" charset="0"/>
                <a:cs typeface="Arial" panose="020B0604020202020204" pitchFamily="34" charset="0"/>
              </a:rPr>
              <a:t> in 2011. </a:t>
            </a:r>
            <a:r>
              <a:rPr lang="en-US" sz="800" dirty="0" smtClean="0">
                <a:latin typeface="Arial" panose="020B0604020202020204" pitchFamily="34" charset="0"/>
                <a:cs typeface="Arial" panose="020B0604020202020204" pitchFamily="34" charset="0"/>
              </a:rPr>
              <a:t>Partners have </a:t>
            </a:r>
            <a:r>
              <a:rPr lang="en-US" sz="800" dirty="0">
                <a:latin typeface="Arial" panose="020B0604020202020204" pitchFamily="34" charset="0"/>
                <a:cs typeface="Arial" panose="020B0604020202020204" pitchFamily="34" charset="0"/>
              </a:rPr>
              <a:t>deployed medical teams in both locations, </a:t>
            </a:r>
            <a:r>
              <a:rPr lang="en-US" sz="800" dirty="0" smtClean="0">
                <a:latin typeface="Arial" panose="020B0604020202020204" pitchFamily="34" charset="0"/>
                <a:cs typeface="Arial" panose="020B0604020202020204" pitchFamily="34" charset="0"/>
              </a:rPr>
              <a:t>and called </a:t>
            </a:r>
            <a:r>
              <a:rPr lang="en-US" sz="800" dirty="0">
                <a:latin typeface="Arial" panose="020B0604020202020204" pitchFamily="34" charset="0"/>
                <a:cs typeface="Arial" panose="020B0604020202020204" pitchFamily="34" charset="0"/>
              </a:rPr>
              <a:t>for a massive vaccination campaign at strategic entry points to Maiduguri to prevent further spread of the disease. The Government is planning to roll out emergency polio vaccinations starting late August, including in </a:t>
            </a:r>
            <a:r>
              <a:rPr lang="en-US" sz="800" dirty="0" err="1">
                <a:latin typeface="Arial" panose="020B0604020202020204" pitchFamily="34" charset="0"/>
                <a:cs typeface="Arial" panose="020B0604020202020204" pitchFamily="34" charset="0"/>
              </a:rPr>
              <a:t>neighbouring</a:t>
            </a:r>
            <a:r>
              <a:rPr lang="en-US" sz="800" dirty="0">
                <a:latin typeface="Arial" panose="020B0604020202020204" pitchFamily="34" charset="0"/>
                <a:cs typeface="Arial" panose="020B0604020202020204" pitchFamily="34" charset="0"/>
              </a:rPr>
              <a:t> countries with a focus on the Lake Chad region and northern Cameroon</a:t>
            </a:r>
            <a:r>
              <a:rPr lang="en-US" sz="800" dirty="0" smtClean="0">
                <a:latin typeface="Arial" panose="020B0604020202020204" pitchFamily="34" charset="0"/>
                <a:cs typeface="Arial" panose="020B0604020202020204" pitchFamily="34" charset="0"/>
              </a:rPr>
              <a:t>.</a:t>
            </a:r>
          </a:p>
          <a:p>
            <a:endParaRPr lang="en-US" sz="1000" dirty="0" smtClean="0">
              <a:latin typeface="Arial"/>
            </a:endParaRPr>
          </a:p>
          <a:p>
            <a:r>
              <a:rPr lang="en-US" sz="1000" dirty="0" smtClean="0">
                <a:latin typeface="Arial"/>
              </a:rPr>
              <a:t>DR CONGO </a:t>
            </a:r>
            <a:endParaRPr lang="en-US" sz="1000" dirty="0">
              <a:latin typeface="Arial"/>
            </a:endParaRPr>
          </a:p>
          <a:p>
            <a:endParaRPr lang="en-US" sz="1000" dirty="0" smtClean="0">
              <a:latin typeface="Arial"/>
            </a:endParaRPr>
          </a:p>
          <a:p>
            <a:endParaRPr lang="en-US" sz="800" dirty="0" smtClean="0">
              <a:latin typeface="Arial" panose="020B0604020202020204" pitchFamily="34" charset="0"/>
              <a:cs typeface="Arial" panose="020B0604020202020204" pitchFamily="34" charset="0"/>
            </a:endParaRPr>
          </a:p>
          <a:p>
            <a:endParaRPr lang="en-US" sz="300" dirty="0" smtClean="0">
              <a:latin typeface="Arial"/>
            </a:endParaRPr>
          </a:p>
          <a:p>
            <a:endParaRPr lang="en-US" sz="300" dirty="0" smtClean="0">
              <a:latin typeface="Arial"/>
            </a:endParaRPr>
          </a:p>
          <a:p>
            <a:r>
              <a:rPr lang="en-US" sz="800" dirty="0">
                <a:latin typeface="Arial"/>
              </a:rPr>
              <a:t>At least 42 civilians were killed in </a:t>
            </a:r>
            <a:r>
              <a:rPr lang="en-US" sz="800" dirty="0" err="1">
                <a:latin typeface="Arial"/>
              </a:rPr>
              <a:t>Beni</a:t>
            </a:r>
            <a:r>
              <a:rPr lang="en-US" sz="800" dirty="0">
                <a:latin typeface="Arial"/>
              </a:rPr>
              <a:t> in </a:t>
            </a:r>
            <a:r>
              <a:rPr lang="en-US" sz="800" dirty="0" smtClean="0">
                <a:latin typeface="Arial"/>
              </a:rPr>
              <a:t>eastern DRC in the </a:t>
            </a:r>
            <a:r>
              <a:rPr lang="en-US" sz="800" dirty="0">
                <a:latin typeface="Arial"/>
              </a:rPr>
              <a:t>night between 13 and 14 August. The attack was reportedly perpetrated by an armed group of Ugandan origin. The killings came three days after President Kabila visited the </a:t>
            </a:r>
            <a:r>
              <a:rPr lang="en-US" sz="800" dirty="0" smtClean="0">
                <a:latin typeface="Arial"/>
              </a:rPr>
              <a:t>area. </a:t>
            </a:r>
            <a:r>
              <a:rPr lang="en-US" sz="800" dirty="0">
                <a:latin typeface="Arial"/>
              </a:rPr>
              <a:t>This is the latest </a:t>
            </a:r>
            <a:r>
              <a:rPr lang="en-US" sz="800" dirty="0" smtClean="0">
                <a:latin typeface="Arial"/>
              </a:rPr>
              <a:t>of </a:t>
            </a:r>
            <a:r>
              <a:rPr lang="en-US" sz="800" dirty="0">
                <a:latin typeface="Arial"/>
              </a:rPr>
              <a:t>a series of </a:t>
            </a:r>
            <a:r>
              <a:rPr lang="en-US" sz="800" dirty="0" smtClean="0">
                <a:latin typeface="Arial"/>
              </a:rPr>
              <a:t>massacres since 2014 that has </a:t>
            </a:r>
            <a:r>
              <a:rPr lang="en-US" sz="800" dirty="0">
                <a:latin typeface="Arial"/>
              </a:rPr>
              <a:t>left more than 600 people dead in and around the town of </a:t>
            </a:r>
            <a:r>
              <a:rPr lang="en-US" sz="800" dirty="0" err="1" smtClean="0">
                <a:latin typeface="Arial"/>
              </a:rPr>
              <a:t>Beni</a:t>
            </a:r>
            <a:r>
              <a:rPr lang="en-US" sz="800" dirty="0" smtClean="0">
                <a:latin typeface="Arial"/>
              </a:rPr>
              <a:t>. </a:t>
            </a:r>
            <a:r>
              <a:rPr lang="en-US" sz="800" dirty="0">
                <a:latin typeface="Arial"/>
              </a:rPr>
              <a:t>Three days of national mourning have been declared following the killings.</a:t>
            </a:r>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8581599" y="5921620"/>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sp>
        <p:nvSpPr>
          <p:cNvPr id="2238" name="ZoneTexte 2237"/>
          <p:cNvSpPr txBox="1"/>
          <p:nvPr/>
        </p:nvSpPr>
        <p:spPr>
          <a:xfrm>
            <a:off x="373089" y="4836841"/>
            <a:ext cx="2033473"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FLOODS KILL 14 AND LEAVE 46,000 HOMELESS </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639761" y="1018964"/>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FIRST POLIO CASES REPORTED SINCE 2014</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9249" y="255962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5" name="Connecteur droit 90"/>
          <p:cNvCxnSpPr/>
          <p:nvPr/>
        </p:nvCxnSpPr>
        <p:spPr>
          <a:xfrm>
            <a:off x="8453255" y="990951"/>
            <a:ext cx="1980000" cy="2912"/>
          </a:xfrm>
          <a:prstGeom prst="line">
            <a:avLst/>
          </a:prstGeom>
        </p:spPr>
        <p:style>
          <a:lnRef idx="1">
            <a:schemeClr val="dk1"/>
          </a:lnRef>
          <a:fillRef idx="0">
            <a:schemeClr val="dk1"/>
          </a:fillRef>
          <a:effectRef idx="0">
            <a:schemeClr val="dk1"/>
          </a:effectRef>
          <a:fontRef idx="minor">
            <a:schemeClr val="tx1"/>
          </a:fontRef>
        </p:style>
      </p:cxnSp>
      <p:cxnSp>
        <p:nvCxnSpPr>
          <p:cNvPr id="240" name="Connecteur droit 76"/>
          <p:cNvCxnSpPr/>
          <p:nvPr/>
        </p:nvCxnSpPr>
        <p:spPr>
          <a:xfrm flipV="1">
            <a:off x="223079" y="4805400"/>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256" name="ZoneTexte 88"/>
          <p:cNvSpPr txBox="1"/>
          <p:nvPr/>
        </p:nvSpPr>
        <p:spPr>
          <a:xfrm>
            <a:off x="8602047" y="4006987"/>
            <a:ext cx="1804536" cy="21544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42 KILLED IN BENI IN THE EAST </a:t>
            </a:r>
            <a:endParaRPr lang="en-US" sz="800" i="1" dirty="0">
              <a:solidFill>
                <a:srgbClr val="026CB6"/>
              </a:solidFill>
              <a:latin typeface="Arial" panose="020B0604020202020204" pitchFamily="34" charset="0"/>
              <a:cs typeface="Arial" panose="020B0604020202020204" pitchFamily="34" charset="0"/>
            </a:endParaRPr>
          </a:p>
        </p:txBody>
      </p:sp>
      <p:grpSp>
        <p:nvGrpSpPr>
          <p:cNvPr id="248" name="Group 247"/>
          <p:cNvGrpSpPr/>
          <p:nvPr/>
        </p:nvGrpSpPr>
        <p:grpSpPr>
          <a:xfrm>
            <a:off x="4100258" y="2825087"/>
            <a:ext cx="226800" cy="350621"/>
            <a:chOff x="5476747" y="1463387"/>
            <a:chExt cx="226800" cy="350621"/>
          </a:xfrm>
        </p:grpSpPr>
        <p:pic>
          <p:nvPicPr>
            <p:cNvPr id="249" name="Image 33"/>
            <p:cNvPicPr>
              <a:picLocks noChangeAspect="1"/>
            </p:cNvPicPr>
            <p:nvPr/>
          </p:nvPicPr>
          <p:blipFill>
            <a:blip r:embed="rId8"/>
            <a:stretch>
              <a:fillRect/>
            </a:stretch>
          </p:blipFill>
          <p:spPr>
            <a:xfrm>
              <a:off x="5476747" y="1463387"/>
              <a:ext cx="226800" cy="350621"/>
            </a:xfrm>
            <a:prstGeom prst="rect">
              <a:avLst/>
            </a:prstGeom>
          </p:spPr>
        </p:pic>
        <p:pic>
          <p:nvPicPr>
            <p:cNvPr id="253" name="Image 18"/>
            <p:cNvPicPr>
              <a:picLocks noChangeAspect="1"/>
            </p:cNvPicPr>
            <p:nvPr/>
          </p:nvPicPr>
          <p:blipFill>
            <a:blip r:embed="rId13"/>
            <a:stretch>
              <a:fillRect/>
            </a:stretch>
          </p:blipFill>
          <p:spPr>
            <a:xfrm>
              <a:off x="5498582" y="1484706"/>
              <a:ext cx="190800" cy="170357"/>
            </a:xfrm>
            <a:prstGeom prst="rect">
              <a:avLst/>
            </a:prstGeom>
          </p:spPr>
        </p:pic>
      </p:grpSp>
      <p:sp>
        <p:nvSpPr>
          <p:cNvPr id="204" name="ZoneTexte 84"/>
          <p:cNvSpPr txBox="1"/>
          <p:nvPr/>
        </p:nvSpPr>
        <p:spPr>
          <a:xfrm>
            <a:off x="332826" y="2738334"/>
            <a:ext cx="2087635" cy="21544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15 KILLED IN CHOLERA OUTBREAK </a:t>
            </a:r>
            <a:endParaRPr lang="en-US" sz="800" i="1" dirty="0">
              <a:solidFill>
                <a:srgbClr val="026CB6"/>
              </a:solidFill>
              <a:latin typeface="Arial" panose="020B0604020202020204" pitchFamily="34" charset="0"/>
              <a:cs typeface="Arial" panose="020B0604020202020204" pitchFamily="34" charset="0"/>
            </a:endParaRPr>
          </a:p>
        </p:txBody>
      </p:sp>
      <p:grpSp>
        <p:nvGrpSpPr>
          <p:cNvPr id="246" name="Group 245"/>
          <p:cNvGrpSpPr/>
          <p:nvPr/>
        </p:nvGrpSpPr>
        <p:grpSpPr>
          <a:xfrm>
            <a:off x="7131449" y="3854426"/>
            <a:ext cx="225000" cy="328204"/>
            <a:chOff x="4499508" y="1144203"/>
            <a:chExt cx="225000" cy="328204"/>
          </a:xfrm>
        </p:grpSpPr>
        <p:pic>
          <p:nvPicPr>
            <p:cNvPr id="250" name="Image 377"/>
            <p:cNvPicPr>
              <a:picLocks noChangeAspect="1"/>
            </p:cNvPicPr>
            <p:nvPr/>
          </p:nvPicPr>
          <p:blipFill>
            <a:blip r:embed="rId14"/>
            <a:stretch>
              <a:fillRect/>
            </a:stretch>
          </p:blipFill>
          <p:spPr>
            <a:xfrm>
              <a:off x="4499508" y="1146157"/>
              <a:ext cx="225000" cy="326250"/>
            </a:xfrm>
            <a:prstGeom prst="rect">
              <a:avLst/>
            </a:prstGeom>
          </p:spPr>
        </p:pic>
        <p:pic>
          <p:nvPicPr>
            <p:cNvPr id="251" name="Image 19"/>
            <p:cNvPicPr>
              <a:picLocks noChangeAspect="1"/>
            </p:cNvPicPr>
            <p:nvPr/>
          </p:nvPicPr>
          <p:blipFill>
            <a:blip r:embed="rId15"/>
            <a:stretch>
              <a:fillRect/>
            </a:stretch>
          </p:blipFill>
          <p:spPr>
            <a:xfrm>
              <a:off x="4502719" y="1144203"/>
              <a:ext cx="201600" cy="201600"/>
            </a:xfrm>
            <a:prstGeom prst="rect">
              <a:avLst/>
            </a:prstGeom>
          </p:spPr>
        </p:pic>
      </p:grpSp>
      <p:cxnSp>
        <p:nvCxnSpPr>
          <p:cNvPr id="260" name="Connecteur droit 90"/>
          <p:cNvCxnSpPr/>
          <p:nvPr/>
        </p:nvCxnSpPr>
        <p:spPr>
          <a:xfrm>
            <a:off x="8437182" y="3965425"/>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187" name="Group 186"/>
          <p:cNvGrpSpPr/>
          <p:nvPr/>
        </p:nvGrpSpPr>
        <p:grpSpPr>
          <a:xfrm>
            <a:off x="250809" y="998728"/>
            <a:ext cx="226800" cy="350621"/>
            <a:chOff x="5476747" y="1463387"/>
            <a:chExt cx="226800" cy="350621"/>
          </a:xfrm>
        </p:grpSpPr>
        <p:pic>
          <p:nvPicPr>
            <p:cNvPr id="188" name="Image 33"/>
            <p:cNvPicPr>
              <a:picLocks noChangeAspect="1"/>
            </p:cNvPicPr>
            <p:nvPr/>
          </p:nvPicPr>
          <p:blipFill>
            <a:blip r:embed="rId8"/>
            <a:stretch>
              <a:fillRect/>
            </a:stretch>
          </p:blipFill>
          <p:spPr>
            <a:xfrm>
              <a:off x="5476747" y="1463387"/>
              <a:ext cx="226800" cy="350621"/>
            </a:xfrm>
            <a:prstGeom prst="rect">
              <a:avLst/>
            </a:prstGeom>
          </p:spPr>
        </p:pic>
        <p:pic>
          <p:nvPicPr>
            <p:cNvPr id="189" name="Image 18"/>
            <p:cNvPicPr>
              <a:picLocks noChangeAspect="1"/>
            </p:cNvPicPr>
            <p:nvPr/>
          </p:nvPicPr>
          <p:blipFill>
            <a:blip r:embed="rId13"/>
            <a:stretch>
              <a:fillRect/>
            </a:stretch>
          </p:blipFill>
          <p:spPr>
            <a:xfrm>
              <a:off x="5498582" y="1484706"/>
              <a:ext cx="190800" cy="170357"/>
            </a:xfrm>
            <a:prstGeom prst="rect">
              <a:avLst/>
            </a:prstGeom>
          </p:spPr>
        </p:pic>
      </p:grpSp>
      <p:cxnSp>
        <p:nvCxnSpPr>
          <p:cNvPr id="190" name="Connecteur droit 76"/>
          <p:cNvCxnSpPr/>
          <p:nvPr/>
        </p:nvCxnSpPr>
        <p:spPr>
          <a:xfrm flipV="1">
            <a:off x="233725" y="2679440"/>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4" name="Groupe 20"/>
          <p:cNvGrpSpPr/>
          <p:nvPr/>
        </p:nvGrpSpPr>
        <p:grpSpPr>
          <a:xfrm>
            <a:off x="194938" y="2725747"/>
            <a:ext cx="225000" cy="326250"/>
            <a:chOff x="8607920" y="3083161"/>
            <a:chExt cx="225000" cy="326250"/>
          </a:xfrm>
        </p:grpSpPr>
        <p:pic>
          <p:nvPicPr>
            <p:cNvPr id="196" name="Image 371"/>
            <p:cNvPicPr>
              <a:picLocks noChangeAspect="1"/>
            </p:cNvPicPr>
            <p:nvPr/>
          </p:nvPicPr>
          <p:blipFill>
            <a:blip r:embed="rId16"/>
            <a:stretch>
              <a:fillRect/>
            </a:stretch>
          </p:blipFill>
          <p:spPr>
            <a:xfrm>
              <a:off x="8607920" y="3083161"/>
              <a:ext cx="225000" cy="326250"/>
            </a:xfrm>
            <a:prstGeom prst="rect">
              <a:avLst/>
            </a:prstGeom>
          </p:spPr>
        </p:pic>
        <p:pic>
          <p:nvPicPr>
            <p:cNvPr id="197" name="Image 372"/>
            <p:cNvPicPr>
              <a:picLocks noChangeAspect="1"/>
            </p:cNvPicPr>
            <p:nvPr/>
          </p:nvPicPr>
          <p:blipFill>
            <a:blip r:embed="rId17"/>
            <a:stretch>
              <a:fillRect/>
            </a:stretch>
          </p:blipFill>
          <p:spPr>
            <a:xfrm>
              <a:off x="8624530" y="3095000"/>
              <a:ext cx="191250" cy="191250"/>
            </a:xfrm>
            <a:prstGeom prst="rect">
              <a:avLst/>
            </a:prstGeom>
          </p:spPr>
        </p:pic>
      </p:grpSp>
      <p:grpSp>
        <p:nvGrpSpPr>
          <p:cNvPr id="198" name="Groupe 20"/>
          <p:cNvGrpSpPr/>
          <p:nvPr/>
        </p:nvGrpSpPr>
        <p:grpSpPr>
          <a:xfrm>
            <a:off x="6809777" y="3358312"/>
            <a:ext cx="225000" cy="326250"/>
            <a:chOff x="8607920" y="3083161"/>
            <a:chExt cx="225000" cy="326250"/>
          </a:xfrm>
        </p:grpSpPr>
        <p:pic>
          <p:nvPicPr>
            <p:cNvPr id="199" name="Image 371"/>
            <p:cNvPicPr>
              <a:picLocks noChangeAspect="1"/>
            </p:cNvPicPr>
            <p:nvPr/>
          </p:nvPicPr>
          <p:blipFill>
            <a:blip r:embed="rId16"/>
            <a:stretch>
              <a:fillRect/>
            </a:stretch>
          </p:blipFill>
          <p:spPr>
            <a:xfrm>
              <a:off x="8607920" y="3083161"/>
              <a:ext cx="225000" cy="326250"/>
            </a:xfrm>
            <a:prstGeom prst="rect">
              <a:avLst/>
            </a:prstGeom>
          </p:spPr>
        </p:pic>
        <p:pic>
          <p:nvPicPr>
            <p:cNvPr id="200" name="Image 372"/>
            <p:cNvPicPr>
              <a:picLocks noChangeAspect="1"/>
            </p:cNvPicPr>
            <p:nvPr/>
          </p:nvPicPr>
          <p:blipFill>
            <a:blip r:embed="rId17"/>
            <a:stretch>
              <a:fillRect/>
            </a:stretch>
          </p:blipFill>
          <p:spPr>
            <a:xfrm>
              <a:off x="8624530" y="3095000"/>
              <a:ext cx="191250" cy="191250"/>
            </a:xfrm>
            <a:prstGeom prst="rect">
              <a:avLst/>
            </a:prstGeom>
          </p:spPr>
        </p:pic>
      </p:grpSp>
      <p:grpSp>
        <p:nvGrpSpPr>
          <p:cNvPr id="201" name="Group 200"/>
          <p:cNvGrpSpPr/>
          <p:nvPr/>
        </p:nvGrpSpPr>
        <p:grpSpPr>
          <a:xfrm>
            <a:off x="5207010" y="2452909"/>
            <a:ext cx="226800" cy="350621"/>
            <a:chOff x="5476747" y="1463387"/>
            <a:chExt cx="226800" cy="350621"/>
          </a:xfrm>
        </p:grpSpPr>
        <p:pic>
          <p:nvPicPr>
            <p:cNvPr id="202" name="Image 33"/>
            <p:cNvPicPr>
              <a:picLocks noChangeAspect="1"/>
            </p:cNvPicPr>
            <p:nvPr/>
          </p:nvPicPr>
          <p:blipFill>
            <a:blip r:embed="rId8"/>
            <a:stretch>
              <a:fillRect/>
            </a:stretch>
          </p:blipFill>
          <p:spPr>
            <a:xfrm>
              <a:off x="5476747" y="1463387"/>
              <a:ext cx="226800" cy="350621"/>
            </a:xfrm>
            <a:prstGeom prst="rect">
              <a:avLst/>
            </a:prstGeom>
          </p:spPr>
        </p:pic>
        <p:pic>
          <p:nvPicPr>
            <p:cNvPr id="203" name="Image 18"/>
            <p:cNvPicPr>
              <a:picLocks noChangeAspect="1"/>
            </p:cNvPicPr>
            <p:nvPr/>
          </p:nvPicPr>
          <p:blipFill>
            <a:blip r:embed="rId13"/>
            <a:stretch>
              <a:fillRect/>
            </a:stretch>
          </p:blipFill>
          <p:spPr>
            <a:xfrm>
              <a:off x="5498582" y="1484706"/>
              <a:ext cx="190800" cy="170357"/>
            </a:xfrm>
            <a:prstGeom prst="rect">
              <a:avLst/>
            </a:prstGeom>
          </p:spPr>
        </p:pic>
      </p:grpSp>
      <p:grpSp>
        <p:nvGrpSpPr>
          <p:cNvPr id="205" name="Group 204"/>
          <p:cNvGrpSpPr/>
          <p:nvPr/>
        </p:nvGrpSpPr>
        <p:grpSpPr>
          <a:xfrm>
            <a:off x="184252" y="4845856"/>
            <a:ext cx="226800" cy="350621"/>
            <a:chOff x="5476747" y="1463387"/>
            <a:chExt cx="226800" cy="350621"/>
          </a:xfrm>
        </p:grpSpPr>
        <p:pic>
          <p:nvPicPr>
            <p:cNvPr id="206" name="Image 33"/>
            <p:cNvPicPr>
              <a:picLocks noChangeAspect="1"/>
            </p:cNvPicPr>
            <p:nvPr/>
          </p:nvPicPr>
          <p:blipFill>
            <a:blip r:embed="rId8"/>
            <a:stretch>
              <a:fillRect/>
            </a:stretch>
          </p:blipFill>
          <p:spPr>
            <a:xfrm>
              <a:off x="5476747" y="1463387"/>
              <a:ext cx="226800" cy="350621"/>
            </a:xfrm>
            <a:prstGeom prst="rect">
              <a:avLst/>
            </a:prstGeom>
          </p:spPr>
        </p:pic>
        <p:pic>
          <p:nvPicPr>
            <p:cNvPr id="209" name="Image 18"/>
            <p:cNvPicPr>
              <a:picLocks noChangeAspect="1"/>
            </p:cNvPicPr>
            <p:nvPr/>
          </p:nvPicPr>
          <p:blipFill>
            <a:blip r:embed="rId13"/>
            <a:stretch>
              <a:fillRect/>
            </a:stretch>
          </p:blipFill>
          <p:spPr>
            <a:xfrm>
              <a:off x="5498582" y="1484706"/>
              <a:ext cx="190800" cy="170357"/>
            </a:xfrm>
            <a:prstGeom prst="rect">
              <a:avLst/>
            </a:prstGeom>
          </p:spPr>
        </p:pic>
      </p:grpSp>
      <p:grpSp>
        <p:nvGrpSpPr>
          <p:cNvPr id="210" name="Groupe 20"/>
          <p:cNvGrpSpPr/>
          <p:nvPr/>
        </p:nvGrpSpPr>
        <p:grpSpPr>
          <a:xfrm>
            <a:off x="5122323" y="3145698"/>
            <a:ext cx="225000" cy="326250"/>
            <a:chOff x="8607920" y="3083161"/>
            <a:chExt cx="225000" cy="326250"/>
          </a:xfrm>
        </p:grpSpPr>
        <p:pic>
          <p:nvPicPr>
            <p:cNvPr id="211" name="Image 371"/>
            <p:cNvPicPr>
              <a:picLocks noChangeAspect="1"/>
            </p:cNvPicPr>
            <p:nvPr/>
          </p:nvPicPr>
          <p:blipFill>
            <a:blip r:embed="rId16"/>
            <a:stretch>
              <a:fillRect/>
            </a:stretch>
          </p:blipFill>
          <p:spPr>
            <a:xfrm>
              <a:off x="8607920" y="3083161"/>
              <a:ext cx="225000" cy="326250"/>
            </a:xfrm>
            <a:prstGeom prst="rect">
              <a:avLst/>
            </a:prstGeom>
          </p:spPr>
        </p:pic>
        <p:pic>
          <p:nvPicPr>
            <p:cNvPr id="212" name="Image 372"/>
            <p:cNvPicPr>
              <a:picLocks noChangeAspect="1"/>
            </p:cNvPicPr>
            <p:nvPr/>
          </p:nvPicPr>
          <p:blipFill>
            <a:blip r:embed="rId17"/>
            <a:stretch>
              <a:fillRect/>
            </a:stretch>
          </p:blipFill>
          <p:spPr>
            <a:xfrm>
              <a:off x="8624530" y="3095000"/>
              <a:ext cx="191250" cy="191250"/>
            </a:xfrm>
            <a:prstGeom prst="rect">
              <a:avLst/>
            </a:prstGeom>
          </p:spPr>
        </p:pic>
      </p:grpSp>
      <p:grpSp>
        <p:nvGrpSpPr>
          <p:cNvPr id="215" name="Groupe 20"/>
          <p:cNvGrpSpPr/>
          <p:nvPr/>
        </p:nvGrpSpPr>
        <p:grpSpPr>
          <a:xfrm>
            <a:off x="8453255" y="1035350"/>
            <a:ext cx="225000" cy="326250"/>
            <a:chOff x="8607920" y="3083161"/>
            <a:chExt cx="225000" cy="326250"/>
          </a:xfrm>
        </p:grpSpPr>
        <p:pic>
          <p:nvPicPr>
            <p:cNvPr id="216" name="Image 371"/>
            <p:cNvPicPr>
              <a:picLocks noChangeAspect="1"/>
            </p:cNvPicPr>
            <p:nvPr/>
          </p:nvPicPr>
          <p:blipFill>
            <a:blip r:embed="rId16"/>
            <a:stretch>
              <a:fillRect/>
            </a:stretch>
          </p:blipFill>
          <p:spPr>
            <a:xfrm>
              <a:off x="8607920" y="3083161"/>
              <a:ext cx="225000" cy="326250"/>
            </a:xfrm>
            <a:prstGeom prst="rect">
              <a:avLst/>
            </a:prstGeom>
          </p:spPr>
        </p:pic>
        <p:pic>
          <p:nvPicPr>
            <p:cNvPr id="218" name="Image 372"/>
            <p:cNvPicPr>
              <a:picLocks noChangeAspect="1"/>
            </p:cNvPicPr>
            <p:nvPr/>
          </p:nvPicPr>
          <p:blipFill>
            <a:blip r:embed="rId17"/>
            <a:stretch>
              <a:fillRect/>
            </a:stretch>
          </p:blipFill>
          <p:spPr>
            <a:xfrm>
              <a:off x="8624530" y="3095000"/>
              <a:ext cx="191250" cy="191250"/>
            </a:xfrm>
            <a:prstGeom prst="rect">
              <a:avLst/>
            </a:prstGeom>
          </p:spPr>
        </p:pic>
      </p:grpSp>
      <p:grpSp>
        <p:nvGrpSpPr>
          <p:cNvPr id="221" name="Group 220"/>
          <p:cNvGrpSpPr/>
          <p:nvPr/>
        </p:nvGrpSpPr>
        <p:grpSpPr>
          <a:xfrm>
            <a:off x="8435759" y="4008508"/>
            <a:ext cx="225000" cy="328204"/>
            <a:chOff x="4499508" y="1144203"/>
            <a:chExt cx="225000" cy="328204"/>
          </a:xfrm>
        </p:grpSpPr>
        <p:pic>
          <p:nvPicPr>
            <p:cNvPr id="223" name="Image 377"/>
            <p:cNvPicPr>
              <a:picLocks noChangeAspect="1"/>
            </p:cNvPicPr>
            <p:nvPr/>
          </p:nvPicPr>
          <p:blipFill>
            <a:blip r:embed="rId14"/>
            <a:stretch>
              <a:fillRect/>
            </a:stretch>
          </p:blipFill>
          <p:spPr>
            <a:xfrm>
              <a:off x="4499508" y="1146157"/>
              <a:ext cx="225000" cy="326250"/>
            </a:xfrm>
            <a:prstGeom prst="rect">
              <a:avLst/>
            </a:prstGeom>
          </p:spPr>
        </p:pic>
        <p:pic>
          <p:nvPicPr>
            <p:cNvPr id="224" name="Image 19"/>
            <p:cNvPicPr>
              <a:picLocks noChangeAspect="1"/>
            </p:cNvPicPr>
            <p:nvPr/>
          </p:nvPicPr>
          <p:blipFill>
            <a:blip r:embed="rId15"/>
            <a:stretch>
              <a:fillRect/>
            </a:stretch>
          </p:blipFill>
          <p:spPr>
            <a:xfrm>
              <a:off x="4502719" y="1144203"/>
              <a:ext cx="201600" cy="201600"/>
            </a:xfrm>
            <a:prstGeom prst="rect">
              <a:avLst/>
            </a:prstGeom>
          </p:spPr>
        </p:pic>
      </p:grpSp>
      <p:cxnSp>
        <p:nvCxnSpPr>
          <p:cNvPr id="76" name="Connecteur droit 75"/>
          <p:cNvCxnSpPr/>
          <p:nvPr/>
        </p:nvCxnSpPr>
        <p:spPr>
          <a:xfrm flipV="1">
            <a:off x="227819" y="959876"/>
            <a:ext cx="2016000" cy="433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4236</TotalTime>
  <Words>588</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(9 – 15 August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256</cp:revision>
  <cp:lastPrinted>2016-08-16T12:23:54Z</cp:lastPrinted>
  <dcterms:created xsi:type="dcterms:W3CDTF">2015-12-15T11:10:25Z</dcterms:created>
  <dcterms:modified xsi:type="dcterms:W3CDTF">2016-08-16T19:24:11Z</dcterms:modified>
</cp:coreProperties>
</file>