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snapToGrid="0">
      <p:cViewPr varScale="1">
        <p:scale>
          <a:sx n="63" d="100"/>
          <a:sy n="63" d="100"/>
        </p:scale>
        <p:origin x="600" y="7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2/17/2016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2/17/2016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52"/>
          <p:cNvSpPr txBox="1"/>
          <p:nvPr/>
        </p:nvSpPr>
        <p:spPr>
          <a:xfrm>
            <a:off x="8525441" y="619396"/>
            <a:ext cx="2039235" cy="6681399"/>
          </a:xfrm>
          <a:prstGeom prst="rect">
            <a:avLst/>
          </a:prstGeom>
          <a:noFill/>
        </p:spPr>
        <p:txBody>
          <a:bodyPr wrap="square" lIns="99569" tIns="49785" rIns="99569" bIns="49785" rtlCol="0">
            <a:noAutofit/>
          </a:bodyPr>
          <a:lstStyle/>
          <a:p>
            <a:pPr>
              <a:spcBef>
                <a:spcPts val="600"/>
              </a:spcBef>
            </a:pPr>
            <a:r>
              <a:rPr lang="fr-FR" sz="1000" dirty="0" smtClean="0">
                <a:latin typeface="Arial"/>
              </a:rPr>
              <a:t>GHANA</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endParaRPr lang="en-GB" sz="800" dirty="0" smtClean="0"/>
          </a:p>
          <a:p>
            <a:r>
              <a:rPr lang="en-GB" sz="800" dirty="0" smtClean="0">
                <a:latin typeface="Arial" panose="020B0604020202020204" pitchFamily="34" charset="0"/>
                <a:cs typeface="Arial" panose="020B0604020202020204" pitchFamily="34" charset="0"/>
              </a:rPr>
              <a:t>More than 350 cases with over 80 deaths have been </a:t>
            </a:r>
            <a:r>
              <a:rPr lang="en-GB" sz="800" dirty="0">
                <a:latin typeface="Arial" panose="020B0604020202020204" pitchFamily="34" charset="0"/>
                <a:cs typeface="Arial" panose="020B0604020202020204" pitchFamily="34" charset="0"/>
              </a:rPr>
              <a:t>reported in the ongoing meningitis outbreak in Ghana. Five districts have surpassed the epidemic threshold of 10 cases per 100,000 </a:t>
            </a:r>
            <a:r>
              <a:rPr lang="en-GB" sz="800" dirty="0" smtClean="0">
                <a:latin typeface="Arial" panose="020B0604020202020204" pitchFamily="34" charset="0"/>
                <a:cs typeface="Arial" panose="020B0604020202020204" pitchFamily="34" charset="0"/>
              </a:rPr>
              <a:t>people. </a:t>
            </a:r>
            <a:r>
              <a:rPr lang="en-GB" sz="800" dirty="0">
                <a:latin typeface="Arial" panose="020B0604020202020204" pitchFamily="34" charset="0"/>
                <a:cs typeface="Arial" panose="020B0604020202020204" pitchFamily="34" charset="0"/>
              </a:rPr>
              <a:t>Emergency response coordination has been reactivated at the national, regional and district levels. The Ministry of </a:t>
            </a:r>
            <a:r>
              <a:rPr lang="en-GB" sz="800" dirty="0" smtClean="0">
                <a:latin typeface="Arial" panose="020B0604020202020204" pitchFamily="34" charset="0"/>
                <a:cs typeface="Arial" panose="020B0604020202020204" pitchFamily="34" charset="0"/>
              </a:rPr>
              <a:t>Health </a:t>
            </a:r>
            <a:r>
              <a:rPr lang="en-GB" sz="800" dirty="0">
                <a:latin typeface="Arial" panose="020B0604020202020204" pitchFamily="34" charset="0"/>
                <a:cs typeface="Arial" panose="020B0604020202020204" pitchFamily="34" charset="0"/>
              </a:rPr>
              <a:t>has provided funds and the Ghana Health Service and WHO have conducted </a:t>
            </a:r>
            <a:r>
              <a:rPr lang="en-GB" sz="800" dirty="0" smtClean="0">
                <a:latin typeface="Arial" panose="020B0604020202020204" pitchFamily="34" charset="0"/>
                <a:cs typeface="Arial" panose="020B0604020202020204" pitchFamily="34" charset="0"/>
              </a:rPr>
              <a:t>assessments </a:t>
            </a:r>
            <a:r>
              <a:rPr lang="en-GB" sz="800" dirty="0">
                <a:latin typeface="Arial" panose="020B0604020202020204" pitchFamily="34" charset="0"/>
                <a:cs typeface="Arial" panose="020B0604020202020204" pitchFamily="34" charset="0"/>
              </a:rPr>
              <a:t>and provided technical support in the affected districts.</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en-GB" sz="1000" dirty="0" smtClean="0">
                <a:latin typeface="Arial"/>
              </a:rPr>
              <a:t>EBOLA </a:t>
            </a:r>
            <a:r>
              <a:rPr lang="en-GB" sz="1000" dirty="0">
                <a:latin typeface="Arial"/>
              </a:rPr>
              <a:t>VIRUS </a:t>
            </a:r>
            <a:r>
              <a:rPr lang="en-GB" sz="1000" dirty="0" smtClean="0">
                <a:latin typeface="Arial"/>
              </a:rPr>
              <a:t>DISEASE </a:t>
            </a:r>
          </a:p>
          <a:p>
            <a:endParaRPr lang="en-GB" sz="1000" dirty="0" smtClean="0">
              <a:latin typeface="Arial"/>
            </a:endParaRPr>
          </a:p>
          <a:p>
            <a:endParaRPr lang="en-GB" sz="1000" dirty="0">
              <a:latin typeface="Arial"/>
            </a:endParaRP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In the week that ended  on 14 February, no new cases were recorded. In Sierra Leone, t</a:t>
            </a:r>
            <a:r>
              <a:rPr lang="en-GB" sz="800" dirty="0" smtClean="0">
                <a:latin typeface="Arial" panose="020B0604020202020204" pitchFamily="34" charset="0"/>
                <a:cs typeface="Arial" panose="020B0604020202020204" pitchFamily="34" charset="0"/>
              </a:rPr>
              <a:t>he </a:t>
            </a:r>
            <a:r>
              <a:rPr lang="en-GB" sz="800" dirty="0">
                <a:latin typeface="Arial" panose="020B0604020202020204" pitchFamily="34" charset="0"/>
                <a:cs typeface="Arial" panose="020B0604020202020204" pitchFamily="34" charset="0"/>
              </a:rPr>
              <a:t>last four contacts </a:t>
            </a:r>
            <a:r>
              <a:rPr lang="en-GB" sz="800" dirty="0" smtClean="0">
                <a:latin typeface="Arial" panose="020B0604020202020204" pitchFamily="34" charset="0"/>
                <a:cs typeface="Arial" panose="020B0604020202020204" pitchFamily="34" charset="0"/>
              </a:rPr>
              <a:t>in quarantine in </a:t>
            </a:r>
            <a:r>
              <a:rPr lang="en-GB" sz="800" dirty="0" err="1" smtClean="0">
                <a:latin typeface="Arial" panose="020B0604020202020204" pitchFamily="34" charset="0"/>
                <a:cs typeface="Arial" panose="020B0604020202020204" pitchFamily="34" charset="0"/>
              </a:rPr>
              <a:t>Tonkolili</a:t>
            </a:r>
            <a:r>
              <a:rPr lang="en-GB" sz="800" dirty="0" smtClean="0">
                <a:latin typeface="Arial" panose="020B0604020202020204" pitchFamily="34" charset="0"/>
                <a:cs typeface="Arial" panose="020B0604020202020204" pitchFamily="34" charset="0"/>
              </a:rPr>
              <a:t> </a:t>
            </a:r>
            <a:r>
              <a:rPr lang="en-GB" sz="800" dirty="0">
                <a:latin typeface="Arial" panose="020B0604020202020204" pitchFamily="34" charset="0"/>
                <a:cs typeface="Arial" panose="020B0604020202020204" pitchFamily="34" charset="0"/>
              </a:rPr>
              <a:t>district were discharged on 11 February. If no more </a:t>
            </a:r>
            <a:r>
              <a:rPr lang="en-GB" sz="800" dirty="0" smtClean="0">
                <a:latin typeface="Arial" panose="020B0604020202020204" pitchFamily="34" charset="0"/>
                <a:cs typeface="Arial" panose="020B0604020202020204" pitchFamily="34" charset="0"/>
              </a:rPr>
              <a:t>cases </a:t>
            </a:r>
            <a:r>
              <a:rPr lang="en-GB" sz="800" dirty="0">
                <a:latin typeface="Arial" panose="020B0604020202020204" pitchFamily="34" charset="0"/>
                <a:cs typeface="Arial" panose="020B0604020202020204" pitchFamily="34" charset="0"/>
              </a:rPr>
              <a:t>are detected, the country will again be declared Ebola-free on 17 March. Meanwhile, 12 out of the 48 missing contacts in </a:t>
            </a:r>
            <a:r>
              <a:rPr lang="en-GB" sz="800" dirty="0" err="1">
                <a:latin typeface="Arial" panose="020B0604020202020204" pitchFamily="34" charset="0"/>
                <a:cs typeface="Arial" panose="020B0604020202020204" pitchFamily="34" charset="0"/>
              </a:rPr>
              <a:t>Kambia</a:t>
            </a:r>
            <a:r>
              <a:rPr lang="en-GB" sz="800" dirty="0">
                <a:latin typeface="Arial" panose="020B0604020202020204" pitchFamily="34" charset="0"/>
                <a:cs typeface="Arial" panose="020B0604020202020204" pitchFamily="34" charset="0"/>
              </a:rPr>
              <a:t> have been found and screened. Efforts are ongoing to identify the other 36 missing contacts. </a:t>
            </a:r>
            <a:endParaRPr lang="en-GB" sz="800" i="1" dirty="0" smtClean="0">
              <a:solidFill>
                <a:schemeClr val="bg1">
                  <a:lumMod val="50000"/>
                </a:schemeClr>
              </a:solidFill>
              <a:latin typeface="Arial" panose="020B0604020202020204" pitchFamily="34" charset="0"/>
              <a:cs typeface="Arial" panose="020B0604020202020204" pitchFamily="34" charset="0"/>
            </a:endParaRPr>
          </a:p>
          <a:p>
            <a:endParaRPr lang="en-GB" sz="800" b="1" i="1" dirty="0">
              <a:solidFill>
                <a:schemeClr val="bg1">
                  <a:lumMod val="50000"/>
                </a:schemeClr>
              </a:solidFill>
              <a:latin typeface="Arial" panose="020B0604020202020204" pitchFamily="34" charset="0"/>
              <a:cs typeface="Arial" panose="020B0604020202020204" pitchFamily="34" charset="0"/>
            </a:endParaRPr>
          </a:p>
          <a:p>
            <a:endParaRPr lang="en-US" sz="800" b="1" i="1" dirty="0">
              <a:solidFill>
                <a:schemeClr val="bg1">
                  <a:lumMod val="50000"/>
                </a:schemeClr>
              </a:solidFill>
              <a:latin typeface="Arial" panose="020B0604020202020204" pitchFamily="34" charset="0"/>
              <a:cs typeface="Arial" panose="020B0604020202020204" pitchFamily="34" charset="0"/>
            </a:endParaRPr>
          </a:p>
          <a:p>
            <a:pPr algn="just"/>
            <a:endParaRPr lang="en-GB" sz="840" dirty="0" smtClean="0">
              <a:latin typeface="Arial" panose="020B0604020202020204" pitchFamily="34" charset="0"/>
              <a:cs typeface="Arial" panose="020B0604020202020204" pitchFamily="34" charset="0"/>
            </a:endParaRPr>
          </a:p>
          <a:p>
            <a:r>
              <a:rPr lang="en-US" sz="800" dirty="0"/>
              <a:t> </a:t>
            </a:r>
            <a:endParaRPr lang="fr-FR" sz="800" dirty="0"/>
          </a:p>
        </p:txBody>
      </p:sp>
      <p:grpSp>
        <p:nvGrpSpPr>
          <p:cNvPr id="7" name="Groupe 6"/>
          <p:cNvGrpSpPr/>
          <p:nvPr/>
        </p:nvGrpSpPr>
        <p:grpSpPr>
          <a:xfrm>
            <a:off x="8561857" y="5772524"/>
            <a:ext cx="1948288" cy="954107"/>
            <a:chOff x="8666380" y="6441921"/>
            <a:chExt cx="1948288" cy="954107"/>
          </a:xfrm>
        </p:grpSpPr>
        <p:pic>
          <p:nvPicPr>
            <p:cNvPr id="34" name="Image 33"/>
            <p:cNvPicPr>
              <a:picLocks noChangeAspect="1"/>
            </p:cNvPicPr>
            <p:nvPr/>
          </p:nvPicPr>
          <p:blipFill>
            <a:blip r:embed="rId3"/>
            <a:stretch>
              <a:fillRect/>
            </a:stretch>
          </p:blipFill>
          <p:spPr>
            <a:xfrm>
              <a:off x="8666380" y="6477622"/>
              <a:ext cx="143848" cy="215772"/>
            </a:xfrm>
            <a:prstGeom prst="rect">
              <a:avLst/>
            </a:prstGeom>
          </p:spPr>
        </p:pic>
        <p:pic>
          <p:nvPicPr>
            <p:cNvPr id="35" name="Image 34"/>
            <p:cNvPicPr>
              <a:picLocks noChangeAspect="1"/>
            </p:cNvPicPr>
            <p:nvPr/>
          </p:nvPicPr>
          <p:blipFill>
            <a:blip r:embed="rId4"/>
            <a:stretch>
              <a:fillRect/>
            </a:stretch>
          </p:blipFill>
          <p:spPr>
            <a:xfrm>
              <a:off x="8666380" y="6721771"/>
              <a:ext cx="143848" cy="208580"/>
            </a:xfrm>
            <a:prstGeom prst="rect">
              <a:avLst/>
            </a:prstGeom>
          </p:spPr>
        </p:pic>
        <p:pic>
          <p:nvPicPr>
            <p:cNvPr id="36" name="Image 35"/>
            <p:cNvPicPr>
              <a:picLocks noChangeAspect="1"/>
            </p:cNvPicPr>
            <p:nvPr/>
          </p:nvPicPr>
          <p:blipFill>
            <a:blip r:embed="rId5"/>
            <a:stretch>
              <a:fillRect/>
            </a:stretch>
          </p:blipFill>
          <p:spPr>
            <a:xfrm>
              <a:off x="8666380" y="6970153"/>
              <a:ext cx="143848" cy="208580"/>
            </a:xfrm>
            <a:prstGeom prst="rect">
              <a:avLst/>
            </a:prstGeom>
          </p:spPr>
        </p:pic>
        <p:sp>
          <p:nvSpPr>
            <p:cNvPr id="37" name="ZoneTexte 36"/>
            <p:cNvSpPr txBox="1"/>
            <p:nvPr/>
          </p:nvSpPr>
          <p:spPr>
            <a:xfrm>
              <a:off x="8851651" y="6441921"/>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Natural </a:t>
              </a:r>
              <a:r>
                <a:rPr lang="fr-FR" sz="800" dirty="0" err="1">
                  <a:latin typeface="Arial" panose="020B0604020202020204" pitchFamily="34" charset="0"/>
                  <a:cs typeface="Arial" panose="020B0604020202020204" pitchFamily="34" charset="0"/>
                </a:rPr>
                <a:t>disaster</a:t>
              </a:r>
              <a:r>
                <a:rPr lang="fr-FR" sz="800" dirty="0">
                  <a:latin typeface="Arial" panose="020B0604020202020204" pitchFamily="34" charset="0"/>
                  <a:cs typeface="Arial" panose="020B0604020202020204" pitchFamily="34" charset="0"/>
                </a:rPr>
                <a:t> </a:t>
              </a: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Epidemic</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Conflict</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6"/>
            <a:stretch>
              <a:fillRect/>
            </a:stretch>
          </p:blipFill>
          <p:spPr>
            <a:xfrm>
              <a:off x="8669238" y="7195737"/>
              <a:ext cx="138132" cy="200291"/>
            </a:xfrm>
            <a:prstGeom prst="rect">
              <a:avLst/>
            </a:prstGeom>
          </p:spPr>
        </p:pic>
      </p:grpSp>
      <p:cxnSp>
        <p:nvCxnSpPr>
          <p:cNvPr id="79" name="Connecteur droit 78"/>
          <p:cNvCxnSpPr/>
          <p:nvPr/>
        </p:nvCxnSpPr>
        <p:spPr>
          <a:xfrm flipV="1">
            <a:off x="8576005" y="3226610"/>
            <a:ext cx="1948269"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600519" y="860918"/>
            <a:ext cx="1944000" cy="2912"/>
          </a:xfrm>
          <a:prstGeom prst="line">
            <a:avLst/>
          </a:prstGeom>
        </p:spPr>
        <p:style>
          <a:lnRef idx="1">
            <a:schemeClr val="dk1"/>
          </a:lnRef>
          <a:fillRef idx="0">
            <a:schemeClr val="dk1"/>
          </a:fillRef>
          <a:effectRef idx="0">
            <a:schemeClr val="dk1"/>
          </a:effectRef>
          <a:fontRef idx="minor">
            <a:schemeClr val="tx1"/>
          </a:fontRef>
        </p:style>
      </p:cxnSp>
      <p:sp>
        <p:nvSpPr>
          <p:cNvPr id="2" name="Titre 1"/>
          <p:cNvSpPr>
            <a:spLocks noGrp="1"/>
          </p:cNvSpPr>
          <p:nvPr>
            <p:ph type="ctrTitle"/>
          </p:nvPr>
        </p:nvSpPr>
        <p:spPr>
          <a:xfrm>
            <a:off x="29583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(9 - 15 </a:t>
            </a:r>
            <a:r>
              <a:rPr lang="en-GB" sz="1000" dirty="0">
                <a:solidFill>
                  <a:schemeClr val="bg1"/>
                </a:solidFill>
                <a:latin typeface="Arial" panose="020B0604020202020204" pitchFamily="34" charset="0"/>
                <a:cs typeface="Arial" panose="020B0604020202020204" pitchFamily="34" charset="0"/>
              </a:rPr>
              <a:t>February 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31629" y="6874646"/>
            <a:ext cx="6283450" cy="338554"/>
          </a:xfrm>
          <a:prstGeom prst="rect">
            <a:avLst/>
          </a:prstGeom>
        </p:spPr>
        <p:txBody>
          <a:bodyPr wrap="square">
            <a:spAutoFit/>
          </a:bodyPr>
          <a:lstStyle/>
          <a:p>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16 February 2016                 </a:t>
            </a:r>
            <a:r>
              <a:rPr lang="fr-FR" sz="800" b="1" dirty="0" err="1">
                <a:solidFill>
                  <a:schemeClr val="bg1">
                    <a:lumMod val="50000"/>
                  </a:schemeClr>
                </a:solidFill>
                <a:latin typeface="Arial" panose="020B0604020202020204" pitchFamily="34" charset="0"/>
                <a:cs typeface="Arial" panose="020B0604020202020204" pitchFamily="34" charset="0"/>
              </a:rPr>
              <a:t>Map</a:t>
            </a:r>
            <a:r>
              <a:rPr lang="fr-FR" sz="800" b="1" dirty="0">
                <a:solidFill>
                  <a:schemeClr val="bg1">
                    <a:lumMod val="50000"/>
                  </a:schemeClr>
                </a:solidFill>
                <a:latin typeface="Arial" panose="020B0604020202020204" pitchFamily="34" charset="0"/>
                <a:cs typeface="Arial" panose="020B0604020202020204" pitchFamily="34" charset="0"/>
              </a:rPr>
              <a:t>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rPr>
              <a:t>ocharowca@un.org</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75843" y="611156"/>
            <a:ext cx="2092202" cy="6484494"/>
          </a:xfrm>
          <a:prstGeom prst="rect">
            <a:avLst/>
          </a:prstGeom>
          <a:noFill/>
        </p:spPr>
        <p:txBody>
          <a:bodyPr wrap="square" lIns="99569" tIns="49785" rIns="99569" bIns="49785" rtlCol="0">
            <a:noAutofit/>
          </a:bodyPr>
          <a:lstStyle/>
          <a:p>
            <a:pPr>
              <a:spcBef>
                <a:spcPts val="600"/>
              </a:spcBef>
            </a:pPr>
            <a:r>
              <a:rPr lang="en-GB" sz="1000" dirty="0" smtClean="0">
                <a:latin typeface="Arial"/>
              </a:rPr>
              <a:t>BENIN</a:t>
            </a:r>
          </a:p>
          <a:p>
            <a:pPr>
              <a:spcBef>
                <a:spcPts val="600"/>
              </a:spcBef>
            </a:pPr>
            <a:endParaRPr lang="en-GB" sz="800" b="1" i="1" dirty="0">
              <a:solidFill>
                <a:schemeClr val="bg1">
                  <a:lumMod val="50000"/>
                </a:schemeClr>
              </a:solidFill>
              <a:latin typeface="Arial" panose="020B0604020202020204" pitchFamily="34" charset="0"/>
              <a:cs typeface="Arial" panose="020B0604020202020204" pitchFamily="34" charset="0"/>
            </a:endParaRP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dirty="0" smtClean="0">
                <a:latin typeface="Arial" panose="020B0604020202020204" pitchFamily="34" charset="0"/>
                <a:cs typeface="Arial" panose="020B0604020202020204" pitchFamily="34" charset="0"/>
              </a:rPr>
              <a:t>A </a:t>
            </a:r>
            <a:r>
              <a:rPr lang="en-GB" sz="800" dirty="0">
                <a:latin typeface="Arial" panose="020B0604020202020204" pitchFamily="34" charset="0"/>
                <a:cs typeface="Arial" panose="020B0604020202020204" pitchFamily="34" charset="0"/>
              </a:rPr>
              <a:t>new suspected Lassa fever case was reported on 11 February, bringing to 59 the number of suspected cases since 21 January. Of the total, six have tested positive for Lassa fever and 20 have died. Epidemiological surveillance, treatment and community mobilization </a:t>
            </a:r>
            <a:r>
              <a:rPr lang="en-GB" sz="800" dirty="0" smtClean="0">
                <a:latin typeface="Arial" panose="020B0604020202020204" pitchFamily="34" charset="0"/>
                <a:cs typeface="Arial" panose="020B0604020202020204" pitchFamily="34" charset="0"/>
              </a:rPr>
              <a:t>are </a:t>
            </a:r>
            <a:r>
              <a:rPr lang="en-GB" sz="800" dirty="0">
                <a:latin typeface="Arial" panose="020B0604020202020204" pitchFamily="34" charset="0"/>
                <a:cs typeface="Arial" panose="020B0604020202020204" pitchFamily="34" charset="0"/>
              </a:rPr>
              <a:t>ongoing to bring the outbreak under control. </a:t>
            </a:r>
            <a:endParaRPr lang="en-US" sz="800" dirty="0"/>
          </a:p>
          <a:p>
            <a:endParaRPr lang="fr-FR" sz="800" dirty="0" smtClean="0">
              <a:latin typeface="Arial" panose="020B0604020202020204" pitchFamily="34" charset="0"/>
              <a:cs typeface="Arial" panose="020B0604020202020204" pitchFamily="34" charset="0"/>
            </a:endParaRPr>
          </a:p>
          <a:p>
            <a:pPr lvl="0"/>
            <a:r>
              <a:rPr lang="en-GB" sz="1000" dirty="0" smtClean="0">
                <a:solidFill>
                  <a:prstClr val="black"/>
                </a:solidFill>
                <a:latin typeface="Arial"/>
              </a:rPr>
              <a:t>CENTRAL </a:t>
            </a:r>
            <a:r>
              <a:rPr lang="en-GB" sz="1000" dirty="0">
                <a:solidFill>
                  <a:prstClr val="black"/>
                </a:solidFill>
                <a:latin typeface="Arial"/>
              </a:rPr>
              <a:t>AFRICAN REPUBLIC </a:t>
            </a:r>
          </a:p>
          <a:p>
            <a:endParaRPr lang="fr-FR" sz="1000" dirty="0" smtClean="0">
              <a:latin typeface="Arial"/>
            </a:endParaRPr>
          </a:p>
          <a:p>
            <a:pPr algn="just"/>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r>
              <a:rPr lang="en-GB" sz="800" dirty="0">
                <a:latin typeface="Arial"/>
              </a:rPr>
              <a:t>Recent attacks by LRA gunmen on villages in the eastern Haute-</a:t>
            </a:r>
            <a:r>
              <a:rPr lang="en-GB" sz="800" dirty="0" err="1">
                <a:latin typeface="Arial"/>
              </a:rPr>
              <a:t>Kotto</a:t>
            </a:r>
            <a:r>
              <a:rPr lang="en-GB" sz="800" dirty="0">
                <a:latin typeface="Arial"/>
              </a:rPr>
              <a:t> province have displaced more than 3,000 people. The majority of the displaced have sought refuge with host families. People have also fled their villages around </a:t>
            </a:r>
            <a:r>
              <a:rPr lang="en-GB" sz="800" dirty="0" err="1">
                <a:latin typeface="Arial"/>
              </a:rPr>
              <a:t>Bangassou</a:t>
            </a:r>
            <a:r>
              <a:rPr lang="en-GB" sz="800" dirty="0">
                <a:latin typeface="Arial"/>
              </a:rPr>
              <a:t> town, also in the east of the country due to fear of attacks by LRA elements.  Humanitarian organizations in the region are providing assistance to the displaced and have called for increased security.</a:t>
            </a:r>
            <a:endParaRPr lang="en-US" sz="800" dirty="0">
              <a:latin typeface="Arial"/>
            </a:endParaRPr>
          </a:p>
          <a:p>
            <a:pPr lvl="0"/>
            <a:endParaRPr lang="en-US" sz="1000" dirty="0" smtClean="0">
              <a:solidFill>
                <a:prstClr val="black"/>
              </a:solidFill>
              <a:latin typeface="Arial"/>
            </a:endParaRPr>
          </a:p>
          <a:p>
            <a:pPr lvl="0"/>
            <a:r>
              <a:rPr lang="en-US" sz="1000" dirty="0" smtClean="0">
                <a:solidFill>
                  <a:prstClr val="black"/>
                </a:solidFill>
                <a:latin typeface="Arial"/>
              </a:rPr>
              <a:t>MAURITANIA</a:t>
            </a:r>
            <a:endParaRPr lang="fr-FR" sz="10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en-GB" sz="800" dirty="0" smtClean="0"/>
          </a:p>
          <a:p>
            <a:endParaRPr lang="en-GB" sz="800" dirty="0"/>
          </a:p>
          <a:p>
            <a:r>
              <a:rPr lang="en-GB" sz="800" dirty="0">
                <a:latin typeface="Arial"/>
              </a:rPr>
              <a:t>On 11 February, UNHCR, WFP and UNICEF urged donors to provide immediate support to maintain the vital assistance to </a:t>
            </a:r>
            <a:r>
              <a:rPr lang="en-GB" sz="800" dirty="0" smtClean="0">
                <a:latin typeface="Arial"/>
              </a:rPr>
              <a:t>tens of thousands of Malian </a:t>
            </a:r>
            <a:r>
              <a:rPr lang="en-GB" sz="800" dirty="0">
                <a:latin typeface="Arial"/>
              </a:rPr>
              <a:t>refugees in </a:t>
            </a:r>
            <a:r>
              <a:rPr lang="en-GB" sz="800" dirty="0" err="1">
                <a:latin typeface="Arial"/>
              </a:rPr>
              <a:t>Mbera</a:t>
            </a:r>
            <a:r>
              <a:rPr lang="en-GB" sz="800" dirty="0">
                <a:latin typeface="Arial"/>
              </a:rPr>
              <a:t> camp in south-eastern Mauritania, warning that the current funding will only cover needs until April. Funding shortfall threatens the </a:t>
            </a:r>
            <a:r>
              <a:rPr lang="en-GB" sz="800" dirty="0" smtClean="0">
                <a:latin typeface="Arial"/>
              </a:rPr>
              <a:t>provision </a:t>
            </a:r>
            <a:r>
              <a:rPr lang="en-GB" sz="800" dirty="0">
                <a:latin typeface="Arial"/>
              </a:rPr>
              <a:t>of food, education, nutrition, protection and other critical assistance to the refugees who fled their homes in 2012.</a:t>
            </a:r>
            <a:endParaRPr lang="en-GB" sz="500" dirty="0">
              <a:solidFill>
                <a:srgbClr val="A6A6A6"/>
              </a:solidFill>
              <a:latin typeface="Arial" panose="020B0604020202020204" pitchFamily="34" charset="0"/>
              <a:cs typeface="Arial" panose="020B0604020202020204" pitchFamily="34" charset="0"/>
            </a:endParaRPr>
          </a:p>
          <a:p>
            <a:r>
              <a:rPr lang="en-GB" sz="750" b="1" i="1" dirty="0" smtClean="0">
                <a:solidFill>
                  <a:schemeClr val="bg1">
                    <a:lumMod val="50000"/>
                  </a:schemeClr>
                </a:solidFill>
                <a:latin typeface="Arial" panose="020B0604020202020204" pitchFamily="34" charset="0"/>
                <a:cs typeface="Arial" panose="020B0604020202020204" pitchFamily="34" charset="0"/>
              </a:rPr>
              <a:t>          </a:t>
            </a:r>
          </a:p>
          <a:p>
            <a:endParaRPr lang="en-GB" sz="750" b="1" i="1" dirty="0">
              <a:solidFill>
                <a:schemeClr val="bg1">
                  <a:lumMod val="50000"/>
                </a:schemeClr>
              </a:solidFill>
              <a:latin typeface="Arial" panose="020B0604020202020204" pitchFamily="34" charset="0"/>
              <a:cs typeface="Arial" panose="020B0604020202020204" pitchFamily="34" charset="0"/>
            </a:endParaRPr>
          </a:p>
          <a:p>
            <a:endParaRPr lang="en-GB" sz="800"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p:txBody>
      </p:sp>
      <p:cxnSp>
        <p:nvCxnSpPr>
          <p:cNvPr id="77" name="Connecteur droit 76"/>
          <p:cNvCxnSpPr/>
          <p:nvPr/>
        </p:nvCxnSpPr>
        <p:spPr>
          <a:xfrm flipV="1">
            <a:off x="373311" y="2659283"/>
            <a:ext cx="1948269"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383360" y="836105"/>
            <a:ext cx="1948269" cy="4333"/>
          </a:xfrm>
          <a:prstGeom prst="line">
            <a:avLst/>
          </a:prstGeom>
        </p:spPr>
        <p:style>
          <a:lnRef idx="1">
            <a:schemeClr val="dk1"/>
          </a:lnRef>
          <a:fillRef idx="0">
            <a:schemeClr val="dk1"/>
          </a:fillRef>
          <a:effectRef idx="0">
            <a:schemeClr val="dk1"/>
          </a:effectRef>
          <a:fontRef idx="minor">
            <a:schemeClr val="tx1"/>
          </a:fontRef>
        </p:style>
      </p:cxnSp>
      <p:sp>
        <p:nvSpPr>
          <p:cNvPr id="2176" name="ZoneTexte 2175"/>
          <p:cNvSpPr txBox="1"/>
          <p:nvPr/>
        </p:nvSpPr>
        <p:spPr>
          <a:xfrm>
            <a:off x="564224" y="2682948"/>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OVER 3,000 DISPLACED BY LRA ATTACKS</a:t>
            </a:r>
            <a:endParaRPr lang="en-US" sz="800" i="1" dirty="0">
              <a:solidFill>
                <a:srgbClr val="026CB6"/>
              </a:solidFill>
              <a:latin typeface="Arial" panose="020B0604020202020204" pitchFamily="34" charset="0"/>
              <a:cs typeface="Arial" panose="020B0604020202020204" pitchFamily="34" charset="0"/>
            </a:endParaRPr>
          </a:p>
        </p:txBody>
      </p:sp>
      <p:grpSp>
        <p:nvGrpSpPr>
          <p:cNvPr id="11" name="Group 10"/>
          <p:cNvGrpSpPr/>
          <p:nvPr/>
        </p:nvGrpSpPr>
        <p:grpSpPr>
          <a:xfrm>
            <a:off x="8627758" y="3298407"/>
            <a:ext cx="2037268" cy="355022"/>
            <a:chOff x="8672234" y="3659833"/>
            <a:chExt cx="2038358" cy="338554"/>
          </a:xfrm>
        </p:grpSpPr>
        <p:sp>
          <p:nvSpPr>
            <p:cNvPr id="2238" name="ZoneTexte 2237"/>
            <p:cNvSpPr txBox="1"/>
            <p:nvPr/>
          </p:nvSpPr>
          <p:spPr>
            <a:xfrm>
              <a:off x="8906056" y="3659833"/>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LAST  CONTACTS LEAVE SIERRA LEONE QUARANTINE</a:t>
              </a:r>
              <a:endParaRPr lang="en-US" sz="800" i="1" dirty="0">
                <a:solidFill>
                  <a:srgbClr val="026CB6"/>
                </a:solidFill>
                <a:latin typeface="Arial" panose="020B0604020202020204" pitchFamily="34" charset="0"/>
                <a:cs typeface="Arial" panose="020B0604020202020204" pitchFamily="34" charset="0"/>
              </a:endParaRPr>
            </a:p>
          </p:txBody>
        </p:sp>
        <p:pic>
          <p:nvPicPr>
            <p:cNvPr id="2240" name="Image 2239"/>
            <p:cNvPicPr>
              <a:picLocks noChangeAspect="1"/>
            </p:cNvPicPr>
            <p:nvPr/>
          </p:nvPicPr>
          <p:blipFill>
            <a:blip r:embed="rId7"/>
            <a:stretch>
              <a:fillRect/>
            </a:stretch>
          </p:blipFill>
          <p:spPr>
            <a:xfrm>
              <a:off x="8672234" y="3705729"/>
              <a:ext cx="191250" cy="164715"/>
            </a:xfrm>
            <a:prstGeom prst="rect">
              <a:avLst/>
            </a:prstGeom>
          </p:spPr>
        </p:pic>
      </p:grpSp>
      <p:cxnSp>
        <p:nvCxnSpPr>
          <p:cNvPr id="2212" name="Connecteur droit 2211"/>
          <p:cNvCxnSpPr/>
          <p:nvPr/>
        </p:nvCxnSpPr>
        <p:spPr>
          <a:xfrm flipV="1">
            <a:off x="361943" y="4907433"/>
            <a:ext cx="1948269" cy="4333"/>
          </a:xfrm>
          <a:prstGeom prst="line">
            <a:avLst/>
          </a:prstGeom>
        </p:spPr>
        <p:style>
          <a:lnRef idx="1">
            <a:schemeClr val="dk1"/>
          </a:lnRef>
          <a:fillRef idx="0">
            <a:schemeClr val="dk1"/>
          </a:fillRef>
          <a:effectRef idx="0">
            <a:schemeClr val="dk1"/>
          </a:effectRef>
          <a:fontRef idx="minor">
            <a:schemeClr val="tx1"/>
          </a:fontRef>
        </p:style>
      </p:cxnSp>
      <p:grpSp>
        <p:nvGrpSpPr>
          <p:cNvPr id="4" name="Groupe 3"/>
          <p:cNvGrpSpPr/>
          <p:nvPr/>
        </p:nvGrpSpPr>
        <p:grpSpPr>
          <a:xfrm>
            <a:off x="371991" y="905081"/>
            <a:ext cx="1946574" cy="326250"/>
            <a:chOff x="374824" y="961888"/>
            <a:chExt cx="1946574" cy="326250"/>
          </a:xfrm>
        </p:grpSpPr>
        <p:sp>
          <p:nvSpPr>
            <p:cNvPr id="85" name="ZoneTexte 84"/>
            <p:cNvSpPr txBox="1"/>
            <p:nvPr/>
          </p:nvSpPr>
          <p:spPr>
            <a:xfrm>
              <a:off x="536370" y="966396"/>
              <a:ext cx="1785028" cy="215444"/>
            </a:xfrm>
            <a:prstGeom prst="rect">
              <a:avLst/>
            </a:prstGeom>
            <a:noFill/>
          </p:spPr>
          <p:txBody>
            <a:bodyPr wrap="square" rtlCol="0">
              <a:spAutoFit/>
            </a:bodyPr>
            <a:lstStyle/>
            <a:p>
              <a:r>
                <a:rPr lang="en-GB" sz="800" i="1" dirty="0" smtClean="0">
                  <a:solidFill>
                    <a:srgbClr val="026CB6"/>
                  </a:solidFill>
                  <a:latin typeface="Arial" panose="020B0604020202020204" pitchFamily="34" charset="0"/>
                  <a:cs typeface="Arial" panose="020B0604020202020204" pitchFamily="34" charset="0"/>
                </a:rPr>
                <a:t>LASSA </a:t>
              </a:r>
              <a:r>
                <a:rPr lang="en-GB" sz="800" i="1" dirty="0">
                  <a:solidFill>
                    <a:srgbClr val="026CB6"/>
                  </a:solidFill>
                  <a:latin typeface="Arial" panose="020B0604020202020204" pitchFamily="34" charset="0"/>
                  <a:cs typeface="Arial" panose="020B0604020202020204" pitchFamily="34" charset="0"/>
                </a:rPr>
                <a:t>FEVER </a:t>
              </a:r>
              <a:r>
                <a:rPr lang="en-GB" sz="800" i="1" dirty="0" smtClean="0">
                  <a:solidFill>
                    <a:srgbClr val="026CB6"/>
                  </a:solidFill>
                  <a:latin typeface="Arial" panose="020B0604020202020204" pitchFamily="34" charset="0"/>
                  <a:cs typeface="Arial" panose="020B0604020202020204" pitchFamily="34" charset="0"/>
                </a:rPr>
                <a:t>CASES REACH 59  </a:t>
              </a:r>
              <a:endParaRPr lang="en-US" sz="800" i="1" dirty="0">
                <a:solidFill>
                  <a:srgbClr val="026CB6"/>
                </a:solidFill>
                <a:latin typeface="Arial" panose="020B0604020202020204" pitchFamily="34" charset="0"/>
                <a:cs typeface="Arial" panose="020B0604020202020204" pitchFamily="34" charset="0"/>
              </a:endParaRPr>
            </a:p>
          </p:txBody>
        </p:sp>
        <p:pic>
          <p:nvPicPr>
            <p:cNvPr id="2213" name="Image 2212"/>
            <p:cNvPicPr>
              <a:picLocks noChangeAspect="1"/>
            </p:cNvPicPr>
            <p:nvPr/>
          </p:nvPicPr>
          <p:blipFill>
            <a:blip r:embed="rId8"/>
            <a:stretch>
              <a:fillRect/>
            </a:stretch>
          </p:blipFill>
          <p:spPr>
            <a:xfrm>
              <a:off x="374824" y="961888"/>
              <a:ext cx="225000" cy="326250"/>
            </a:xfrm>
            <a:prstGeom prst="rect">
              <a:avLst/>
            </a:prstGeom>
          </p:spPr>
        </p:pic>
        <p:pic>
          <p:nvPicPr>
            <p:cNvPr id="2214" name="Image 2213"/>
            <p:cNvPicPr>
              <a:picLocks noChangeAspect="1"/>
            </p:cNvPicPr>
            <p:nvPr/>
          </p:nvPicPr>
          <p:blipFill>
            <a:blip r:embed="rId7"/>
            <a:stretch>
              <a:fillRect/>
            </a:stretch>
          </p:blipFill>
          <p:spPr>
            <a:xfrm>
              <a:off x="391699" y="971936"/>
              <a:ext cx="191250" cy="191250"/>
            </a:xfrm>
            <a:prstGeom prst="rect">
              <a:avLst/>
            </a:prstGeom>
          </p:spPr>
        </p:pic>
      </p:grpSp>
      <p:sp>
        <p:nvSpPr>
          <p:cNvPr id="81" name="ZoneTexte 80"/>
          <p:cNvSpPr txBox="1"/>
          <p:nvPr/>
        </p:nvSpPr>
        <p:spPr>
          <a:xfrm>
            <a:off x="557072" y="4930302"/>
            <a:ext cx="1737542" cy="461665"/>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AID AGENCIES CALL FOR URGENT REFUGEE ASSISTANCE  </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823061" y="936075"/>
            <a:ext cx="1648690" cy="338554"/>
          </a:xfrm>
          <a:prstGeom prst="rect">
            <a:avLst/>
          </a:prstGeom>
          <a:noFill/>
        </p:spPr>
        <p:txBody>
          <a:bodyPr wrap="square" rtlCol="0">
            <a:spAutoFit/>
          </a:bodyPr>
          <a:lstStyle/>
          <a:p>
            <a:pPr>
              <a:spcBef>
                <a:spcPts val="600"/>
              </a:spcBef>
            </a:pPr>
            <a:r>
              <a:rPr lang="en-GB" sz="800" i="1" dirty="0">
                <a:solidFill>
                  <a:srgbClr val="026CB6"/>
                </a:solidFill>
                <a:latin typeface="Arial" panose="020B0604020202020204" pitchFamily="34" charset="0"/>
                <a:cs typeface="Arial" panose="020B0604020202020204" pitchFamily="34" charset="0"/>
              </a:rPr>
              <a:t>OVER </a:t>
            </a:r>
            <a:r>
              <a:rPr lang="en-GB" sz="800" i="1" dirty="0" smtClean="0">
                <a:solidFill>
                  <a:srgbClr val="026CB6"/>
                </a:solidFill>
                <a:latin typeface="Arial" panose="020B0604020202020204" pitchFamily="34" charset="0"/>
                <a:cs typeface="Arial" panose="020B0604020202020204" pitchFamily="34" charset="0"/>
              </a:rPr>
              <a:t>80 DIE IN MENINGITIS OUTBREAK</a:t>
            </a:r>
            <a:endParaRPr lang="en-US" sz="800" i="1" dirty="0">
              <a:solidFill>
                <a:srgbClr val="026CB6"/>
              </a:solidFill>
              <a:latin typeface="Arial" panose="020B0604020202020204" pitchFamily="34" charset="0"/>
              <a:cs typeface="Arial" panose="020B0604020202020204" pitchFamily="34" charset="0"/>
            </a:endParaRPr>
          </a:p>
        </p:txBody>
      </p:sp>
      <p:pic>
        <p:nvPicPr>
          <p:cNvPr id="2217" name="Image 9"/>
          <p:cNvPicPr>
            <a:picLocks noChangeAspect="1"/>
          </p:cNvPicPr>
          <p:nvPr/>
        </p:nvPicPr>
        <p:blipFill>
          <a:blip r:embed="rId9"/>
          <a:stretch>
            <a:fillRect/>
          </a:stretch>
        </p:blipFill>
        <p:spPr>
          <a:xfrm>
            <a:off x="9202523" y="211195"/>
            <a:ext cx="1248750" cy="303750"/>
          </a:xfrm>
          <a:prstGeom prst="rect">
            <a:avLst/>
          </a:prstGeom>
        </p:spPr>
      </p:pic>
      <p:grpSp>
        <p:nvGrpSpPr>
          <p:cNvPr id="18" name="Groupe 17"/>
          <p:cNvGrpSpPr/>
          <p:nvPr/>
        </p:nvGrpSpPr>
        <p:grpSpPr>
          <a:xfrm>
            <a:off x="2534864" y="836105"/>
            <a:ext cx="5751297" cy="5891268"/>
            <a:chOff x="2534864" y="836105"/>
            <a:chExt cx="5751297" cy="5891268"/>
          </a:xfrm>
        </p:grpSpPr>
        <p:sp>
          <p:nvSpPr>
            <p:cNvPr id="16" name="Rectangle 15"/>
            <p:cNvSpPr/>
            <p:nvPr/>
          </p:nvSpPr>
          <p:spPr>
            <a:xfrm>
              <a:off x="2545237" y="852417"/>
              <a:ext cx="5740924" cy="5874214"/>
            </a:xfrm>
            <a:prstGeom prst="rect">
              <a:avLst/>
            </a:prstGeom>
            <a:solidFill>
              <a:srgbClr val="E7E6E6"/>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8" name="ZoneTexte 347"/>
              <p:cNvSpPr txBox="1"/>
              <p:nvPr/>
            </p:nvSpPr>
            <p:spPr>
              <a:xfrm>
                <a:off x="2673094" y="4105860"/>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EVD REGIONAL</a:t>
                </a:r>
                <a:endParaRPr lang="en-US" sz="800" dirty="0">
                  <a:latin typeface="Bookman Old Style" panose="02050604050505020204" pitchFamily="18" charset="0"/>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08308" y="2186144"/>
                <a:ext cx="848682" cy="215444"/>
              </a:xfrm>
              <a:prstGeom prst="rect">
                <a:avLst/>
              </a:prstGeom>
              <a:noFill/>
            </p:spPr>
            <p:txBody>
              <a:bodyPr wrap="square" rtlCol="0">
                <a:spAutoFit/>
              </a:bodyPr>
              <a:lstStyle/>
              <a:p>
                <a:pPr algn="ctr"/>
                <a:r>
                  <a:rPr lang="fr-FR" sz="800" dirty="0">
                    <a:latin typeface="Bookman Old Style" panose="02050604050505020204" pitchFamily="18" charset="0"/>
                  </a:rPr>
                  <a:t>MAURITANIA</a:t>
                </a:r>
                <a:endParaRPr lang="en-US" sz="800" dirty="0">
                  <a:latin typeface="Bookman Old Style" panose="02050604050505020204" pitchFamily="18" charset="0"/>
                </a:endParaRPr>
              </a:p>
            </p:txBody>
          </p:sp>
          <p:sp>
            <p:nvSpPr>
              <p:cNvPr id="353" name="ZoneTexte 352"/>
              <p:cNvSpPr txBox="1"/>
              <p:nvPr/>
            </p:nvSpPr>
            <p:spPr>
              <a:xfrm>
                <a:off x="5147185" y="3205796"/>
                <a:ext cx="77821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617075" y="3960165"/>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 EQUATORIAL</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68254" y="2861107"/>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36338" y="3279827"/>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COTE D’IVOIRE</a:t>
                </a:r>
                <a:endParaRPr lang="en-US" sz="700" dirty="0">
                  <a:solidFill>
                    <a:schemeClr val="bg1">
                      <a:lumMod val="50000"/>
                    </a:schemeClr>
                  </a:solidFill>
                </a:endParaRPr>
              </a:p>
            </p:txBody>
          </p:sp>
          <p:sp>
            <p:nvSpPr>
              <p:cNvPr id="359" name="ZoneTexte 358"/>
              <p:cNvSpPr txBox="1"/>
              <p:nvPr/>
            </p:nvSpPr>
            <p:spPr>
              <a:xfrm>
                <a:off x="4320778" y="3400229"/>
                <a:ext cx="572486" cy="215444"/>
              </a:xfrm>
              <a:prstGeom prst="rect">
                <a:avLst/>
              </a:prstGeom>
              <a:noFill/>
            </p:spPr>
            <p:txBody>
              <a:bodyPr wrap="square" rtlCol="0">
                <a:spAutoFit/>
              </a:bodyPr>
              <a:lstStyle/>
              <a:p>
                <a:pPr algn="ctr"/>
                <a:r>
                  <a:rPr lang="fr-FR" sz="800" dirty="0">
                    <a:latin typeface="Bookman Old Style" panose="02050604050505020204" pitchFamily="18" charset="0"/>
                  </a:rPr>
                  <a:t>GHANA</a:t>
                </a:r>
                <a:endParaRPr lang="en-US" sz="800" dirty="0">
                  <a:latin typeface="Bookman Old Style" panose="02050604050505020204" pitchFamily="18" charset="0"/>
                </a:endParaRPr>
              </a:p>
            </p:txBody>
          </p:sp>
          <p:sp>
            <p:nvSpPr>
              <p:cNvPr id="360" name="ZoneTexte 359"/>
              <p:cNvSpPr txBox="1"/>
              <p:nvPr/>
            </p:nvSpPr>
            <p:spPr>
              <a:xfrm>
                <a:off x="4667066" y="3031657"/>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BENIN</a:t>
                </a:r>
                <a:endParaRPr lang="en-US" sz="800" dirty="0">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TOGO</a:t>
                </a:r>
                <a:endParaRPr lang="en-US" dirty="0"/>
              </a:p>
            </p:txBody>
          </p:sp>
          <p:sp>
            <p:nvSpPr>
              <p:cNvPr id="362" name="ZoneTexte 361"/>
              <p:cNvSpPr txBox="1"/>
              <p:nvPr/>
            </p:nvSpPr>
            <p:spPr>
              <a:xfrm>
                <a:off x="3451923" y="3585851"/>
                <a:ext cx="60506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64317" y="3386633"/>
                <a:ext cx="540000" cy="307777"/>
              </a:xfrm>
              <a:prstGeom prst="rect">
                <a:avLst/>
              </a:prstGeom>
              <a:noFill/>
            </p:spPr>
            <p:txBody>
              <a:bodyPr wrap="square" rtlCol="0">
                <a:spAutoFit/>
              </a:bodyPr>
              <a:lstStyle/>
              <a:p>
                <a:pPr algn="ctr"/>
                <a:r>
                  <a:rPr lang="fr-FR" sz="700" dirty="0" smtClean="0">
                    <a:latin typeface="Bookman Old Style" panose="02050604050505020204" pitchFamily="18" charset="0"/>
                  </a:rPr>
                  <a:t>SIERRA LEONE</a:t>
                </a:r>
                <a:endParaRPr lang="en-US" sz="700" dirty="0">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8" name="Connecteur en angle 367"/>
              <p:cNvCxnSpPr>
                <a:endCxn id="403" idx="19"/>
              </p:cNvCxnSpPr>
              <p:nvPr/>
            </p:nvCxnSpPr>
            <p:spPr>
              <a:xfrm rot="16200000" flipV="1">
                <a:off x="3098643" y="3440268"/>
                <a:ext cx="654865" cy="189238"/>
              </a:xfrm>
              <a:prstGeom prst="bentConnector4">
                <a:avLst>
                  <a:gd name="adj1" fmla="val 314"/>
                  <a:gd name="adj2" fmla="val 9272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9" name="Connecteur en angle 368"/>
              <p:cNvCxnSpPr/>
              <p:nvPr/>
            </p:nvCxnSpPr>
            <p:spPr>
              <a:xfrm rot="16200000" flipV="1">
                <a:off x="3292081" y="3629327"/>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0" name="Connecteur en angle 369"/>
              <p:cNvCxnSpPr/>
              <p:nvPr/>
            </p:nvCxnSpPr>
            <p:spPr>
              <a:xfrm rot="5400000" flipH="1" flipV="1">
                <a:off x="3447984" y="3683805"/>
                <a:ext cx="278163" cy="67683"/>
              </a:xfrm>
              <a:prstGeom prst="bentConnector3">
                <a:avLst>
                  <a:gd name="adj1" fmla="val -22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1" name="Connecteur droit 370"/>
              <p:cNvCxnSpPr/>
              <p:nvPr/>
            </p:nvCxnSpPr>
            <p:spPr>
              <a:xfrm flipH="1">
                <a:off x="3528620" y="3862319"/>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372" name="Image 371"/>
              <p:cNvPicPr>
                <a:picLocks noChangeAspect="1"/>
              </p:cNvPicPr>
              <p:nvPr/>
            </p:nvPicPr>
            <p:blipFill>
              <a:blip r:embed="rId8"/>
              <a:stretch>
                <a:fillRect/>
              </a:stretch>
            </p:blipFill>
            <p:spPr>
              <a:xfrm>
                <a:off x="3458369" y="3172802"/>
                <a:ext cx="225000" cy="326250"/>
              </a:xfrm>
              <a:prstGeom prst="rect">
                <a:avLst/>
              </a:prstGeom>
            </p:spPr>
          </p:pic>
          <p:pic>
            <p:nvPicPr>
              <p:cNvPr id="373" name="Image 372"/>
              <p:cNvPicPr>
                <a:picLocks noChangeAspect="1"/>
              </p:cNvPicPr>
              <p:nvPr/>
            </p:nvPicPr>
            <p:blipFill>
              <a:blip r:embed="rId7"/>
              <a:stretch>
                <a:fillRect/>
              </a:stretch>
            </p:blipFill>
            <p:spPr>
              <a:xfrm>
                <a:off x="3474122" y="3184641"/>
                <a:ext cx="191250" cy="191250"/>
              </a:xfrm>
              <a:prstGeom prst="rect">
                <a:avLst/>
              </a:prstGeom>
            </p:spPr>
          </p:pic>
          <p:pic>
            <p:nvPicPr>
              <p:cNvPr id="376" name="Image 375"/>
              <p:cNvPicPr>
                <a:picLocks noChangeAspect="1"/>
              </p:cNvPicPr>
              <p:nvPr/>
            </p:nvPicPr>
            <p:blipFill>
              <a:blip r:embed="rId8"/>
              <a:stretch>
                <a:fillRect/>
              </a:stretch>
            </p:blipFill>
            <p:spPr>
              <a:xfrm>
                <a:off x="4841913" y="3228719"/>
                <a:ext cx="225000" cy="326250"/>
              </a:xfrm>
              <a:prstGeom prst="rect">
                <a:avLst/>
              </a:prstGeom>
            </p:spPr>
          </p:pic>
          <p:pic>
            <p:nvPicPr>
              <p:cNvPr id="377" name="Image 376"/>
              <p:cNvPicPr>
                <a:picLocks noChangeAspect="1"/>
              </p:cNvPicPr>
              <p:nvPr/>
            </p:nvPicPr>
            <p:blipFill>
              <a:blip r:embed="rId7"/>
              <a:stretch>
                <a:fillRect/>
              </a:stretch>
            </p:blipFill>
            <p:spPr>
              <a:xfrm>
                <a:off x="4858788" y="3238767"/>
                <a:ext cx="191250" cy="191250"/>
              </a:xfrm>
              <a:prstGeom prst="rect">
                <a:avLst/>
              </a:prstGeom>
            </p:spPr>
          </p:pic>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619510"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179" name="Image 377"/>
          <p:cNvPicPr>
            <a:picLocks noChangeAspect="1"/>
          </p:cNvPicPr>
          <p:nvPr/>
        </p:nvPicPr>
        <p:blipFill>
          <a:blip r:embed="rId10"/>
          <a:stretch>
            <a:fillRect/>
          </a:stretch>
        </p:blipFill>
        <p:spPr>
          <a:xfrm>
            <a:off x="332072" y="2739605"/>
            <a:ext cx="225000" cy="326250"/>
          </a:xfrm>
          <a:prstGeom prst="rect">
            <a:avLst/>
          </a:prstGeom>
        </p:spPr>
      </p:pic>
      <p:pic>
        <p:nvPicPr>
          <p:cNvPr id="180" name="Image 378"/>
          <p:cNvPicPr>
            <a:picLocks noChangeAspect="1"/>
          </p:cNvPicPr>
          <p:nvPr/>
        </p:nvPicPr>
        <p:blipFill>
          <a:blip r:embed="rId11"/>
          <a:stretch>
            <a:fillRect/>
          </a:stretch>
        </p:blipFill>
        <p:spPr>
          <a:xfrm>
            <a:off x="354829" y="2750098"/>
            <a:ext cx="192926" cy="184157"/>
          </a:xfrm>
          <a:prstGeom prst="rect">
            <a:avLst/>
          </a:prstGeom>
        </p:spPr>
      </p:pic>
      <p:pic>
        <p:nvPicPr>
          <p:cNvPr id="181" name="Image 377"/>
          <p:cNvPicPr>
            <a:picLocks noChangeAspect="1"/>
          </p:cNvPicPr>
          <p:nvPr/>
        </p:nvPicPr>
        <p:blipFill>
          <a:blip r:embed="rId10"/>
          <a:stretch>
            <a:fillRect/>
          </a:stretch>
        </p:blipFill>
        <p:spPr>
          <a:xfrm>
            <a:off x="6695640" y="3405685"/>
            <a:ext cx="225000" cy="326250"/>
          </a:xfrm>
          <a:prstGeom prst="rect">
            <a:avLst/>
          </a:prstGeom>
        </p:spPr>
      </p:pic>
      <p:pic>
        <p:nvPicPr>
          <p:cNvPr id="182" name="Image 378"/>
          <p:cNvPicPr>
            <a:picLocks noChangeAspect="1"/>
          </p:cNvPicPr>
          <p:nvPr/>
        </p:nvPicPr>
        <p:blipFill>
          <a:blip r:embed="rId11"/>
          <a:stretch>
            <a:fillRect/>
          </a:stretch>
        </p:blipFill>
        <p:spPr>
          <a:xfrm>
            <a:off x="6724459" y="3416127"/>
            <a:ext cx="192926" cy="184157"/>
          </a:xfrm>
          <a:prstGeom prst="rect">
            <a:avLst/>
          </a:prstGeom>
        </p:spPr>
      </p:pic>
      <p:grpSp>
        <p:nvGrpSpPr>
          <p:cNvPr id="186" name="Group 17"/>
          <p:cNvGrpSpPr/>
          <p:nvPr/>
        </p:nvGrpSpPr>
        <p:grpSpPr>
          <a:xfrm>
            <a:off x="322024" y="4913210"/>
            <a:ext cx="276038" cy="381283"/>
            <a:chOff x="6353340" y="2705013"/>
            <a:chExt cx="276038" cy="381283"/>
          </a:xfrm>
        </p:grpSpPr>
        <p:pic>
          <p:nvPicPr>
            <p:cNvPr id="187" name="Image 2226"/>
            <p:cNvPicPr>
              <a:picLocks noChangeAspect="1"/>
            </p:cNvPicPr>
            <p:nvPr/>
          </p:nvPicPr>
          <p:blipFill>
            <a:blip r:embed="rId10">
              <a:duotone>
                <a:prstClr val="black"/>
                <a:schemeClr val="tx2">
                  <a:tint val="45000"/>
                  <a:satMod val="400000"/>
                </a:schemeClr>
              </a:duotone>
            </a:blip>
            <a:stretch>
              <a:fillRect/>
            </a:stretch>
          </p:blipFill>
          <p:spPr>
            <a:xfrm>
              <a:off x="6388907" y="2760046"/>
              <a:ext cx="225000" cy="326250"/>
            </a:xfrm>
            <a:prstGeom prst="rect">
              <a:avLst/>
            </a:prstGeom>
          </p:spPr>
        </p:pic>
        <p:sp>
          <p:nvSpPr>
            <p:cNvPr id="188" name="TextBox 2218"/>
            <p:cNvSpPr txBox="1"/>
            <p:nvPr/>
          </p:nvSpPr>
          <p:spPr>
            <a:xfrm>
              <a:off x="6353340" y="2705013"/>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grpSp>
        <p:nvGrpSpPr>
          <p:cNvPr id="189" name="Group 17"/>
          <p:cNvGrpSpPr/>
          <p:nvPr/>
        </p:nvGrpSpPr>
        <p:grpSpPr>
          <a:xfrm>
            <a:off x="3642670" y="1719683"/>
            <a:ext cx="276038" cy="371235"/>
            <a:chOff x="6343292" y="2715061"/>
            <a:chExt cx="276038" cy="371235"/>
          </a:xfrm>
        </p:grpSpPr>
        <p:pic>
          <p:nvPicPr>
            <p:cNvPr id="190" name="Image 2226"/>
            <p:cNvPicPr>
              <a:picLocks noChangeAspect="1"/>
            </p:cNvPicPr>
            <p:nvPr/>
          </p:nvPicPr>
          <p:blipFill>
            <a:blip r:embed="rId10">
              <a:duotone>
                <a:prstClr val="black"/>
                <a:schemeClr val="tx2">
                  <a:tint val="45000"/>
                  <a:satMod val="400000"/>
                </a:schemeClr>
              </a:duotone>
            </a:blip>
            <a:stretch>
              <a:fillRect/>
            </a:stretch>
          </p:blipFill>
          <p:spPr>
            <a:xfrm>
              <a:off x="6388907" y="2760046"/>
              <a:ext cx="225000" cy="326250"/>
            </a:xfrm>
            <a:prstGeom prst="rect">
              <a:avLst/>
            </a:prstGeom>
          </p:spPr>
        </p:pic>
        <p:sp>
          <p:nvSpPr>
            <p:cNvPr id="191" name="TextBox 2218"/>
            <p:cNvSpPr txBox="1"/>
            <p:nvPr/>
          </p:nvSpPr>
          <p:spPr>
            <a:xfrm>
              <a:off x="6343292" y="271506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pic>
        <p:nvPicPr>
          <p:cNvPr id="193" name="Image 371"/>
          <p:cNvPicPr>
            <a:picLocks noChangeAspect="1"/>
          </p:cNvPicPr>
          <p:nvPr/>
        </p:nvPicPr>
        <p:blipFill>
          <a:blip r:embed="rId8"/>
          <a:stretch>
            <a:fillRect/>
          </a:stretch>
        </p:blipFill>
        <p:spPr>
          <a:xfrm>
            <a:off x="4469939" y="3135430"/>
            <a:ext cx="225000" cy="326250"/>
          </a:xfrm>
          <a:prstGeom prst="rect">
            <a:avLst/>
          </a:prstGeom>
        </p:spPr>
      </p:pic>
      <p:pic>
        <p:nvPicPr>
          <p:cNvPr id="194" name="Image 372"/>
          <p:cNvPicPr>
            <a:picLocks noChangeAspect="1"/>
          </p:cNvPicPr>
          <p:nvPr/>
        </p:nvPicPr>
        <p:blipFill>
          <a:blip r:embed="rId7"/>
          <a:stretch>
            <a:fillRect/>
          </a:stretch>
        </p:blipFill>
        <p:spPr>
          <a:xfrm>
            <a:off x="4486042" y="3159252"/>
            <a:ext cx="191250" cy="191250"/>
          </a:xfrm>
          <a:prstGeom prst="rect">
            <a:avLst/>
          </a:prstGeom>
        </p:spPr>
      </p:pic>
      <p:pic>
        <p:nvPicPr>
          <p:cNvPr id="196" name="Image 371"/>
          <p:cNvPicPr>
            <a:picLocks noChangeAspect="1"/>
          </p:cNvPicPr>
          <p:nvPr/>
        </p:nvPicPr>
        <p:blipFill>
          <a:blip r:embed="rId8"/>
          <a:stretch>
            <a:fillRect/>
          </a:stretch>
        </p:blipFill>
        <p:spPr>
          <a:xfrm>
            <a:off x="8608130" y="3336994"/>
            <a:ext cx="225000" cy="326250"/>
          </a:xfrm>
          <a:prstGeom prst="rect">
            <a:avLst/>
          </a:prstGeom>
        </p:spPr>
      </p:pic>
      <p:pic>
        <p:nvPicPr>
          <p:cNvPr id="197" name="Image 372"/>
          <p:cNvPicPr>
            <a:picLocks noChangeAspect="1"/>
          </p:cNvPicPr>
          <p:nvPr/>
        </p:nvPicPr>
        <p:blipFill>
          <a:blip r:embed="rId7"/>
          <a:stretch>
            <a:fillRect/>
          </a:stretch>
        </p:blipFill>
        <p:spPr>
          <a:xfrm>
            <a:off x="8624233" y="3360816"/>
            <a:ext cx="191250" cy="191250"/>
          </a:xfrm>
          <a:prstGeom prst="rect">
            <a:avLst/>
          </a:prstGeom>
        </p:spPr>
      </p:pic>
      <p:pic>
        <p:nvPicPr>
          <p:cNvPr id="198" name="Image 371"/>
          <p:cNvPicPr>
            <a:picLocks noChangeAspect="1"/>
          </p:cNvPicPr>
          <p:nvPr/>
        </p:nvPicPr>
        <p:blipFill>
          <a:blip r:embed="rId8"/>
          <a:stretch>
            <a:fillRect/>
          </a:stretch>
        </p:blipFill>
        <p:spPr>
          <a:xfrm>
            <a:off x="8611655" y="967345"/>
            <a:ext cx="225000" cy="326250"/>
          </a:xfrm>
          <a:prstGeom prst="rect">
            <a:avLst/>
          </a:prstGeom>
        </p:spPr>
      </p:pic>
      <p:pic>
        <p:nvPicPr>
          <p:cNvPr id="199" name="Image 372"/>
          <p:cNvPicPr>
            <a:picLocks noChangeAspect="1"/>
          </p:cNvPicPr>
          <p:nvPr/>
        </p:nvPicPr>
        <p:blipFill>
          <a:blip r:embed="rId7"/>
          <a:stretch>
            <a:fillRect/>
          </a:stretch>
        </p:blipFill>
        <p:spPr>
          <a:xfrm>
            <a:off x="8627758" y="991167"/>
            <a:ext cx="191250" cy="191250"/>
          </a:xfrm>
          <a:prstGeom prst="rect">
            <a:avLst/>
          </a:prstGeom>
        </p:spPr>
      </p:pic>
      <p:sp>
        <p:nvSpPr>
          <p:cNvPr id="178" name="ZoneTexte 362"/>
          <p:cNvSpPr txBox="1"/>
          <p:nvPr/>
        </p:nvSpPr>
        <p:spPr>
          <a:xfrm>
            <a:off x="2952440" y="2650189"/>
            <a:ext cx="626719"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846</TotalTime>
  <Words>424</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(9 - 15 February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 Bah</cp:lastModifiedBy>
  <cp:revision>92</cp:revision>
  <cp:lastPrinted>2015-12-15T15:42:39Z</cp:lastPrinted>
  <dcterms:created xsi:type="dcterms:W3CDTF">2015-12-15T11:10:25Z</dcterms:created>
  <dcterms:modified xsi:type="dcterms:W3CDTF">2016-02-17T17:27:22Z</dcterms:modified>
</cp:coreProperties>
</file>