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864"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31-May-16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2"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31-May-16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31-May-16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31-May-16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31-May-16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31-May-16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31-May-16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31-May-16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31-May-16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(24 - 30 May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31 </a:t>
            </a:r>
            <a:r>
              <a:rPr lang="en-GB" sz="800" dirty="0" smtClean="0">
                <a:solidFill>
                  <a:schemeClr val="bg1">
                    <a:lumMod val="50000"/>
                  </a:schemeClr>
                </a:solidFill>
                <a:latin typeface="Arial" panose="020B0604020202020204" pitchFamily="34" charset="0"/>
                <a:cs typeface="Arial" panose="020B0604020202020204" pitchFamily="34" charset="0"/>
              </a:rPr>
              <a:t>May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9929"/>
            <a:ext cx="2092202" cy="6769359"/>
          </a:xfrm>
          <a:prstGeom prst="rect">
            <a:avLst/>
          </a:prstGeom>
          <a:noFill/>
        </p:spPr>
        <p:txBody>
          <a:bodyPr wrap="square" lIns="0" tIns="49785" rIns="0" bIns="49785" rtlCol="0">
            <a:noAutofit/>
          </a:bodyPr>
          <a:lstStyle/>
          <a:p>
            <a:r>
              <a:rPr lang="en-US" sz="1000" dirty="0" smtClean="0">
                <a:latin typeface="Arial" panose="020B0604020202020204" pitchFamily="34" charset="0"/>
                <a:cs typeface="Arial" panose="020B0604020202020204" pitchFamily="34" charset="0"/>
              </a:rPr>
              <a:t>CENTRAL AFRICAN REPUBLIC  </a:t>
            </a:r>
          </a:p>
          <a:p>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200" dirty="0" smtClean="0">
              <a:latin typeface="Arial" panose="020B0604020202020204" pitchFamily="34" charset="0"/>
              <a:cs typeface="Arial" panose="020B0604020202020204" pitchFamily="34" charset="0"/>
            </a:endParaRPr>
          </a:p>
          <a:p>
            <a:endParaRPr lang="en-US" sz="500" dirty="0" smtClean="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Since January 2016, 13,785 internally displaced persons (IDPs) returns have been registered in the villages located on the </a:t>
            </a:r>
            <a:r>
              <a:rPr lang="en-US" sz="800" dirty="0" err="1">
                <a:latin typeface="Arial" panose="020B0604020202020204" pitchFamily="34" charset="0"/>
                <a:cs typeface="Arial" panose="020B0604020202020204" pitchFamily="34" charset="0"/>
              </a:rPr>
              <a:t>Ouandago-Kabo</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Ouandago-Batangafo</a:t>
            </a:r>
            <a:r>
              <a:rPr lang="en-US" sz="800" dirty="0">
                <a:latin typeface="Arial" panose="020B0604020202020204" pitchFamily="34" charset="0"/>
                <a:cs typeface="Arial" panose="020B0604020202020204" pitchFamily="34" charset="0"/>
              </a:rPr>
              <a:t> axes in the country’s north-western </a:t>
            </a:r>
            <a:r>
              <a:rPr lang="en-US" sz="800" dirty="0" err="1">
                <a:latin typeface="Arial" panose="020B0604020202020204" pitchFamily="34" charset="0"/>
                <a:cs typeface="Arial" panose="020B0604020202020204" pitchFamily="34" charset="0"/>
              </a:rPr>
              <a:t>Ouham</a:t>
            </a:r>
            <a:r>
              <a:rPr lang="en-US" sz="800" dirty="0">
                <a:latin typeface="Arial" panose="020B0604020202020204" pitchFamily="34" charset="0"/>
                <a:cs typeface="Arial" panose="020B0604020202020204" pitchFamily="34" charset="0"/>
              </a:rPr>
              <a:t> province. The IDPs voluntarily returned to their homes following a decrease in attacks in the area since December 2015. They had fled their villages of origin in 2014 as a result of recurrent violence between armed groups as well as with cattle herders. The returnees, who arrived from IDP sites in Lady, </a:t>
            </a:r>
            <a:r>
              <a:rPr lang="en-US" sz="800" dirty="0" err="1">
                <a:latin typeface="Arial" panose="020B0604020202020204" pitchFamily="34" charset="0"/>
                <a:cs typeface="Arial" panose="020B0604020202020204" pitchFamily="34" charset="0"/>
              </a:rPr>
              <a:t>Bouca</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Kabo</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Batangafo</a:t>
            </a:r>
            <a:r>
              <a:rPr lang="en-US" sz="800" dirty="0">
                <a:latin typeface="Arial" panose="020B0604020202020204" pitchFamily="34" charset="0"/>
                <a:cs typeface="Arial" panose="020B0604020202020204" pitchFamily="34" charset="0"/>
              </a:rPr>
              <a:t>, require multi-sectoral assistance. Priority needs are access to drinking water, health services and education</a:t>
            </a:r>
            <a:r>
              <a:rPr lang="en-US" sz="800" dirty="0" smtClean="0">
                <a:latin typeface="Arial" panose="020B0604020202020204" pitchFamily="34" charset="0"/>
                <a:cs typeface="Arial" panose="020B0604020202020204" pitchFamily="34" charset="0"/>
              </a:rPr>
              <a:t>.</a:t>
            </a:r>
          </a:p>
          <a:p>
            <a:endParaRPr lang="en-US" sz="600" dirty="0">
              <a:latin typeface="Arial" panose="020B0604020202020204" pitchFamily="34" charset="0"/>
              <a:cs typeface="Arial" panose="020B0604020202020204" pitchFamily="34" charset="0"/>
            </a:endParaRPr>
          </a:p>
          <a:p>
            <a:pPr lvl="0"/>
            <a:r>
              <a:rPr lang="en-GB" sz="1000" dirty="0" smtClean="0">
                <a:latin typeface="Arial"/>
              </a:rPr>
              <a:t>CAMEROON </a:t>
            </a: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300" dirty="0" smtClean="0">
              <a:latin typeface="Arial"/>
            </a:endParaRPr>
          </a:p>
          <a:p>
            <a:endParaRPr lang="en-US" sz="600" dirty="0" smtClean="0">
              <a:latin typeface="Arial"/>
            </a:endParaRPr>
          </a:p>
          <a:p>
            <a:r>
              <a:rPr lang="en-US" sz="800" dirty="0">
                <a:latin typeface="Arial"/>
              </a:rPr>
              <a:t>On 24 May, the Government confirmed a bird flu outbreak after 15,000 chicken died in a large poultry farm in Yaoundé, the country’s capital. On 26 May, new poultry deaths were reported in the South Region, bringing the toll to an estimated 30,000 deaths, with a strong epidemiological link to the poultry complex in Yaoundé, source of the outbreak. No human death or contamination has so far been reported in connection to the epidemic. WHO and UNICEF are providing technical support to the national authorities for field investigations</a:t>
            </a:r>
            <a:r>
              <a:rPr lang="en-US" sz="800" dirty="0" smtClean="0">
                <a:latin typeface="Arial"/>
              </a:rPr>
              <a:t>.</a:t>
            </a:r>
          </a:p>
          <a:p>
            <a:endParaRPr lang="en-US" sz="800" dirty="0">
              <a:latin typeface="Arial"/>
            </a:endParaRPr>
          </a:p>
          <a:p>
            <a:r>
              <a:rPr lang="en-GB" sz="1000" dirty="0" smtClean="0">
                <a:latin typeface="Arial"/>
              </a:rPr>
              <a:t>CÔTE </a:t>
            </a:r>
            <a:r>
              <a:rPr lang="en-GB" sz="1000" dirty="0">
                <a:latin typeface="Arial"/>
              </a:rPr>
              <a:t>D’IVOIRE</a:t>
            </a:r>
          </a:p>
          <a:p>
            <a:endParaRPr lang="en-US" sz="800" dirty="0" smtClean="0">
              <a:latin typeface="Arial"/>
            </a:endParaRPr>
          </a:p>
          <a:p>
            <a:endParaRPr lang="en-US" sz="2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4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The </a:t>
            </a:r>
            <a:r>
              <a:rPr lang="en-US" sz="800" dirty="0">
                <a:latin typeface="Arial" panose="020B0604020202020204" pitchFamily="34" charset="0"/>
                <a:cs typeface="Arial" panose="020B0604020202020204" pitchFamily="34" charset="0"/>
              </a:rPr>
              <a:t>voluntary repatriation of Ivorian refugees in Liberia continues although at a slower pace since the start of the rainy season in May. Since mid-December 2015 when the process resumed, UNHCR has assisted more than 17,000 returns. As of 28 May, there are still 45,000 Ivorian refugees in the region including 21,235 in Liberia, 11,423 in Ghana and 7,389 in Guinea. Over 220,000 Ivorian refugees had found refuge in Liberia after fleeing their home country during the 2002 civil war and the 2010-2011 post-electoral crisis.</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en-US" sz="800" dirty="0" smtClean="0">
              <a:latin typeface="Arial"/>
            </a:endParaRPr>
          </a:p>
          <a:p>
            <a:endParaRPr lang="en-US" sz="800" dirty="0" smtClean="0">
              <a:latin typeface="Arial"/>
            </a:endParaRPr>
          </a:p>
          <a:p>
            <a:endParaRPr lang="en-US" sz="400" dirty="0" smtClean="0">
              <a:latin typeface="Arial"/>
            </a:endParaRPr>
          </a:p>
          <a:p>
            <a:r>
              <a:rPr lang="en-GB" sz="800" dirty="0" smtClean="0">
                <a:latin typeface="Arial"/>
              </a:rPr>
              <a:t>.</a:t>
            </a: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6" name="Connecteur droit 75"/>
          <p:cNvCxnSpPr/>
          <p:nvPr/>
        </p:nvCxnSpPr>
        <p:spPr>
          <a:xfrm flipV="1">
            <a:off x="238134" y="836105"/>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86142" y="814690"/>
            <a:ext cx="5751297" cy="5894006"/>
            <a:chOff x="2534864" y="833367"/>
            <a:chExt cx="5751297" cy="5894006"/>
          </a:xfrm>
        </p:grpSpPr>
        <p:sp>
          <p:nvSpPr>
            <p:cNvPr id="16" name="Rectangle 15"/>
            <p:cNvSpPr/>
            <p:nvPr/>
          </p:nvSpPr>
          <p:spPr>
            <a:xfrm>
              <a:off x="2545237" y="83336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91521"/>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32352" y="2861107"/>
                <a:ext cx="754295"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8541" y="3258643"/>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10885" y="3675050"/>
                <a:ext cx="605067" cy="107722"/>
              </a:xfrm>
              <a:prstGeom prst="rect">
                <a:avLst/>
              </a:prstGeom>
              <a:noFill/>
            </p:spPr>
            <p:txBody>
              <a:bodyPr wrap="square" lIns="0" tIns="0" rIns="0" bIns="0"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26521" y="3423489"/>
                <a:ext cx="731223" cy="107722"/>
              </a:xfrm>
              <a:prstGeom prst="rect">
                <a:avLst/>
              </a:prstGeom>
              <a:noFill/>
            </p:spPr>
            <p:txBody>
              <a:bodyPr wrap="square" lIns="0" tIns="0" rIns="0" bIns="0"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382153"/>
                <a:ext cx="3093148" cy="1172587"/>
                <a:chOff x="2809949" y="5382153"/>
                <a:chExt cx="3093148" cy="1172587"/>
              </a:xfrm>
            </p:grpSpPr>
            <p:sp>
              <p:nvSpPr>
                <p:cNvPr id="365" name="ZoneTexte 364"/>
                <p:cNvSpPr txBox="1"/>
                <p:nvPr/>
              </p:nvSpPr>
              <p:spPr>
                <a:xfrm>
                  <a:off x="2826908" y="5382153"/>
                  <a:ext cx="984633" cy="107722"/>
                </a:xfrm>
                <a:prstGeom prst="rect">
                  <a:avLst/>
                </a:prstGeom>
                <a:noFill/>
              </p:spPr>
              <p:txBody>
                <a:bodyPr wrap="square" lIns="0" tIns="0" rIns="0" bIns="0" rtlCol="0">
                  <a:spAutoFit/>
                </a:bodyPr>
                <a:lstStyle/>
                <a:p>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395749" y="5382153"/>
                  <a:ext cx="1507348" cy="107722"/>
                </a:xfrm>
                <a:prstGeom prst="rect">
                  <a:avLst/>
                </a:prstGeom>
                <a:noFill/>
              </p:spPr>
              <p:txBody>
                <a:bodyPr wrap="square" lIns="0" tIns="0" rIns="0" bIns="0" rtlCol="0">
                  <a:spAutoFit/>
                </a:bodyPr>
                <a:lstStyle/>
                <a:p>
                  <a:r>
                    <a:rPr lang="fr-FR" sz="700" dirty="0">
                      <a:solidFill>
                        <a:schemeClr val="bg1">
                          <a:lumMod val="50000"/>
                        </a:schemeClr>
                      </a:solidFill>
                      <a:latin typeface="Bookman Old Style" panose="02050604050505020204" pitchFamily="18" charset="0"/>
                    </a:rPr>
                    <a:t>SAO TOME </a:t>
                  </a:r>
                  <a:r>
                    <a:rPr lang="fr-FR" sz="700" dirty="0">
                      <a:solidFill>
                        <a:schemeClr val="bg1">
                          <a:lumMod val="50000"/>
                        </a:schemeClr>
                      </a:solidFill>
                      <a:latin typeface="Bookman Old Style" panose="02050604050505020204" pitchFamily="18" charset="0"/>
                    </a:rPr>
                    <a:t>&amp;</a:t>
                  </a:r>
                  <a:r>
                    <a:rPr lang="fr-FR" sz="700" dirty="0" smtClean="0">
                      <a:solidFill>
                        <a:schemeClr val="bg1">
                          <a:lumMod val="50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159" y="825858"/>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39235" cy="6681399"/>
          </a:xfrm>
          <a:prstGeom prst="rect">
            <a:avLst/>
          </a:prstGeom>
          <a:noFill/>
        </p:spPr>
        <p:txBody>
          <a:bodyPr wrap="square" lIns="0" tIns="49785" rIns="0" bIns="49785" rtlCol="0">
            <a:noAutofit/>
          </a:bodyPr>
          <a:lstStyle/>
          <a:p>
            <a:r>
              <a:rPr lang="en-GB" sz="1000" dirty="0" smtClean="0">
                <a:latin typeface="Arial"/>
              </a:rPr>
              <a:t>MALI</a:t>
            </a:r>
            <a:endParaRPr lang="en-GB" sz="1000" dirty="0">
              <a:latin typeface="Arial"/>
            </a:endParaRPr>
          </a:p>
          <a:p>
            <a:endParaRPr lang="en-GB" sz="1000" dirty="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US" sz="3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According to the Malian government-led Displacement Tracking Matrix (DTM), a system that monitors population movements, three years after the country’s civil conflict, 468,467 former IDPs have returned to their communities of origin, primarily in the northern part of the country. Some 36,762 people remain internally displaced. The return trend started after the presidential and legislative elections, following the signature of the 1st peace agreement in June 2013 in Ouagadougou, and the ensuing improvement of the security situation in parts of the country’s northern regions.</a:t>
            </a:r>
          </a:p>
          <a:p>
            <a:endParaRPr lang="fr-FR" sz="800" dirty="0" smtClean="0">
              <a:latin typeface="Arial" panose="020B0604020202020204" pitchFamily="34" charset="0"/>
              <a:cs typeface="Arial" panose="020B0604020202020204" pitchFamily="34" charset="0"/>
            </a:endParaRPr>
          </a:p>
          <a:p>
            <a:r>
              <a:rPr lang="en-GB" sz="1000" dirty="0" smtClean="0">
                <a:latin typeface="Arial"/>
              </a:rPr>
              <a:t>NIGER </a:t>
            </a:r>
            <a:endParaRPr lang="en-GB" sz="1000" dirty="0">
              <a:latin typeface="Arial"/>
            </a:endParaRPr>
          </a:p>
          <a:p>
            <a:endParaRPr lang="en-GB" sz="1000" dirty="0" smtClean="0">
              <a:latin typeface="Arial"/>
            </a:endParaRPr>
          </a:p>
          <a:p>
            <a:endParaRPr lang="en-GB" sz="1000" dirty="0" smtClean="0">
              <a:latin typeface="Arial"/>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The </a:t>
            </a:r>
            <a:r>
              <a:rPr lang="en-US" sz="800" dirty="0">
                <a:latin typeface="Arial" panose="020B0604020202020204" pitchFamily="34" charset="0"/>
                <a:cs typeface="Arial" panose="020B0604020202020204" pitchFamily="34" charset="0"/>
              </a:rPr>
              <a:t>UN Refugee Agency (UNHCR) warned that security and humanitarian conditions are deteriorating in south-east Niger, where hundreds of thousands of people settled after fleeing Boko Haram violence. According to government figures as of mid-May, the area in and around </a:t>
            </a:r>
            <a:r>
              <a:rPr lang="en-US" sz="800" dirty="0" err="1">
                <a:latin typeface="Arial" panose="020B0604020202020204" pitchFamily="34" charset="0"/>
                <a:cs typeface="Arial" panose="020B0604020202020204" pitchFamily="34" charset="0"/>
              </a:rPr>
              <a:t>Diffa</a:t>
            </a:r>
            <a:r>
              <a:rPr lang="en-US" sz="800" dirty="0">
                <a:latin typeface="Arial" panose="020B0604020202020204" pitchFamily="34" charset="0"/>
                <a:cs typeface="Arial" panose="020B0604020202020204" pitchFamily="34" charset="0"/>
              </a:rPr>
              <a:t> was hosting over 241,000 people, including refugees from Nigeria, displaced people within Niger, and returning Niger nationals who had been living in Nigeria. Some 157,000 people who have fled Boko Haram terror have settled in makeshift camps 200 </a:t>
            </a:r>
            <a:r>
              <a:rPr lang="en-GB" sz="800" dirty="0" smtClean="0">
                <a:latin typeface="Arial" panose="020B0604020202020204" pitchFamily="34" charset="0"/>
                <a:cs typeface="Arial" panose="020B0604020202020204" pitchFamily="34" charset="0"/>
              </a:rPr>
              <a:t>kilometres</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along the National Route 1, a major road that runs parallel to the Nigerian </a:t>
            </a:r>
            <a:r>
              <a:rPr lang="en-US" sz="800" dirty="0" smtClean="0">
                <a:latin typeface="Arial" panose="020B0604020202020204" pitchFamily="34" charset="0"/>
                <a:cs typeface="Arial" panose="020B0604020202020204" pitchFamily="34" charset="0"/>
              </a:rPr>
              <a:t>border.</a:t>
            </a:r>
          </a:p>
          <a:p>
            <a:endParaRPr lang="en-US" sz="800" dirty="0">
              <a:latin typeface="Arial" panose="020B0604020202020204" pitchFamily="34" charset="0"/>
              <a:cs typeface="Arial" panose="020B0604020202020204" pitchFamily="34" charset="0"/>
            </a:endParaRPr>
          </a:p>
          <a:p>
            <a:endParaRPr lang="fr-FR" sz="800" dirty="0"/>
          </a:p>
        </p:txBody>
      </p:sp>
      <p:grpSp>
        <p:nvGrpSpPr>
          <p:cNvPr id="7" name="Groupe 6"/>
          <p:cNvGrpSpPr/>
          <p:nvPr/>
        </p:nvGrpSpPr>
        <p:grpSpPr>
          <a:xfrm>
            <a:off x="8489391" y="573067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Natural disaster </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Epidemic</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Conflict</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Other</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01454" y="828022"/>
            <a:ext cx="1980000" cy="4333"/>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715316" y="3258314"/>
            <a:ext cx="183739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SITUATION WORSENS FOR DISPLACED IN SOUTH-EAST</a:t>
            </a:r>
            <a:endParaRPr lang="en-US" sz="800" i="1" dirty="0">
              <a:solidFill>
                <a:srgbClr val="026CB6"/>
              </a:solidFill>
              <a:latin typeface="Arial" panose="020B0604020202020204" pitchFamily="34" charset="0"/>
              <a:cs typeface="Arial" panose="020B0604020202020204" pitchFamily="34" charset="0"/>
            </a:endParaRPr>
          </a:p>
        </p:txBody>
      </p:sp>
      <p:sp>
        <p:nvSpPr>
          <p:cNvPr id="2238" name="ZoneTexte 2237"/>
          <p:cNvSpPr txBox="1"/>
          <p:nvPr/>
        </p:nvSpPr>
        <p:spPr>
          <a:xfrm>
            <a:off x="8688701" y="825858"/>
            <a:ext cx="1890622"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NEARLY 400,000 </a:t>
            </a:r>
            <a:r>
              <a:rPr lang="fr-FR" sz="800" i="1" dirty="0" err="1">
                <a:solidFill>
                  <a:srgbClr val="026CB6"/>
                </a:solidFill>
                <a:latin typeface="Arial" panose="020B0604020202020204" pitchFamily="34" charset="0"/>
                <a:cs typeface="Arial" panose="020B0604020202020204" pitchFamily="34" charset="0"/>
              </a:rPr>
              <a:t>IDPs</a:t>
            </a:r>
            <a:r>
              <a:rPr lang="fr-FR" sz="800" i="1" dirty="0">
                <a:solidFill>
                  <a:srgbClr val="026CB6"/>
                </a:solidFill>
                <a:latin typeface="Arial" panose="020B0604020202020204" pitchFamily="34" charset="0"/>
                <a:cs typeface="Arial" panose="020B0604020202020204" pitchFamily="34" charset="0"/>
              </a:rPr>
              <a:t> HAVE RETURNED HOME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23232" y="3295098"/>
            <a:ext cx="1665426"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BIRD FLU OUTBREAK</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191" name="ZoneTexte 84"/>
          <p:cNvSpPr txBox="1"/>
          <p:nvPr/>
        </p:nvSpPr>
        <p:spPr>
          <a:xfrm>
            <a:off x="523232" y="837453"/>
            <a:ext cx="2081184"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MORE THAN 13,000 RETURNEES IN NEED OF ASSISTANCE</a:t>
            </a:r>
            <a:endParaRPr lang="en-US" sz="800" i="1" dirty="0">
              <a:solidFill>
                <a:srgbClr val="026CB6"/>
              </a:solidFill>
              <a:latin typeface="Arial" panose="020B0604020202020204" pitchFamily="34" charset="0"/>
              <a:cs typeface="Arial" panose="020B0604020202020204" pitchFamily="34" charset="0"/>
            </a:endParaRPr>
          </a:p>
        </p:txBody>
      </p:sp>
      <p:cxnSp>
        <p:nvCxnSpPr>
          <p:cNvPr id="197" name="Connecteur droit 76"/>
          <p:cNvCxnSpPr/>
          <p:nvPr/>
        </p:nvCxnSpPr>
        <p:spPr>
          <a:xfrm flipV="1">
            <a:off x="238134" y="326003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12" name="Groupe 16"/>
          <p:cNvGrpSpPr/>
          <p:nvPr/>
        </p:nvGrpSpPr>
        <p:grpSpPr>
          <a:xfrm>
            <a:off x="4043383" y="3600187"/>
            <a:ext cx="225000" cy="326250"/>
            <a:chOff x="375829" y="5179212"/>
            <a:chExt cx="225000" cy="326250"/>
          </a:xfrm>
        </p:grpSpPr>
        <p:pic>
          <p:nvPicPr>
            <p:cNvPr id="213" name="Image 377"/>
            <p:cNvPicPr>
              <a:picLocks noChangeAspect="1"/>
            </p:cNvPicPr>
            <p:nvPr/>
          </p:nvPicPr>
          <p:blipFill>
            <a:blip r:embed="rId13"/>
            <a:stretch>
              <a:fillRect/>
            </a:stretch>
          </p:blipFill>
          <p:spPr>
            <a:xfrm>
              <a:off x="375829" y="5179212"/>
              <a:ext cx="225000" cy="326250"/>
            </a:xfrm>
            <a:prstGeom prst="rect">
              <a:avLst/>
            </a:prstGeom>
          </p:spPr>
        </p:pic>
        <p:pic>
          <p:nvPicPr>
            <p:cNvPr id="239"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21" name="Groupe 16"/>
          <p:cNvGrpSpPr/>
          <p:nvPr/>
        </p:nvGrpSpPr>
        <p:grpSpPr>
          <a:xfrm>
            <a:off x="8437880" y="901645"/>
            <a:ext cx="225000" cy="326250"/>
            <a:chOff x="375829" y="5179212"/>
            <a:chExt cx="225000" cy="326250"/>
          </a:xfrm>
        </p:grpSpPr>
        <p:pic>
          <p:nvPicPr>
            <p:cNvPr id="223" name="Image 377"/>
            <p:cNvPicPr>
              <a:picLocks noChangeAspect="1"/>
            </p:cNvPicPr>
            <p:nvPr/>
          </p:nvPicPr>
          <p:blipFill>
            <a:blip r:embed="rId13"/>
            <a:stretch>
              <a:fillRect/>
            </a:stretch>
          </p:blipFill>
          <p:spPr>
            <a:xfrm>
              <a:off x="375829" y="5179212"/>
              <a:ext cx="225000" cy="326250"/>
            </a:xfrm>
            <a:prstGeom prst="rect">
              <a:avLst/>
            </a:prstGeom>
          </p:spPr>
        </p:pic>
        <p:pic>
          <p:nvPicPr>
            <p:cNvPr id="224" name="Image 21"/>
            <p:cNvPicPr>
              <a:picLocks noChangeAspect="1"/>
            </p:cNvPicPr>
            <p:nvPr/>
          </p:nvPicPr>
          <p:blipFill>
            <a:blip r:embed="rId3"/>
            <a:stretch>
              <a:fillRect/>
            </a:stretch>
          </p:blipFill>
          <p:spPr>
            <a:xfrm>
              <a:off x="390237" y="5197423"/>
              <a:ext cx="201600" cy="192436"/>
            </a:xfrm>
            <a:prstGeom prst="rect">
              <a:avLst/>
            </a:prstGeom>
          </p:spPr>
        </p:pic>
      </p:grpSp>
      <p:sp>
        <p:nvSpPr>
          <p:cNvPr id="190" name="ZoneTexte 88"/>
          <p:cNvSpPr txBox="1"/>
          <p:nvPr/>
        </p:nvSpPr>
        <p:spPr>
          <a:xfrm>
            <a:off x="523232" y="5449626"/>
            <a:ext cx="183739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VOLUNTARY REPATRIATION OF IVORIAN REFUGEES IN LIBERIA </a:t>
            </a:r>
            <a:endParaRPr lang="en-US" sz="800" i="1" dirty="0">
              <a:solidFill>
                <a:srgbClr val="026CB6"/>
              </a:solidFill>
              <a:latin typeface="Arial" panose="020B0604020202020204" pitchFamily="34" charset="0"/>
              <a:cs typeface="Arial" panose="020B0604020202020204" pitchFamily="34" charset="0"/>
            </a:endParaRPr>
          </a:p>
        </p:txBody>
      </p:sp>
      <p:cxnSp>
        <p:nvCxnSpPr>
          <p:cNvPr id="194" name="Connecteur droit 78"/>
          <p:cNvCxnSpPr/>
          <p:nvPr/>
        </p:nvCxnSpPr>
        <p:spPr>
          <a:xfrm flipV="1">
            <a:off x="8426849" y="3252737"/>
            <a:ext cx="1980000" cy="4333"/>
          </a:xfrm>
          <a:prstGeom prst="line">
            <a:avLst/>
          </a:prstGeom>
        </p:spPr>
        <p:style>
          <a:lnRef idx="1">
            <a:schemeClr val="dk1"/>
          </a:lnRef>
          <a:fillRef idx="0">
            <a:schemeClr val="dk1"/>
          </a:fillRef>
          <a:effectRef idx="0">
            <a:schemeClr val="dk1"/>
          </a:effectRef>
          <a:fontRef idx="minor">
            <a:schemeClr val="tx1"/>
          </a:fontRef>
        </p:style>
      </p:cxnSp>
      <p:pic>
        <p:nvPicPr>
          <p:cNvPr id="199" name="Image 198"/>
          <p:cNvPicPr>
            <a:picLocks noChangeAspect="1"/>
          </p:cNvPicPr>
          <p:nvPr/>
        </p:nvPicPr>
        <p:blipFill>
          <a:blip r:embed="rId14"/>
          <a:stretch>
            <a:fillRect/>
          </a:stretch>
        </p:blipFill>
        <p:spPr>
          <a:xfrm>
            <a:off x="8463702" y="2891505"/>
            <a:ext cx="144781" cy="168911"/>
          </a:xfrm>
          <a:prstGeom prst="rect">
            <a:avLst/>
          </a:prstGeom>
        </p:spPr>
      </p:pic>
      <p:grpSp>
        <p:nvGrpSpPr>
          <p:cNvPr id="193" name="Group 192"/>
          <p:cNvGrpSpPr/>
          <p:nvPr/>
        </p:nvGrpSpPr>
        <p:grpSpPr>
          <a:xfrm>
            <a:off x="298232" y="3285929"/>
            <a:ext cx="225000" cy="326250"/>
            <a:chOff x="6863459" y="3333599"/>
            <a:chExt cx="225000" cy="326250"/>
          </a:xfrm>
        </p:grpSpPr>
        <p:pic>
          <p:nvPicPr>
            <p:cNvPr id="200" name="Image 371"/>
            <p:cNvPicPr>
              <a:picLocks noChangeAspect="1"/>
            </p:cNvPicPr>
            <p:nvPr/>
          </p:nvPicPr>
          <p:blipFill>
            <a:blip r:embed="rId15"/>
            <a:stretch>
              <a:fillRect/>
            </a:stretch>
          </p:blipFill>
          <p:spPr>
            <a:xfrm>
              <a:off x="6863459" y="3333599"/>
              <a:ext cx="225000" cy="326250"/>
            </a:xfrm>
            <a:prstGeom prst="rect">
              <a:avLst/>
            </a:prstGeom>
          </p:spPr>
        </p:pic>
        <p:pic>
          <p:nvPicPr>
            <p:cNvPr id="202" name="Image 372"/>
            <p:cNvPicPr>
              <a:picLocks noChangeAspect="1"/>
            </p:cNvPicPr>
            <p:nvPr/>
          </p:nvPicPr>
          <p:blipFill>
            <a:blip r:embed="rId16"/>
            <a:stretch>
              <a:fillRect/>
            </a:stretch>
          </p:blipFill>
          <p:spPr>
            <a:xfrm>
              <a:off x="6885778" y="3354235"/>
              <a:ext cx="191250" cy="191250"/>
            </a:xfrm>
            <a:prstGeom prst="rect">
              <a:avLst/>
            </a:prstGeom>
          </p:spPr>
        </p:pic>
      </p:grpSp>
      <p:grpSp>
        <p:nvGrpSpPr>
          <p:cNvPr id="203" name="Group 202"/>
          <p:cNvGrpSpPr/>
          <p:nvPr/>
        </p:nvGrpSpPr>
        <p:grpSpPr>
          <a:xfrm>
            <a:off x="5931656" y="3325192"/>
            <a:ext cx="225000" cy="326250"/>
            <a:chOff x="6863459" y="3333599"/>
            <a:chExt cx="225000" cy="326250"/>
          </a:xfrm>
        </p:grpSpPr>
        <p:pic>
          <p:nvPicPr>
            <p:cNvPr id="204" name="Image 371"/>
            <p:cNvPicPr>
              <a:picLocks noChangeAspect="1"/>
            </p:cNvPicPr>
            <p:nvPr/>
          </p:nvPicPr>
          <p:blipFill>
            <a:blip r:embed="rId15"/>
            <a:stretch>
              <a:fillRect/>
            </a:stretch>
          </p:blipFill>
          <p:spPr>
            <a:xfrm>
              <a:off x="6863459" y="3333599"/>
              <a:ext cx="225000" cy="326250"/>
            </a:xfrm>
            <a:prstGeom prst="rect">
              <a:avLst/>
            </a:prstGeom>
          </p:spPr>
        </p:pic>
        <p:pic>
          <p:nvPicPr>
            <p:cNvPr id="205" name="Image 372"/>
            <p:cNvPicPr>
              <a:picLocks noChangeAspect="1"/>
            </p:cNvPicPr>
            <p:nvPr/>
          </p:nvPicPr>
          <p:blipFill>
            <a:blip r:embed="rId16"/>
            <a:stretch>
              <a:fillRect/>
            </a:stretch>
          </p:blipFill>
          <p:spPr>
            <a:xfrm>
              <a:off x="6885778" y="3354235"/>
              <a:ext cx="191250" cy="191250"/>
            </a:xfrm>
            <a:prstGeom prst="rect">
              <a:avLst/>
            </a:prstGeom>
          </p:spPr>
        </p:pic>
      </p:grpSp>
      <p:grpSp>
        <p:nvGrpSpPr>
          <p:cNvPr id="206" name="Groupe 16"/>
          <p:cNvGrpSpPr/>
          <p:nvPr/>
        </p:nvGrpSpPr>
        <p:grpSpPr>
          <a:xfrm>
            <a:off x="308400" y="875876"/>
            <a:ext cx="225000" cy="326250"/>
            <a:chOff x="375829" y="5179212"/>
            <a:chExt cx="225000" cy="326250"/>
          </a:xfrm>
        </p:grpSpPr>
        <p:pic>
          <p:nvPicPr>
            <p:cNvPr id="231" name="Image 377"/>
            <p:cNvPicPr>
              <a:picLocks noChangeAspect="1"/>
            </p:cNvPicPr>
            <p:nvPr/>
          </p:nvPicPr>
          <p:blipFill>
            <a:blip r:embed="rId13"/>
            <a:stretch>
              <a:fillRect/>
            </a:stretch>
          </p:blipFill>
          <p:spPr>
            <a:xfrm>
              <a:off x="375829" y="5179212"/>
              <a:ext cx="225000" cy="326250"/>
            </a:xfrm>
            <a:prstGeom prst="rect">
              <a:avLst/>
            </a:prstGeom>
          </p:spPr>
        </p:pic>
        <p:pic>
          <p:nvPicPr>
            <p:cNvPr id="241"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2" name="Groupe 16"/>
          <p:cNvGrpSpPr/>
          <p:nvPr/>
        </p:nvGrpSpPr>
        <p:grpSpPr>
          <a:xfrm>
            <a:off x="6736504" y="3399873"/>
            <a:ext cx="225000" cy="326250"/>
            <a:chOff x="375829" y="5179212"/>
            <a:chExt cx="225000" cy="326250"/>
          </a:xfrm>
        </p:grpSpPr>
        <p:pic>
          <p:nvPicPr>
            <p:cNvPr id="243" name="Image 377"/>
            <p:cNvPicPr>
              <a:picLocks noChangeAspect="1"/>
            </p:cNvPicPr>
            <p:nvPr/>
          </p:nvPicPr>
          <p:blipFill>
            <a:blip r:embed="rId13"/>
            <a:stretch>
              <a:fillRect/>
            </a:stretch>
          </p:blipFill>
          <p:spPr>
            <a:xfrm>
              <a:off x="375829" y="5179212"/>
              <a:ext cx="225000" cy="326250"/>
            </a:xfrm>
            <a:prstGeom prst="rect">
              <a:avLst/>
            </a:prstGeom>
          </p:spPr>
        </p:pic>
        <p:pic>
          <p:nvPicPr>
            <p:cNvPr id="244" name="Image 21"/>
            <p:cNvPicPr>
              <a:picLocks noChangeAspect="1"/>
            </p:cNvPicPr>
            <p:nvPr/>
          </p:nvPicPr>
          <p:blipFill>
            <a:blip r:embed="rId3"/>
            <a:stretch>
              <a:fillRect/>
            </a:stretch>
          </p:blipFill>
          <p:spPr>
            <a:xfrm>
              <a:off x="390237" y="5197423"/>
              <a:ext cx="201600" cy="192436"/>
            </a:xfrm>
            <a:prstGeom prst="rect">
              <a:avLst/>
            </a:prstGeom>
          </p:spPr>
        </p:pic>
      </p:grpSp>
      <p:cxnSp>
        <p:nvCxnSpPr>
          <p:cNvPr id="245" name="Connecteur droit 76"/>
          <p:cNvCxnSpPr/>
          <p:nvPr/>
        </p:nvCxnSpPr>
        <p:spPr>
          <a:xfrm flipV="1">
            <a:off x="239333" y="5458550"/>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48" name="Groupe 16"/>
          <p:cNvGrpSpPr/>
          <p:nvPr/>
        </p:nvGrpSpPr>
        <p:grpSpPr>
          <a:xfrm>
            <a:off x="299408" y="5491458"/>
            <a:ext cx="225000" cy="326250"/>
            <a:chOff x="375829" y="5179212"/>
            <a:chExt cx="225000" cy="326250"/>
          </a:xfrm>
        </p:grpSpPr>
        <p:pic>
          <p:nvPicPr>
            <p:cNvPr id="249" name="Image 377"/>
            <p:cNvPicPr>
              <a:picLocks noChangeAspect="1"/>
            </p:cNvPicPr>
            <p:nvPr/>
          </p:nvPicPr>
          <p:blipFill>
            <a:blip r:embed="rId13"/>
            <a:stretch>
              <a:fillRect/>
            </a:stretch>
          </p:blipFill>
          <p:spPr>
            <a:xfrm>
              <a:off x="375829" y="5179212"/>
              <a:ext cx="225000" cy="326250"/>
            </a:xfrm>
            <a:prstGeom prst="rect">
              <a:avLst/>
            </a:prstGeom>
          </p:spPr>
        </p:pic>
        <p:pic>
          <p:nvPicPr>
            <p:cNvPr id="251"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52" name="Group 16"/>
          <p:cNvGrpSpPr/>
          <p:nvPr/>
        </p:nvGrpSpPr>
        <p:grpSpPr>
          <a:xfrm>
            <a:off x="5773184" y="2151994"/>
            <a:ext cx="225000" cy="326250"/>
            <a:chOff x="6353745" y="3757052"/>
            <a:chExt cx="225000" cy="326250"/>
          </a:xfrm>
        </p:grpSpPr>
        <p:pic>
          <p:nvPicPr>
            <p:cNvPr id="253" name="Image 4"/>
            <p:cNvPicPr>
              <a:picLocks noChangeAspect="1"/>
            </p:cNvPicPr>
            <p:nvPr/>
          </p:nvPicPr>
          <p:blipFill>
            <a:blip r:embed="rId13"/>
            <a:stretch>
              <a:fillRect/>
            </a:stretch>
          </p:blipFill>
          <p:spPr>
            <a:xfrm>
              <a:off x="6353745" y="3757052"/>
              <a:ext cx="225000" cy="326250"/>
            </a:xfrm>
            <a:prstGeom prst="rect">
              <a:avLst/>
            </a:prstGeom>
          </p:spPr>
        </p:pic>
        <p:pic>
          <p:nvPicPr>
            <p:cNvPr id="254" name="Image 5"/>
            <p:cNvPicPr>
              <a:picLocks noChangeAspect="1"/>
            </p:cNvPicPr>
            <p:nvPr/>
          </p:nvPicPr>
          <p:blipFill>
            <a:blip r:embed="rId17"/>
            <a:stretch>
              <a:fillRect/>
            </a:stretch>
          </p:blipFill>
          <p:spPr>
            <a:xfrm>
              <a:off x="6396079" y="3780338"/>
              <a:ext cx="173572" cy="165683"/>
            </a:xfrm>
            <a:prstGeom prst="rect">
              <a:avLst/>
            </a:prstGeom>
          </p:spPr>
        </p:pic>
      </p:grpSp>
      <p:grpSp>
        <p:nvGrpSpPr>
          <p:cNvPr id="255" name="Group 16"/>
          <p:cNvGrpSpPr/>
          <p:nvPr/>
        </p:nvGrpSpPr>
        <p:grpSpPr>
          <a:xfrm>
            <a:off x="8469848" y="3306273"/>
            <a:ext cx="225000" cy="326250"/>
            <a:chOff x="6353745" y="3757052"/>
            <a:chExt cx="225000" cy="326250"/>
          </a:xfrm>
        </p:grpSpPr>
        <p:pic>
          <p:nvPicPr>
            <p:cNvPr id="256" name="Image 4"/>
            <p:cNvPicPr>
              <a:picLocks noChangeAspect="1"/>
            </p:cNvPicPr>
            <p:nvPr/>
          </p:nvPicPr>
          <p:blipFill>
            <a:blip r:embed="rId13"/>
            <a:stretch>
              <a:fillRect/>
            </a:stretch>
          </p:blipFill>
          <p:spPr>
            <a:xfrm>
              <a:off x="6353745" y="3757052"/>
              <a:ext cx="225000" cy="326250"/>
            </a:xfrm>
            <a:prstGeom prst="rect">
              <a:avLst/>
            </a:prstGeom>
          </p:spPr>
        </p:pic>
        <p:pic>
          <p:nvPicPr>
            <p:cNvPr id="257" name="Image 5"/>
            <p:cNvPicPr>
              <a:picLocks noChangeAspect="1"/>
            </p:cNvPicPr>
            <p:nvPr/>
          </p:nvPicPr>
          <p:blipFill>
            <a:blip r:embed="rId17"/>
            <a:stretch>
              <a:fillRect/>
            </a:stretch>
          </p:blipFill>
          <p:spPr>
            <a:xfrm>
              <a:off x="6396079" y="3780338"/>
              <a:ext cx="173572" cy="165683"/>
            </a:xfrm>
            <a:prstGeom prst="rect">
              <a:avLst/>
            </a:prstGeom>
          </p:spPr>
        </p:pic>
      </p:grpSp>
      <p:grpSp>
        <p:nvGrpSpPr>
          <p:cNvPr id="258" name="Groupe 16"/>
          <p:cNvGrpSpPr/>
          <p:nvPr/>
        </p:nvGrpSpPr>
        <p:grpSpPr>
          <a:xfrm>
            <a:off x="4276995" y="2017149"/>
            <a:ext cx="225000" cy="326250"/>
            <a:chOff x="375829" y="5179212"/>
            <a:chExt cx="225000" cy="326250"/>
          </a:xfrm>
        </p:grpSpPr>
        <p:pic>
          <p:nvPicPr>
            <p:cNvPr id="259" name="Image 377"/>
            <p:cNvPicPr>
              <a:picLocks noChangeAspect="1"/>
            </p:cNvPicPr>
            <p:nvPr/>
          </p:nvPicPr>
          <p:blipFill>
            <a:blip r:embed="rId13"/>
            <a:stretch>
              <a:fillRect/>
            </a:stretch>
          </p:blipFill>
          <p:spPr>
            <a:xfrm>
              <a:off x="375829" y="5179212"/>
              <a:ext cx="225000" cy="326250"/>
            </a:xfrm>
            <a:prstGeom prst="rect">
              <a:avLst/>
            </a:prstGeom>
          </p:spPr>
        </p:pic>
        <p:pic>
          <p:nvPicPr>
            <p:cNvPr id="260" name="Image 21"/>
            <p:cNvPicPr>
              <a:picLocks noChangeAspect="1"/>
            </p:cNvPicPr>
            <p:nvPr/>
          </p:nvPicPr>
          <p:blipFill>
            <a:blip r:embed="rId3"/>
            <a:stretch>
              <a:fillRect/>
            </a:stretch>
          </p:blipFill>
          <p:spPr>
            <a:xfrm>
              <a:off x="390237" y="5197423"/>
              <a:ext cx="201600" cy="192436"/>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2369</TotalTime>
  <Words>648</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(24 - 30 May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182</cp:revision>
  <cp:lastPrinted>2016-05-24T10:57:04Z</cp:lastPrinted>
  <dcterms:created xsi:type="dcterms:W3CDTF">2015-12-15T11:10:25Z</dcterms:created>
  <dcterms:modified xsi:type="dcterms:W3CDTF">2016-05-31T16:09:16Z</dcterms:modified>
</cp:coreProperties>
</file>