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72" autoAdjust="0"/>
    <p:restoredTop sz="95634" autoAdjust="0"/>
  </p:normalViewPr>
  <p:slideViewPr>
    <p:cSldViewPr snapToGrid="0">
      <p:cViewPr>
        <p:scale>
          <a:sx n="100" d="100"/>
          <a:sy n="100" d="100"/>
        </p:scale>
        <p:origin x="-372" y="-678"/>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5" y="1"/>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07-Jun-16</a:t>
            </a:fld>
            <a:endParaRPr lang="en-US"/>
          </a:p>
        </p:txBody>
      </p:sp>
      <p:sp>
        <p:nvSpPr>
          <p:cNvPr id="4" name="Espace réservé de l'image des diapositives 3"/>
          <p:cNvSpPr>
            <a:spLocks noGrp="1" noRot="1" noChangeAspect="1"/>
          </p:cNvSpPr>
          <p:nvPr>
            <p:ph type="sldImg" idx="2"/>
          </p:nvPr>
        </p:nvSpPr>
        <p:spPr>
          <a:xfrm>
            <a:off x="1030288" y="1241425"/>
            <a:ext cx="4737100" cy="3349625"/>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2" y="9430092"/>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5" y="9430092"/>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07-Jun-16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07-Jun-16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07-Jun-16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07-Jun-16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07-Jun-16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07-Jun-16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07-Jun-16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07-Jun-16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07-Jun-16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18" Type="http://schemas.openxmlformats.org/officeDocument/2006/relationships/image" Target="../media/image14.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(31 May – 6 June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6 June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9929"/>
            <a:ext cx="2092202" cy="6769359"/>
          </a:xfrm>
          <a:prstGeom prst="rect">
            <a:avLst/>
          </a:prstGeom>
          <a:noFill/>
        </p:spPr>
        <p:txBody>
          <a:bodyPr wrap="square" lIns="0" tIns="49785" rIns="0" bIns="49785" rtlCol="0">
            <a:noAutofit/>
          </a:bodyPr>
          <a:lstStyle/>
          <a:p>
            <a:r>
              <a:rPr lang="en-US" sz="1000" dirty="0" smtClean="0">
                <a:latin typeface="Arial" panose="020B0604020202020204" pitchFamily="34" charset="0"/>
                <a:cs typeface="Arial" panose="020B0604020202020204" pitchFamily="34" charset="0"/>
              </a:rPr>
              <a:t>CENTRAL AFRICAN REPUBLIC  </a:t>
            </a:r>
          </a:p>
          <a:p>
            <a:endParaRPr lang="en-US" sz="8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200" dirty="0" smtClean="0">
              <a:latin typeface="Arial" panose="020B0604020202020204" pitchFamily="34" charset="0"/>
              <a:cs typeface="Arial" panose="020B0604020202020204" pitchFamily="34" charset="0"/>
            </a:endParaRPr>
          </a:p>
          <a:p>
            <a:endParaRPr lang="en-US" sz="6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Following </a:t>
            </a:r>
            <a:r>
              <a:rPr lang="en-US" sz="800" dirty="0">
                <a:latin typeface="Arial" panose="020B0604020202020204" pitchFamily="34" charset="0"/>
                <a:cs typeface="Arial" panose="020B0604020202020204" pitchFamily="34" charset="0"/>
              </a:rPr>
              <a:t>a period of relative calm in </a:t>
            </a:r>
            <a:r>
              <a:rPr lang="en-US" sz="800" dirty="0" err="1">
                <a:latin typeface="Arial" panose="020B0604020202020204" pitchFamily="34" charset="0"/>
                <a:cs typeface="Arial" panose="020B0604020202020204" pitchFamily="34" charset="0"/>
              </a:rPr>
              <a:t>Bambari</a:t>
            </a:r>
            <a:r>
              <a:rPr lang="en-US" sz="800" dirty="0">
                <a:latin typeface="Arial" panose="020B0604020202020204" pitchFamily="34" charset="0"/>
                <a:cs typeface="Arial" panose="020B0604020202020204" pitchFamily="34" charset="0"/>
              </a:rPr>
              <a:t> and its surroundings, a region which has been unstable for months due to inter-community violence, return movements have been observed particularly on the </a:t>
            </a:r>
            <a:r>
              <a:rPr lang="en-US" sz="800" dirty="0" err="1">
                <a:latin typeface="Arial" panose="020B0604020202020204" pitchFamily="34" charset="0"/>
                <a:cs typeface="Arial" panose="020B0604020202020204" pitchFamily="34" charset="0"/>
              </a:rPr>
              <a:t>Bambari-Ndjoubissi</a:t>
            </a:r>
            <a:r>
              <a:rPr lang="en-US" sz="800" dirty="0">
                <a:latin typeface="Arial" panose="020B0604020202020204" pitchFamily="34" charset="0"/>
                <a:cs typeface="Arial" panose="020B0604020202020204" pitchFamily="34" charset="0"/>
              </a:rPr>
              <a:t> axis north-east from Bangui and in many </a:t>
            </a:r>
            <a:r>
              <a:rPr lang="en-US" sz="800" dirty="0" err="1">
                <a:latin typeface="Arial" panose="020B0604020202020204" pitchFamily="34" charset="0"/>
                <a:cs typeface="Arial" panose="020B0604020202020204" pitchFamily="34" charset="0"/>
              </a:rPr>
              <a:t>neighbourhoods</a:t>
            </a:r>
            <a:r>
              <a:rPr lang="en-US" sz="800" dirty="0">
                <a:latin typeface="Arial" panose="020B0604020202020204" pitchFamily="34" charset="0"/>
                <a:cs typeface="Arial" panose="020B0604020202020204" pitchFamily="34" charset="0"/>
              </a:rPr>
              <a:t> in </a:t>
            </a:r>
            <a:r>
              <a:rPr lang="en-US" sz="800" dirty="0" err="1">
                <a:latin typeface="Arial" panose="020B0604020202020204" pitchFamily="34" charset="0"/>
                <a:cs typeface="Arial" panose="020B0604020202020204" pitchFamily="34" charset="0"/>
              </a:rPr>
              <a:t>Bambari</a:t>
            </a:r>
            <a:r>
              <a:rPr lang="en-US" sz="800" dirty="0">
                <a:latin typeface="Arial" panose="020B0604020202020204" pitchFamily="34" charset="0"/>
                <a:cs typeface="Arial" panose="020B0604020202020204" pitchFamily="34" charset="0"/>
              </a:rPr>
              <a:t>. In May, over 924 households or 2,591 people returned to their regions of origin. Multi-sectoral needs assessments are being planned to assess the needs of returnees in the region</a:t>
            </a:r>
            <a:r>
              <a:rPr lang="en-US" sz="800" dirty="0" smtClean="0">
                <a:latin typeface="Arial" panose="020B0604020202020204" pitchFamily="34" charset="0"/>
                <a:cs typeface="Arial" panose="020B0604020202020204" pitchFamily="34" charset="0"/>
              </a:rPr>
              <a:t>.</a:t>
            </a:r>
          </a:p>
          <a:p>
            <a:endParaRPr lang="en-US" sz="600" dirty="0">
              <a:latin typeface="Arial" panose="020B0604020202020204" pitchFamily="34" charset="0"/>
              <a:cs typeface="Arial" panose="020B0604020202020204" pitchFamily="34" charset="0"/>
            </a:endParaRPr>
          </a:p>
          <a:p>
            <a:pPr lvl="0"/>
            <a:r>
              <a:rPr lang="en-GB" sz="1000" dirty="0" smtClean="0">
                <a:latin typeface="Arial"/>
              </a:rPr>
              <a:t>CHAD  </a:t>
            </a: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endParaRPr lang="en-US" sz="300" dirty="0" smtClean="0">
              <a:latin typeface="Arial"/>
            </a:endParaRPr>
          </a:p>
          <a:p>
            <a:endParaRPr lang="en-US" sz="600" dirty="0" smtClean="0">
              <a:latin typeface="Arial"/>
            </a:endParaRPr>
          </a:p>
          <a:p>
            <a:endParaRPr lang="en-US" sz="400" dirty="0" smtClean="0">
              <a:latin typeface="Arial"/>
            </a:endParaRPr>
          </a:p>
          <a:p>
            <a:r>
              <a:rPr lang="en-US" sz="800" dirty="0" smtClean="0">
                <a:latin typeface="Arial"/>
              </a:rPr>
              <a:t>During </a:t>
            </a:r>
            <a:r>
              <a:rPr lang="en-US" sz="800" dirty="0">
                <a:latin typeface="Arial"/>
              </a:rPr>
              <a:t>the night of 31 May to 1 June, two military vehicles of the Multi-National Joint Task Force exploded on improvised explosive devices in suspected Boko Haram attacks on the road from </a:t>
            </a:r>
            <a:r>
              <a:rPr lang="en-US" sz="800" dirty="0" err="1">
                <a:latin typeface="Arial"/>
              </a:rPr>
              <a:t>Kaiga</a:t>
            </a:r>
            <a:r>
              <a:rPr lang="en-US" sz="800" dirty="0">
                <a:latin typeface="Arial"/>
              </a:rPr>
              <a:t> </a:t>
            </a:r>
            <a:r>
              <a:rPr lang="en-US" sz="800" dirty="0" err="1">
                <a:latin typeface="Arial"/>
              </a:rPr>
              <a:t>N’Gouboua</a:t>
            </a:r>
            <a:r>
              <a:rPr lang="en-US" sz="800" dirty="0">
                <a:latin typeface="Arial"/>
              </a:rPr>
              <a:t>, 45 km from </a:t>
            </a:r>
            <a:r>
              <a:rPr lang="en-US" sz="800" dirty="0" err="1">
                <a:latin typeface="Arial"/>
              </a:rPr>
              <a:t>Baga</a:t>
            </a:r>
            <a:r>
              <a:rPr lang="en-US" sz="800" dirty="0">
                <a:latin typeface="Arial"/>
              </a:rPr>
              <a:t> Sola, to </a:t>
            </a:r>
            <a:r>
              <a:rPr lang="en-US" sz="800" dirty="0" err="1">
                <a:latin typeface="Arial"/>
              </a:rPr>
              <a:t>Kaiga</a:t>
            </a:r>
            <a:r>
              <a:rPr lang="en-US" sz="800" dirty="0">
                <a:latin typeface="Arial"/>
              </a:rPr>
              <a:t> </a:t>
            </a:r>
            <a:r>
              <a:rPr lang="en-US" sz="800" dirty="0" err="1">
                <a:latin typeface="Arial"/>
              </a:rPr>
              <a:t>Litri</a:t>
            </a:r>
            <a:r>
              <a:rPr lang="en-US" sz="800" dirty="0">
                <a:latin typeface="Arial"/>
              </a:rPr>
              <a:t>, 10 km from the Nigerian border, reportedly killing 14 soldiers and wounding 16 people. This incident could severely affect ongoing humanitarian operations in </a:t>
            </a:r>
            <a:r>
              <a:rPr lang="en-US" sz="800" dirty="0" err="1">
                <a:latin typeface="Arial"/>
              </a:rPr>
              <a:t>N’Gouboua</a:t>
            </a:r>
            <a:r>
              <a:rPr lang="en-US" sz="800" dirty="0">
                <a:latin typeface="Arial"/>
              </a:rPr>
              <a:t> area where over 15,000 displaced people and more than 3,000 people from host communities were recently assisted by WFP and UNICEF</a:t>
            </a:r>
            <a:r>
              <a:rPr lang="en-US" sz="800" dirty="0" smtClean="0">
                <a:latin typeface="Arial"/>
              </a:rPr>
              <a:t>.</a:t>
            </a:r>
          </a:p>
          <a:p>
            <a:endParaRPr lang="en-US" sz="800" dirty="0" smtClean="0">
              <a:latin typeface="Arial"/>
            </a:endParaRPr>
          </a:p>
          <a:p>
            <a:r>
              <a:rPr lang="en-GB" sz="1000" dirty="0" smtClean="0">
                <a:latin typeface="Arial"/>
              </a:rPr>
              <a:t>REPUBLIC OF CONGO</a:t>
            </a:r>
          </a:p>
          <a:p>
            <a:endParaRPr lang="en-US" sz="800" dirty="0" smtClean="0">
              <a:latin typeface="Arial"/>
            </a:endParaRPr>
          </a:p>
          <a:p>
            <a:endParaRPr lang="en-US" sz="200" dirty="0" smtClean="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endParaRPr lang="en-US" sz="400" dirty="0" smtClean="0">
              <a:latin typeface="Arial" panose="020B0604020202020204" pitchFamily="34" charset="0"/>
              <a:cs typeface="Arial" panose="020B0604020202020204" pitchFamily="34" charset="0"/>
            </a:endParaRPr>
          </a:p>
          <a:p>
            <a:endParaRPr lang="en-US" sz="5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A </a:t>
            </a:r>
            <a:r>
              <a:rPr lang="en-US" sz="800" dirty="0">
                <a:latin typeface="Arial" panose="020B0604020202020204" pitchFamily="34" charset="0"/>
                <a:cs typeface="Arial" panose="020B0604020202020204" pitchFamily="34" charset="0"/>
              </a:rPr>
              <a:t>multi-sectoral assessment team will be </a:t>
            </a:r>
            <a:r>
              <a:rPr lang="en-US" sz="800" dirty="0" smtClean="0">
                <a:latin typeface="Arial" panose="020B0604020202020204" pitchFamily="34" charset="0"/>
                <a:cs typeface="Arial" panose="020B0604020202020204" pitchFamily="34" charset="0"/>
              </a:rPr>
              <a:t>deployed </a:t>
            </a:r>
            <a:r>
              <a:rPr lang="en-US" sz="800" dirty="0">
                <a:latin typeface="Arial" panose="020B0604020202020204" pitchFamily="34" charset="0"/>
                <a:cs typeface="Arial" panose="020B0604020202020204" pitchFamily="34" charset="0"/>
              </a:rPr>
              <a:t>from 6 to 10 June after the Government granted access to the Southern Pool region to the UN and humanitarian partners. Access should enable partners to assess the potential impact of the situation on civilian populations, including displacement, access to basic services, education and protection. Security operations including bombardments against positions of a former rebel leader were conducted in April by the Congolese security </a:t>
            </a:r>
            <a:r>
              <a:rPr lang="en-US" sz="800" dirty="0" smtClean="0">
                <a:latin typeface="Arial" panose="020B0604020202020204" pitchFamily="34" charset="0"/>
                <a:cs typeface="Arial" panose="020B0604020202020204" pitchFamily="34" charset="0"/>
              </a:rPr>
              <a:t>forces. </a:t>
            </a:r>
            <a:endParaRPr lang="fr-FR" sz="800" dirty="0">
              <a:latin typeface="Arial" panose="020B0604020202020204" pitchFamily="34" charset="0"/>
              <a:cs typeface="Arial" panose="020B0604020202020204" pitchFamily="34" charset="0"/>
            </a:endParaRPr>
          </a:p>
          <a:p>
            <a:endParaRPr lang="en-US" sz="800" dirty="0" smtClean="0">
              <a:latin typeface="Arial"/>
            </a:endParaRPr>
          </a:p>
          <a:p>
            <a:endParaRPr lang="en-US" sz="800" dirty="0" smtClean="0">
              <a:latin typeface="Arial"/>
            </a:endParaRPr>
          </a:p>
          <a:p>
            <a:endParaRPr lang="en-US" sz="400" dirty="0" smtClean="0">
              <a:latin typeface="Arial"/>
            </a:endParaRPr>
          </a:p>
          <a:p>
            <a:r>
              <a:rPr lang="en-GB" sz="800" dirty="0" smtClean="0">
                <a:latin typeface="Arial"/>
              </a:rPr>
              <a:t>.</a:t>
            </a: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cxnSp>
        <p:nvCxnSpPr>
          <p:cNvPr id="76" name="Connecteur droit 75"/>
          <p:cNvCxnSpPr/>
          <p:nvPr/>
        </p:nvCxnSpPr>
        <p:spPr>
          <a:xfrm flipV="1">
            <a:off x="238134" y="836105"/>
            <a:ext cx="2016000" cy="4333"/>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grpSp>
        <p:nvGrpSpPr>
          <p:cNvPr id="18" name="Groupe 17"/>
          <p:cNvGrpSpPr/>
          <p:nvPr/>
        </p:nvGrpSpPr>
        <p:grpSpPr>
          <a:xfrm>
            <a:off x="2486142" y="865053"/>
            <a:ext cx="5751297" cy="5891268"/>
            <a:chOff x="2534864" y="836105"/>
            <a:chExt cx="5751297" cy="5891268"/>
          </a:xfrm>
        </p:grpSpPr>
        <p:sp>
          <p:nvSpPr>
            <p:cNvPr id="16" name="Rectangle 15"/>
            <p:cNvSpPr/>
            <p:nvPr/>
          </p:nvSpPr>
          <p:spPr>
            <a:xfrm>
              <a:off x="2545237" y="852417"/>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534864"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43968" y="3968507"/>
                <a:ext cx="606350" cy="215444"/>
              </a:xfrm>
              <a:prstGeom prst="rect">
                <a:avLst/>
              </a:prstGeom>
              <a:noFill/>
            </p:spPr>
            <p:txBody>
              <a:bodyPr wrap="square" rtlCol="0">
                <a:spAutoFit/>
              </a:bodyPr>
              <a:lstStyle/>
              <a:p>
                <a:pPr algn="ctr"/>
                <a:r>
                  <a:rPr lang="fr-FR" sz="800" dirty="0" smtClean="0">
                    <a:latin typeface="Bookman Old Style" panose="02050604050505020204" pitchFamily="18" charset="0"/>
                  </a:rPr>
                  <a:t>CONGO</a:t>
                </a:r>
                <a:endParaRPr lang="en-US" sz="800" dirty="0">
                  <a:latin typeface="Bookman Old Style" panose="02050604050505020204" pitchFamily="18" charset="0"/>
                </a:endParaRPr>
              </a:p>
            </p:txBody>
          </p:sp>
          <p:sp>
            <p:nvSpPr>
              <p:cNvPr id="350" name="ZoneTexte 349"/>
              <p:cNvSpPr txBox="1"/>
              <p:nvPr/>
            </p:nvSpPr>
            <p:spPr>
              <a:xfrm>
                <a:off x="5337926" y="2422518"/>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47185" y="3291521"/>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32352" y="2861107"/>
                <a:ext cx="754295"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28541" y="3258643"/>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CÔTE D’IVOIRE</a:t>
                </a:r>
                <a:endParaRPr lang="en-US" sz="700" dirty="0">
                  <a:solidFill>
                    <a:schemeClr val="bg1">
                      <a:lumMod val="50000"/>
                    </a:schemeClr>
                  </a:solidFill>
                </a:endParaRPr>
              </a:p>
            </p:txBody>
          </p:sp>
          <p:sp>
            <p:nvSpPr>
              <p:cNvPr id="359" name="ZoneTexte 358"/>
              <p:cNvSpPr txBox="1"/>
              <p:nvPr/>
            </p:nvSpPr>
            <p:spPr>
              <a:xfrm>
                <a:off x="4320778" y="340022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65918"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310885" y="3675050"/>
                <a:ext cx="605067" cy="107722"/>
              </a:xfrm>
              <a:prstGeom prst="rect">
                <a:avLst/>
              </a:prstGeom>
              <a:noFill/>
            </p:spPr>
            <p:txBody>
              <a:bodyPr wrap="square" lIns="0" tIns="0" rIns="0" bIns="0"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183096" y="3030467"/>
                <a:ext cx="638390" cy="215444"/>
              </a:xfrm>
              <a:prstGeom prst="rect">
                <a:avLst/>
              </a:prstGeom>
              <a:noFill/>
            </p:spPr>
            <p:txBody>
              <a:bodyPr wrap="square" rtlCol="0">
                <a:spAutoFit/>
              </a:bodyPr>
              <a:lstStyle/>
              <a:p>
                <a:pPr algn="ctr"/>
                <a:r>
                  <a:rPr lang="fr-FR" sz="800" dirty="0" smtClean="0">
                    <a:latin typeface="Bookman Old Style" panose="02050604050505020204" pitchFamily="18" charset="0"/>
                  </a:rPr>
                  <a:t>GUINEA</a:t>
                </a:r>
                <a:endParaRPr lang="en-US" sz="800" dirty="0">
                  <a:latin typeface="Bookman Old Style" panose="02050604050505020204" pitchFamily="18" charset="0"/>
                </a:endParaRPr>
              </a:p>
            </p:txBody>
          </p:sp>
          <p:sp>
            <p:nvSpPr>
              <p:cNvPr id="364" name="ZoneTexte 363"/>
              <p:cNvSpPr txBox="1"/>
              <p:nvPr/>
            </p:nvSpPr>
            <p:spPr>
              <a:xfrm>
                <a:off x="2726521" y="3423489"/>
                <a:ext cx="731223" cy="107722"/>
              </a:xfrm>
              <a:prstGeom prst="rect">
                <a:avLst/>
              </a:prstGeom>
              <a:noFill/>
            </p:spPr>
            <p:txBody>
              <a:bodyPr wrap="square" lIns="0" tIns="0" rIns="0" bIns="0"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382153"/>
                <a:ext cx="3093148" cy="1172587"/>
                <a:chOff x="2809949" y="5382153"/>
                <a:chExt cx="3093148" cy="1172587"/>
              </a:xfrm>
            </p:grpSpPr>
            <p:sp>
              <p:nvSpPr>
                <p:cNvPr id="365" name="ZoneTexte 364"/>
                <p:cNvSpPr txBox="1"/>
                <p:nvPr/>
              </p:nvSpPr>
              <p:spPr>
                <a:xfrm>
                  <a:off x="2826908" y="5382153"/>
                  <a:ext cx="984633" cy="107722"/>
                </a:xfrm>
                <a:prstGeom prst="rect">
                  <a:avLst/>
                </a:prstGeom>
                <a:noFill/>
              </p:spPr>
              <p:txBody>
                <a:bodyPr wrap="square" lIns="0" tIns="0" rIns="0" bIns="0" rtlCol="0">
                  <a:spAutoFit/>
                </a:bodyPr>
                <a:lstStyle/>
                <a:p>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395749" y="5382153"/>
                  <a:ext cx="1507348" cy="107722"/>
                </a:xfrm>
                <a:prstGeom prst="rect">
                  <a:avLst/>
                </a:prstGeom>
                <a:noFill/>
              </p:spPr>
              <p:txBody>
                <a:bodyPr wrap="square" lIns="0" tIns="0" rIns="0" bIns="0" rtlCol="0">
                  <a:spAutoFit/>
                </a:bodyPr>
                <a:lstStyle/>
                <a:p>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9525">
                      <a:solidFill>
                        <a:srgbClr val="7F7F7F"/>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20504" y="630404"/>
            <a:ext cx="2039235" cy="6681399"/>
          </a:xfrm>
          <a:prstGeom prst="rect">
            <a:avLst/>
          </a:prstGeom>
          <a:noFill/>
        </p:spPr>
        <p:txBody>
          <a:bodyPr wrap="square" lIns="0" tIns="49785" rIns="0" bIns="49785" rtlCol="0">
            <a:noAutofit/>
          </a:bodyPr>
          <a:lstStyle/>
          <a:p>
            <a:r>
              <a:rPr lang="en-GB" sz="1000" dirty="0" smtClean="0">
                <a:latin typeface="Arial"/>
              </a:rPr>
              <a:t>NIGER </a:t>
            </a:r>
            <a:endParaRPr lang="en-GB" sz="1000" dirty="0">
              <a:latin typeface="Arial"/>
            </a:endParaRPr>
          </a:p>
          <a:p>
            <a:endParaRPr lang="en-GB" sz="1000" dirty="0">
              <a:latin typeface="Arial"/>
            </a:endParaRP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US" sz="300" dirty="0" smtClean="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On 3 June, </a:t>
            </a:r>
            <a:r>
              <a:rPr lang="en-US" sz="800" dirty="0" smtClean="0">
                <a:latin typeface="Arial" panose="020B0604020202020204" pitchFamily="34" charset="0"/>
                <a:cs typeface="Arial" panose="020B0604020202020204" pitchFamily="34" charset="0"/>
              </a:rPr>
              <a:t>26 </a:t>
            </a:r>
            <a:r>
              <a:rPr lang="en-US" sz="800" dirty="0">
                <a:latin typeface="Arial" panose="020B0604020202020204" pitchFamily="34" charset="0"/>
                <a:cs typeface="Arial" panose="020B0604020202020204" pitchFamily="34" charset="0"/>
              </a:rPr>
              <a:t>soldiers were reportedly killed and </a:t>
            </a:r>
            <a:r>
              <a:rPr lang="en-US" sz="800" dirty="0" smtClean="0">
                <a:latin typeface="Arial" panose="020B0604020202020204" pitchFamily="34" charset="0"/>
                <a:cs typeface="Arial" panose="020B0604020202020204" pitchFamily="34" charset="0"/>
              </a:rPr>
              <a:t>112 </a:t>
            </a:r>
            <a:r>
              <a:rPr lang="en-US" sz="800" dirty="0">
                <a:latin typeface="Arial" panose="020B0604020202020204" pitchFamily="34" charset="0"/>
                <a:cs typeface="Arial" panose="020B0604020202020204" pitchFamily="34" charset="0"/>
              </a:rPr>
              <a:t>people wounded when suspected Boko Haram gunmen attacked the town of </a:t>
            </a:r>
            <a:r>
              <a:rPr lang="en-US" sz="800" dirty="0" err="1">
                <a:latin typeface="Arial" panose="020B0604020202020204" pitchFamily="34" charset="0"/>
                <a:cs typeface="Arial" panose="020B0604020202020204" pitchFamily="34" charset="0"/>
              </a:rPr>
              <a:t>Bosso</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Diffa</a:t>
            </a:r>
            <a:r>
              <a:rPr lang="en-US" sz="800" dirty="0">
                <a:latin typeface="Arial" panose="020B0604020202020204" pitchFamily="34" charset="0"/>
                <a:cs typeface="Arial" panose="020B0604020202020204" pitchFamily="34" charset="0"/>
              </a:rPr>
              <a:t> region. On 31 May, another attack was recorded in the village of </a:t>
            </a:r>
            <a:r>
              <a:rPr lang="en-US" sz="800" dirty="0" err="1">
                <a:latin typeface="Arial" panose="020B0604020202020204" pitchFamily="34" charset="0"/>
                <a:cs typeface="Arial" panose="020B0604020202020204" pitchFamily="34" charset="0"/>
              </a:rPr>
              <a:t>Yebi</a:t>
            </a:r>
            <a:r>
              <a:rPr lang="en-US" sz="800" dirty="0">
                <a:latin typeface="Arial" panose="020B0604020202020204" pitchFamily="34" charset="0"/>
                <a:cs typeface="Arial" panose="020B0604020202020204" pitchFamily="34" charset="0"/>
              </a:rPr>
              <a:t>.  The attacks could displace up to 75,000 people moving to safer areas in the departments of </a:t>
            </a:r>
            <a:r>
              <a:rPr lang="en-US" sz="800" dirty="0" err="1">
                <a:latin typeface="Arial" panose="020B0604020202020204" pitchFamily="34" charset="0"/>
                <a:cs typeface="Arial" panose="020B0604020202020204" pitchFamily="34" charset="0"/>
              </a:rPr>
              <a:t>Bosso</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Toumour</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Nguigmi</a:t>
            </a:r>
            <a:r>
              <a:rPr lang="en-US" sz="800" dirty="0">
                <a:latin typeface="Arial" panose="020B0604020202020204" pitchFamily="34" charset="0"/>
                <a:cs typeface="Arial" panose="020B0604020202020204" pitchFamily="34" charset="0"/>
              </a:rPr>
              <a:t>, and </a:t>
            </a:r>
            <a:r>
              <a:rPr lang="en-US" sz="800" dirty="0" err="1">
                <a:latin typeface="Arial" panose="020B0604020202020204" pitchFamily="34" charset="0"/>
                <a:cs typeface="Arial" panose="020B0604020202020204" pitchFamily="34" charset="0"/>
              </a:rPr>
              <a:t>Diffa</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Diffa</a:t>
            </a:r>
            <a:r>
              <a:rPr lang="en-US" sz="800" dirty="0">
                <a:latin typeface="Arial" panose="020B0604020202020204" pitchFamily="34" charset="0"/>
                <a:cs typeface="Arial" panose="020B0604020202020204" pitchFamily="34" charset="0"/>
              </a:rPr>
              <a:t>  and </a:t>
            </a:r>
            <a:r>
              <a:rPr lang="en-US" sz="800" dirty="0" err="1">
                <a:latin typeface="Arial" panose="020B0604020202020204" pitchFamily="34" charset="0"/>
                <a:cs typeface="Arial" panose="020B0604020202020204" pitchFamily="34" charset="0"/>
              </a:rPr>
              <a:t>Kitchandji</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First reports indicate that displaced people are in urgent need of food, shelter, protection, health care, non-food items as well as adequate water and sanitation.  Joint rapid assessment missions are scheduled on 6 June to further assess needs and estimate the number of people in need of emergency assistance.</a:t>
            </a:r>
          </a:p>
          <a:p>
            <a:endParaRPr lang="en-US" sz="1000" dirty="0" smtClean="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EBOLA VIRUS </a:t>
            </a:r>
            <a:r>
              <a:rPr lang="en-US" sz="1000" dirty="0" smtClean="0">
                <a:latin typeface="Arial" panose="020B0604020202020204" pitchFamily="34" charset="0"/>
                <a:cs typeface="Arial" panose="020B0604020202020204" pitchFamily="34" charset="0"/>
              </a:rPr>
              <a:t>DISEASE/GUINEA</a:t>
            </a:r>
            <a:endParaRPr lang="en-US" sz="1000" dirty="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r>
              <a:rPr lang="en-GB" sz="1000" dirty="0" smtClean="0">
                <a:latin typeface="Arial"/>
              </a:rPr>
              <a:t> </a:t>
            </a:r>
            <a:endParaRPr lang="en-GB" sz="1000" dirty="0">
              <a:latin typeface="Arial"/>
            </a:endParaRPr>
          </a:p>
          <a:p>
            <a:endParaRPr lang="en-GB" sz="700" dirty="0" smtClean="0">
              <a:latin typeface="Arial"/>
            </a:endParaRP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On 1 </a:t>
            </a:r>
            <a:r>
              <a:rPr lang="en-US" sz="800" dirty="0">
                <a:latin typeface="Arial" panose="020B0604020202020204" pitchFamily="34" charset="0"/>
                <a:cs typeface="Arial" panose="020B0604020202020204" pitchFamily="34" charset="0"/>
              </a:rPr>
              <a:t>June WHO declared the end of the Ebola virus transmission in Guinea forty-two days after the last person confirmed to have Ebola virus disease tested negative for the second time. Guinea now enters a 90-day period of heightened surveillance to ensure that any new cases are identified quickly before they can spread to other people. The UN system in Guinea received in May US$2.9 million from the Central Emergency Response Fund to maintain a high level of readiness, response capacity and surveillance to avoid new outbreaks. </a:t>
            </a:r>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fr-FR" sz="800" dirty="0"/>
          </a:p>
        </p:txBody>
      </p:sp>
      <p:grpSp>
        <p:nvGrpSpPr>
          <p:cNvPr id="7" name="Groupe 6"/>
          <p:cNvGrpSpPr/>
          <p:nvPr/>
        </p:nvGrpSpPr>
        <p:grpSpPr>
          <a:xfrm>
            <a:off x="8489391" y="5768774"/>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GB" sz="800" dirty="0" smtClean="0">
                  <a:latin typeface="Arial" panose="020B0604020202020204" pitchFamily="34" charset="0"/>
                  <a:cs typeface="Arial" panose="020B0604020202020204" pitchFamily="34" charset="0"/>
                </a:rPr>
                <a:t>Natural disaster </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Epidemic</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Conflict</a:t>
              </a: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Other</a:t>
              </a:r>
              <a:endParaRPr lang="en-GB"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79" name="Connecteur droit 78"/>
          <p:cNvCxnSpPr/>
          <p:nvPr/>
        </p:nvCxnSpPr>
        <p:spPr>
          <a:xfrm flipV="1">
            <a:off x="8401454" y="828022"/>
            <a:ext cx="1980000" cy="4333"/>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715316" y="3529236"/>
            <a:ext cx="1837392"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WHO DECLARES THE END OF EBOLA TRANSMISSION </a:t>
            </a:r>
            <a:endParaRPr lang="en-US" sz="800" i="1" dirty="0">
              <a:solidFill>
                <a:srgbClr val="026CB6"/>
              </a:solidFill>
              <a:latin typeface="Arial" panose="020B0604020202020204" pitchFamily="34" charset="0"/>
              <a:cs typeface="Arial" panose="020B0604020202020204" pitchFamily="34" charset="0"/>
            </a:endParaRPr>
          </a:p>
        </p:txBody>
      </p:sp>
      <p:sp>
        <p:nvSpPr>
          <p:cNvPr id="2238" name="ZoneTexte 2237"/>
          <p:cNvSpPr txBox="1"/>
          <p:nvPr/>
        </p:nvSpPr>
        <p:spPr>
          <a:xfrm>
            <a:off x="8688701" y="825858"/>
            <a:ext cx="1890622"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NEW DISPLACEMENTS AFTER BOKO HARAM ATTACKS </a:t>
            </a:r>
            <a:endParaRPr lang="en-US" sz="800" i="1" dirty="0">
              <a:solidFill>
                <a:srgbClr val="026CB6"/>
              </a:solidFill>
              <a:latin typeface="Arial" panose="020B0604020202020204" pitchFamily="34" charset="0"/>
              <a:cs typeface="Arial" panose="020B0604020202020204" pitchFamily="34" charset="0"/>
            </a:endParaRPr>
          </a:p>
        </p:txBody>
      </p:sp>
      <p:sp>
        <p:nvSpPr>
          <p:cNvPr id="2176" name="ZoneTexte 2175"/>
          <p:cNvSpPr txBox="1"/>
          <p:nvPr/>
        </p:nvSpPr>
        <p:spPr>
          <a:xfrm>
            <a:off x="523232" y="2933148"/>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14 KILLED IN SUSPECTED BOKO HARAM ATTACKS </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09724" y="2664398"/>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09" name="Image 21"/>
          <p:cNvPicPr>
            <a:picLocks noChangeAspect="1"/>
          </p:cNvPicPr>
          <p:nvPr/>
        </p:nvPicPr>
        <p:blipFill>
          <a:blip r:embed="rId3"/>
          <a:stretch>
            <a:fillRect/>
          </a:stretch>
        </p:blipFill>
        <p:spPr>
          <a:xfrm>
            <a:off x="2882777" y="3932874"/>
            <a:ext cx="247500" cy="236250"/>
          </a:xfrm>
          <a:prstGeom prst="rect">
            <a:avLst/>
          </a:prstGeom>
        </p:spPr>
      </p:pic>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 BISSAU</a:t>
            </a:r>
            <a:endParaRPr lang="en-US" sz="700" dirty="0">
              <a:solidFill>
                <a:schemeClr val="bg1">
                  <a:lumMod val="50000"/>
                </a:schemeClr>
              </a:solidFill>
              <a:latin typeface="Bookman Old Style" panose="02050604050505020204" pitchFamily="18" charset="0"/>
            </a:endParaRPr>
          </a:p>
        </p:txBody>
      </p:sp>
      <p:sp>
        <p:nvSpPr>
          <p:cNvPr id="185" name="ZoneTexte 2433"/>
          <p:cNvSpPr txBox="1"/>
          <p:nvPr/>
        </p:nvSpPr>
        <p:spPr>
          <a:xfrm>
            <a:off x="2416274"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191" name="ZoneTexte 84"/>
          <p:cNvSpPr txBox="1"/>
          <p:nvPr/>
        </p:nvSpPr>
        <p:spPr>
          <a:xfrm>
            <a:off x="523232" y="837453"/>
            <a:ext cx="2081184"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OVER 2,500 PEOPLE RETURN TO THEIR REGIONS OF ORIGIN </a:t>
            </a:r>
            <a:endParaRPr lang="en-US" sz="800" i="1" dirty="0">
              <a:solidFill>
                <a:srgbClr val="026CB6"/>
              </a:solidFill>
              <a:latin typeface="Arial" panose="020B0604020202020204" pitchFamily="34" charset="0"/>
              <a:cs typeface="Arial" panose="020B0604020202020204" pitchFamily="34" charset="0"/>
            </a:endParaRPr>
          </a:p>
        </p:txBody>
      </p:sp>
      <p:cxnSp>
        <p:nvCxnSpPr>
          <p:cNvPr id="197" name="Connecteur droit 76"/>
          <p:cNvCxnSpPr/>
          <p:nvPr/>
        </p:nvCxnSpPr>
        <p:spPr>
          <a:xfrm flipV="1">
            <a:off x="238134" y="2926662"/>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190" name="ZoneTexte 88"/>
          <p:cNvSpPr txBox="1"/>
          <p:nvPr/>
        </p:nvSpPr>
        <p:spPr>
          <a:xfrm>
            <a:off x="523231" y="5182926"/>
            <a:ext cx="1973283"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MULTI-SECTORAL ASSESSMENTS IN THE POOL DEPARTMENT</a:t>
            </a:r>
            <a:endParaRPr lang="en-US" sz="800" i="1" dirty="0">
              <a:solidFill>
                <a:srgbClr val="026CB6"/>
              </a:solidFill>
              <a:latin typeface="Arial" panose="020B0604020202020204" pitchFamily="34" charset="0"/>
              <a:cs typeface="Arial" panose="020B0604020202020204" pitchFamily="34" charset="0"/>
            </a:endParaRPr>
          </a:p>
        </p:txBody>
      </p:sp>
      <p:cxnSp>
        <p:nvCxnSpPr>
          <p:cNvPr id="194" name="Connecteur droit 78"/>
          <p:cNvCxnSpPr/>
          <p:nvPr/>
        </p:nvCxnSpPr>
        <p:spPr>
          <a:xfrm flipV="1">
            <a:off x="8418080" y="3495003"/>
            <a:ext cx="1980000" cy="4333"/>
          </a:xfrm>
          <a:prstGeom prst="line">
            <a:avLst/>
          </a:prstGeom>
        </p:spPr>
        <p:style>
          <a:lnRef idx="1">
            <a:schemeClr val="dk1"/>
          </a:lnRef>
          <a:fillRef idx="0">
            <a:schemeClr val="dk1"/>
          </a:fillRef>
          <a:effectRef idx="0">
            <a:schemeClr val="dk1"/>
          </a:effectRef>
          <a:fontRef idx="minor">
            <a:schemeClr val="tx1"/>
          </a:fontRef>
        </p:style>
      </p:cxnSp>
      <p:grpSp>
        <p:nvGrpSpPr>
          <p:cNvPr id="203" name="Group 202"/>
          <p:cNvGrpSpPr/>
          <p:nvPr/>
        </p:nvGrpSpPr>
        <p:grpSpPr>
          <a:xfrm>
            <a:off x="8452036" y="3561093"/>
            <a:ext cx="225000" cy="326250"/>
            <a:chOff x="6863459" y="3333599"/>
            <a:chExt cx="225000" cy="326250"/>
          </a:xfrm>
        </p:grpSpPr>
        <p:pic>
          <p:nvPicPr>
            <p:cNvPr id="204" name="Image 371"/>
            <p:cNvPicPr>
              <a:picLocks noChangeAspect="1"/>
            </p:cNvPicPr>
            <p:nvPr/>
          </p:nvPicPr>
          <p:blipFill>
            <a:blip r:embed="rId13"/>
            <a:stretch>
              <a:fillRect/>
            </a:stretch>
          </p:blipFill>
          <p:spPr>
            <a:xfrm>
              <a:off x="6863459" y="3333599"/>
              <a:ext cx="225000" cy="326250"/>
            </a:xfrm>
            <a:prstGeom prst="rect">
              <a:avLst/>
            </a:prstGeom>
          </p:spPr>
        </p:pic>
        <p:pic>
          <p:nvPicPr>
            <p:cNvPr id="205" name="Image 372"/>
            <p:cNvPicPr>
              <a:picLocks noChangeAspect="1"/>
            </p:cNvPicPr>
            <p:nvPr/>
          </p:nvPicPr>
          <p:blipFill>
            <a:blip r:embed="rId14"/>
            <a:stretch>
              <a:fillRect/>
            </a:stretch>
          </p:blipFill>
          <p:spPr>
            <a:xfrm>
              <a:off x="6885778" y="3354235"/>
              <a:ext cx="191250" cy="191250"/>
            </a:xfrm>
            <a:prstGeom prst="rect">
              <a:avLst/>
            </a:prstGeom>
          </p:spPr>
        </p:pic>
      </p:grpSp>
      <p:grpSp>
        <p:nvGrpSpPr>
          <p:cNvPr id="206" name="Groupe 16"/>
          <p:cNvGrpSpPr/>
          <p:nvPr/>
        </p:nvGrpSpPr>
        <p:grpSpPr>
          <a:xfrm>
            <a:off x="308400" y="875876"/>
            <a:ext cx="225000" cy="326250"/>
            <a:chOff x="375829" y="5179212"/>
            <a:chExt cx="225000" cy="326250"/>
          </a:xfrm>
        </p:grpSpPr>
        <p:pic>
          <p:nvPicPr>
            <p:cNvPr id="231" name="Image 377"/>
            <p:cNvPicPr>
              <a:picLocks noChangeAspect="1"/>
            </p:cNvPicPr>
            <p:nvPr/>
          </p:nvPicPr>
          <p:blipFill>
            <a:blip r:embed="rId15"/>
            <a:stretch>
              <a:fillRect/>
            </a:stretch>
          </p:blipFill>
          <p:spPr>
            <a:xfrm>
              <a:off x="375829" y="5179212"/>
              <a:ext cx="225000" cy="326250"/>
            </a:xfrm>
            <a:prstGeom prst="rect">
              <a:avLst/>
            </a:prstGeom>
          </p:spPr>
        </p:pic>
        <p:pic>
          <p:nvPicPr>
            <p:cNvPr id="241" name="Image 21"/>
            <p:cNvPicPr>
              <a:picLocks noChangeAspect="1"/>
            </p:cNvPicPr>
            <p:nvPr/>
          </p:nvPicPr>
          <p:blipFill>
            <a:blip r:embed="rId3"/>
            <a:stretch>
              <a:fillRect/>
            </a:stretch>
          </p:blipFill>
          <p:spPr>
            <a:xfrm>
              <a:off x="390237" y="5197423"/>
              <a:ext cx="201600" cy="192436"/>
            </a:xfrm>
            <a:prstGeom prst="rect">
              <a:avLst/>
            </a:prstGeom>
          </p:spPr>
        </p:pic>
      </p:grpSp>
      <p:grpSp>
        <p:nvGrpSpPr>
          <p:cNvPr id="242" name="Groupe 16"/>
          <p:cNvGrpSpPr/>
          <p:nvPr/>
        </p:nvGrpSpPr>
        <p:grpSpPr>
          <a:xfrm>
            <a:off x="6736504" y="3399873"/>
            <a:ext cx="225000" cy="326250"/>
            <a:chOff x="375829" y="5179212"/>
            <a:chExt cx="225000" cy="326250"/>
          </a:xfrm>
        </p:grpSpPr>
        <p:pic>
          <p:nvPicPr>
            <p:cNvPr id="243" name="Image 377"/>
            <p:cNvPicPr>
              <a:picLocks noChangeAspect="1"/>
            </p:cNvPicPr>
            <p:nvPr/>
          </p:nvPicPr>
          <p:blipFill>
            <a:blip r:embed="rId15"/>
            <a:stretch>
              <a:fillRect/>
            </a:stretch>
          </p:blipFill>
          <p:spPr>
            <a:xfrm>
              <a:off x="375829" y="5179212"/>
              <a:ext cx="225000" cy="326250"/>
            </a:xfrm>
            <a:prstGeom prst="rect">
              <a:avLst/>
            </a:prstGeom>
          </p:spPr>
        </p:pic>
        <p:pic>
          <p:nvPicPr>
            <p:cNvPr id="244" name="Image 21"/>
            <p:cNvPicPr>
              <a:picLocks noChangeAspect="1"/>
            </p:cNvPicPr>
            <p:nvPr/>
          </p:nvPicPr>
          <p:blipFill>
            <a:blip r:embed="rId3"/>
            <a:stretch>
              <a:fillRect/>
            </a:stretch>
          </p:blipFill>
          <p:spPr>
            <a:xfrm>
              <a:off x="390237" y="5197423"/>
              <a:ext cx="201600" cy="192436"/>
            </a:xfrm>
            <a:prstGeom prst="rect">
              <a:avLst/>
            </a:prstGeom>
          </p:spPr>
        </p:pic>
      </p:grpSp>
      <p:cxnSp>
        <p:nvCxnSpPr>
          <p:cNvPr id="245" name="Connecteur droit 76"/>
          <p:cNvCxnSpPr/>
          <p:nvPr/>
        </p:nvCxnSpPr>
        <p:spPr>
          <a:xfrm flipV="1">
            <a:off x="239333" y="5172800"/>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255" name="Group 16"/>
          <p:cNvGrpSpPr/>
          <p:nvPr/>
        </p:nvGrpSpPr>
        <p:grpSpPr>
          <a:xfrm>
            <a:off x="5789321" y="2180745"/>
            <a:ext cx="225000" cy="326250"/>
            <a:chOff x="6353745" y="3757052"/>
            <a:chExt cx="225000" cy="326250"/>
          </a:xfrm>
        </p:grpSpPr>
        <p:pic>
          <p:nvPicPr>
            <p:cNvPr id="256" name="Image 4"/>
            <p:cNvPicPr>
              <a:picLocks noChangeAspect="1"/>
            </p:cNvPicPr>
            <p:nvPr/>
          </p:nvPicPr>
          <p:blipFill>
            <a:blip r:embed="rId15"/>
            <a:stretch>
              <a:fillRect/>
            </a:stretch>
          </p:blipFill>
          <p:spPr>
            <a:xfrm>
              <a:off x="6353745" y="3757052"/>
              <a:ext cx="225000" cy="326250"/>
            </a:xfrm>
            <a:prstGeom prst="rect">
              <a:avLst/>
            </a:prstGeom>
          </p:spPr>
        </p:pic>
        <p:pic>
          <p:nvPicPr>
            <p:cNvPr id="257" name="Image 5"/>
            <p:cNvPicPr>
              <a:picLocks noChangeAspect="1"/>
            </p:cNvPicPr>
            <p:nvPr/>
          </p:nvPicPr>
          <p:blipFill>
            <a:blip r:embed="rId16"/>
            <a:stretch>
              <a:fillRect/>
            </a:stretch>
          </p:blipFill>
          <p:spPr>
            <a:xfrm>
              <a:off x="6396079" y="3780338"/>
              <a:ext cx="173572" cy="165683"/>
            </a:xfrm>
            <a:prstGeom prst="rect">
              <a:avLst/>
            </a:prstGeom>
          </p:spPr>
        </p:pic>
      </p:grpSp>
      <p:grpSp>
        <p:nvGrpSpPr>
          <p:cNvPr id="188" name="Group 187"/>
          <p:cNvGrpSpPr/>
          <p:nvPr/>
        </p:nvGrpSpPr>
        <p:grpSpPr>
          <a:xfrm>
            <a:off x="3695894" y="3105841"/>
            <a:ext cx="225000" cy="326250"/>
            <a:chOff x="6863459" y="3333599"/>
            <a:chExt cx="225000" cy="326250"/>
          </a:xfrm>
        </p:grpSpPr>
        <p:pic>
          <p:nvPicPr>
            <p:cNvPr id="189" name="Image 371"/>
            <p:cNvPicPr>
              <a:picLocks noChangeAspect="1"/>
            </p:cNvPicPr>
            <p:nvPr/>
          </p:nvPicPr>
          <p:blipFill>
            <a:blip r:embed="rId13"/>
            <a:stretch>
              <a:fillRect/>
            </a:stretch>
          </p:blipFill>
          <p:spPr>
            <a:xfrm>
              <a:off x="6863459" y="3333599"/>
              <a:ext cx="225000" cy="326250"/>
            </a:xfrm>
            <a:prstGeom prst="rect">
              <a:avLst/>
            </a:prstGeom>
          </p:spPr>
        </p:pic>
        <p:pic>
          <p:nvPicPr>
            <p:cNvPr id="192" name="Image 372"/>
            <p:cNvPicPr>
              <a:picLocks noChangeAspect="1"/>
            </p:cNvPicPr>
            <p:nvPr/>
          </p:nvPicPr>
          <p:blipFill>
            <a:blip r:embed="rId14"/>
            <a:stretch>
              <a:fillRect/>
            </a:stretch>
          </p:blipFill>
          <p:spPr>
            <a:xfrm>
              <a:off x="6885778" y="3354235"/>
              <a:ext cx="191250" cy="191250"/>
            </a:xfrm>
            <a:prstGeom prst="rect">
              <a:avLst/>
            </a:prstGeom>
          </p:spPr>
        </p:pic>
      </p:grpSp>
      <p:grpSp>
        <p:nvGrpSpPr>
          <p:cNvPr id="4" name="Group 3"/>
          <p:cNvGrpSpPr/>
          <p:nvPr/>
        </p:nvGrpSpPr>
        <p:grpSpPr>
          <a:xfrm>
            <a:off x="297545" y="2984693"/>
            <a:ext cx="225000" cy="329151"/>
            <a:chOff x="297545" y="2984693"/>
            <a:chExt cx="225000" cy="329151"/>
          </a:xfrm>
        </p:grpSpPr>
        <p:pic>
          <p:nvPicPr>
            <p:cNvPr id="196" name="Image 377"/>
            <p:cNvPicPr>
              <a:picLocks noChangeAspect="1"/>
            </p:cNvPicPr>
            <p:nvPr/>
          </p:nvPicPr>
          <p:blipFill>
            <a:blip r:embed="rId15"/>
            <a:stretch>
              <a:fillRect/>
            </a:stretch>
          </p:blipFill>
          <p:spPr>
            <a:xfrm>
              <a:off x="297545" y="2987594"/>
              <a:ext cx="225000" cy="326250"/>
            </a:xfrm>
            <a:prstGeom prst="rect">
              <a:avLst/>
            </a:prstGeom>
          </p:spPr>
        </p:pic>
        <p:pic>
          <p:nvPicPr>
            <p:cNvPr id="201" name="Image 24"/>
            <p:cNvPicPr>
              <a:picLocks noChangeAspect="1"/>
            </p:cNvPicPr>
            <p:nvPr/>
          </p:nvPicPr>
          <p:blipFill>
            <a:blip r:embed="rId17"/>
            <a:stretch>
              <a:fillRect/>
            </a:stretch>
          </p:blipFill>
          <p:spPr>
            <a:xfrm>
              <a:off x="297545" y="2984693"/>
              <a:ext cx="202500" cy="236250"/>
            </a:xfrm>
            <a:prstGeom prst="rect">
              <a:avLst/>
            </a:prstGeom>
          </p:spPr>
        </p:pic>
      </p:grpSp>
      <p:grpSp>
        <p:nvGrpSpPr>
          <p:cNvPr id="210" name="Group 209"/>
          <p:cNvGrpSpPr/>
          <p:nvPr/>
        </p:nvGrpSpPr>
        <p:grpSpPr>
          <a:xfrm>
            <a:off x="6331596" y="2758401"/>
            <a:ext cx="225000" cy="329151"/>
            <a:chOff x="297545" y="2984693"/>
            <a:chExt cx="225000" cy="329151"/>
          </a:xfrm>
        </p:grpSpPr>
        <p:pic>
          <p:nvPicPr>
            <p:cNvPr id="211" name="Image 377"/>
            <p:cNvPicPr>
              <a:picLocks noChangeAspect="1"/>
            </p:cNvPicPr>
            <p:nvPr/>
          </p:nvPicPr>
          <p:blipFill>
            <a:blip r:embed="rId15"/>
            <a:stretch>
              <a:fillRect/>
            </a:stretch>
          </p:blipFill>
          <p:spPr>
            <a:xfrm>
              <a:off x="297545" y="2987594"/>
              <a:ext cx="225000" cy="326250"/>
            </a:xfrm>
            <a:prstGeom prst="rect">
              <a:avLst/>
            </a:prstGeom>
          </p:spPr>
        </p:pic>
        <p:pic>
          <p:nvPicPr>
            <p:cNvPr id="214" name="Image 24"/>
            <p:cNvPicPr>
              <a:picLocks noChangeAspect="1"/>
            </p:cNvPicPr>
            <p:nvPr/>
          </p:nvPicPr>
          <p:blipFill>
            <a:blip r:embed="rId17"/>
            <a:stretch>
              <a:fillRect/>
            </a:stretch>
          </p:blipFill>
          <p:spPr>
            <a:xfrm>
              <a:off x="297545" y="2984693"/>
              <a:ext cx="202500" cy="236250"/>
            </a:xfrm>
            <a:prstGeom prst="rect">
              <a:avLst/>
            </a:prstGeom>
          </p:spPr>
        </p:pic>
      </p:grpSp>
      <p:grpSp>
        <p:nvGrpSpPr>
          <p:cNvPr id="215" name="Group 16"/>
          <p:cNvGrpSpPr/>
          <p:nvPr/>
        </p:nvGrpSpPr>
        <p:grpSpPr>
          <a:xfrm>
            <a:off x="8463603" y="897713"/>
            <a:ext cx="225000" cy="326250"/>
            <a:chOff x="6353745" y="3757052"/>
            <a:chExt cx="225000" cy="326250"/>
          </a:xfrm>
        </p:grpSpPr>
        <p:pic>
          <p:nvPicPr>
            <p:cNvPr id="216" name="Image 4"/>
            <p:cNvPicPr>
              <a:picLocks noChangeAspect="1"/>
            </p:cNvPicPr>
            <p:nvPr/>
          </p:nvPicPr>
          <p:blipFill>
            <a:blip r:embed="rId15"/>
            <a:stretch>
              <a:fillRect/>
            </a:stretch>
          </p:blipFill>
          <p:spPr>
            <a:xfrm>
              <a:off x="6353745" y="3757052"/>
              <a:ext cx="225000" cy="326250"/>
            </a:xfrm>
            <a:prstGeom prst="rect">
              <a:avLst/>
            </a:prstGeom>
          </p:spPr>
        </p:pic>
        <p:pic>
          <p:nvPicPr>
            <p:cNvPr id="217" name="Image 5"/>
            <p:cNvPicPr>
              <a:picLocks noChangeAspect="1"/>
            </p:cNvPicPr>
            <p:nvPr/>
          </p:nvPicPr>
          <p:blipFill>
            <a:blip r:embed="rId16"/>
            <a:stretch>
              <a:fillRect/>
            </a:stretch>
          </p:blipFill>
          <p:spPr>
            <a:xfrm>
              <a:off x="6396079" y="3780338"/>
              <a:ext cx="173572" cy="165683"/>
            </a:xfrm>
            <a:prstGeom prst="rect">
              <a:avLst/>
            </a:prstGeom>
          </p:spPr>
        </p:pic>
      </p:grpSp>
      <p:grpSp>
        <p:nvGrpSpPr>
          <p:cNvPr id="187" name="Group 186"/>
          <p:cNvGrpSpPr/>
          <p:nvPr/>
        </p:nvGrpSpPr>
        <p:grpSpPr>
          <a:xfrm>
            <a:off x="6124936" y="4183097"/>
            <a:ext cx="225665" cy="343812"/>
            <a:chOff x="297352" y="5209533"/>
            <a:chExt cx="225665" cy="343812"/>
          </a:xfrm>
        </p:grpSpPr>
        <p:pic>
          <p:nvPicPr>
            <p:cNvPr id="193" name="Image 79"/>
            <p:cNvPicPr>
              <a:picLocks noChangeAspect="1"/>
            </p:cNvPicPr>
            <p:nvPr/>
          </p:nvPicPr>
          <p:blipFill>
            <a:blip r:embed="rId11"/>
            <a:stretch>
              <a:fillRect/>
            </a:stretch>
          </p:blipFill>
          <p:spPr>
            <a:xfrm>
              <a:off x="297352" y="5216109"/>
              <a:ext cx="225665" cy="337236"/>
            </a:xfrm>
            <a:prstGeom prst="rect">
              <a:avLst/>
            </a:prstGeom>
          </p:spPr>
        </p:pic>
        <p:pic>
          <p:nvPicPr>
            <p:cNvPr id="195" name="Image 4"/>
            <p:cNvPicPr>
              <a:picLocks noChangeAspect="1"/>
            </p:cNvPicPr>
            <p:nvPr/>
          </p:nvPicPr>
          <p:blipFill>
            <a:blip r:embed="rId18"/>
            <a:stretch>
              <a:fillRect/>
            </a:stretch>
          </p:blipFill>
          <p:spPr>
            <a:xfrm>
              <a:off x="325234" y="5209533"/>
              <a:ext cx="160521" cy="198292"/>
            </a:xfrm>
            <a:prstGeom prst="rect">
              <a:avLst/>
            </a:prstGeom>
          </p:spPr>
        </p:pic>
      </p:grpSp>
      <p:grpSp>
        <p:nvGrpSpPr>
          <p:cNvPr id="198" name="Group 197"/>
          <p:cNvGrpSpPr/>
          <p:nvPr/>
        </p:nvGrpSpPr>
        <p:grpSpPr>
          <a:xfrm>
            <a:off x="290606" y="5217172"/>
            <a:ext cx="225665" cy="343812"/>
            <a:chOff x="297352" y="5209533"/>
            <a:chExt cx="225665" cy="343812"/>
          </a:xfrm>
        </p:grpSpPr>
        <p:pic>
          <p:nvPicPr>
            <p:cNvPr id="199" name="Image 79"/>
            <p:cNvPicPr>
              <a:picLocks noChangeAspect="1"/>
            </p:cNvPicPr>
            <p:nvPr/>
          </p:nvPicPr>
          <p:blipFill>
            <a:blip r:embed="rId11"/>
            <a:stretch>
              <a:fillRect/>
            </a:stretch>
          </p:blipFill>
          <p:spPr>
            <a:xfrm>
              <a:off x="297352" y="5216109"/>
              <a:ext cx="225665" cy="337236"/>
            </a:xfrm>
            <a:prstGeom prst="rect">
              <a:avLst/>
            </a:prstGeom>
          </p:spPr>
        </p:pic>
        <p:pic>
          <p:nvPicPr>
            <p:cNvPr id="200" name="Image 4"/>
            <p:cNvPicPr>
              <a:picLocks noChangeAspect="1"/>
            </p:cNvPicPr>
            <p:nvPr/>
          </p:nvPicPr>
          <p:blipFill>
            <a:blip r:embed="rId18"/>
            <a:stretch>
              <a:fillRect/>
            </a:stretch>
          </p:blipFill>
          <p:spPr>
            <a:xfrm>
              <a:off x="325234" y="5209533"/>
              <a:ext cx="160521" cy="198292"/>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2654</TotalTime>
  <Words>624</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(31 May – 6 June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192</cp:revision>
  <cp:lastPrinted>2016-05-24T10:57:04Z</cp:lastPrinted>
  <dcterms:created xsi:type="dcterms:W3CDTF">2015-12-15T11:10:25Z</dcterms:created>
  <dcterms:modified xsi:type="dcterms:W3CDTF">2016-06-07T14:21:50Z</dcterms:modified>
</cp:coreProperties>
</file>