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06" d="100"/>
          <a:sy n="106" d="100"/>
        </p:scale>
        <p:origin x="270" y="7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6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8829974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6" y="8829974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7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Quelque 145 villages de la localité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Koui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dans la préfecture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Bocaranga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à l’ouest,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restent désertes 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l'invasion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militants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armés à la fin du mois de septembre. Toutes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écoles et établissements de santé sont fermés et plus de 3 000 familles déplacées vivent le long des routes principales 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Bocaranga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Environ 440 personnes se sont réfugiées dans un site proche de l'église catholique locale. D'autres restent chez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familles d'accueil. Une aide supplémentaire en matière de santé,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nourriture,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d'éducation et d'assainissement est nécessaire. Le Coordonnateur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humanitaire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Nations Unies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mené une mission à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Bocaranga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afin de trouver des moyens d'aider les travailleurs humanitaires à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assister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ceux qui en ont besoin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GHANA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3 novembre, il y avait 175 cas de choléra et aucun décès dans l'épidémie en cours dans le district de Cape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Coast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au sud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Après une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hausse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soudaine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cas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l'épidémie est en baisse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grâce aux contrôles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aux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mesures préventives prises par les autorités, les organisations humanitaires et les communautés touchées. Le dépistage des cas, l'enregistrement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suivi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niveau des établissements de santé sont également en cours.</a:t>
            </a:r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solidFill>
                  <a:prstClr val="black"/>
                </a:solidFill>
                <a:latin typeface="Arial"/>
              </a:rPr>
              <a:t>MAURITANIE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novembre, la FAO a déclaré que la lutte antiacridienne 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jusqu'à présent couvert près de 8 500 hectares depuis le début des opérations à la fin du mois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flambée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est actuellement confinée à la partie occidentale du pays où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reproduction répandue d’adultes dispersés,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groupes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quelques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essaims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octobre a abouti à la formation de groupes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bandes larvaires.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Il est probable que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reproduction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s'étendra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zones qui ont reçu de fortes pluies dans le nord du pays.</a:t>
            </a:r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159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MAURITANIE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293524" y="2581909"/>
                <a:ext cx="6123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TCHAD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GHANA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violents affrontements ont éclaté le 1er novembre entre agriculteurs et éleveurs dans la ville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Bangui,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région de Tahoua,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tuant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en blessant 40 autres, selon des sources sécuritaires. Quinze maisons ont également été brûlées dans l'incident déclenché après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qu’un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troupeau de bétail errant dans une ferme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détruit des cultures.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autorités ont déployé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forces de sécurité dans la ville rurale et des enquêtes sont en cours.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médiation pour trouver une solution pacifique est en cours entre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autorités administratives et les chefs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traditionnels.</a:t>
            </a: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1000" dirty="0" smtClean="0">
                <a:latin typeface="Arial"/>
              </a:rPr>
              <a:t>NIGERIA</a:t>
            </a:r>
            <a:endParaRPr lang="fr-CA" sz="1000" dirty="0">
              <a:latin typeface="Arial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endParaRPr lang="fr-CA" sz="1000" dirty="0">
              <a:latin typeface="Arial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d'une cinquantaine de personnes ont été tuées entre le 3 et le 6 novembre dans une série d'attaques de Boko Haram visant des positions militaires dans les localités d'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Abaddam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Mobbar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Marte 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Chibok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dans le nord-est du pays. Le début de la saison sèche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facilité les mouvements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groupe armé, entraînant une recrudescence des attaques. La persistance de la violence dans l'État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continue d'entraver l'accès à des centaines de milliers de personnes ayant besoin d'aide humanitaire.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30029" y="5574906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9" y="873149"/>
            <a:ext cx="197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VINGT MORTS LORS D’AFFRONTEMENTS ENTRE AGRICULTEURS ET ÉLEVEURS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145 VILLAGES DÉSERTÉS SUITE À DES ATTAQUES ARMÉES 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sp>
        <p:nvSpPr>
          <p:cNvPr id="2176" name="ZoneTexte 2175"/>
          <p:cNvSpPr txBox="1"/>
          <p:nvPr/>
        </p:nvSpPr>
        <p:spPr>
          <a:xfrm>
            <a:off x="409098" y="3679202"/>
            <a:ext cx="2186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175 CAS DE CHOLÉRA À CAPE COAST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ZoneTexte 2237"/>
          <p:cNvSpPr txBox="1"/>
          <p:nvPr/>
        </p:nvSpPr>
        <p:spPr>
          <a:xfrm>
            <a:off x="8636397" y="3348970"/>
            <a:ext cx="20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VAGUE D’ATTAQUES TUE PLUS DE 50 PERSONNES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necteur droit 75"/>
          <p:cNvCxnSpPr/>
          <p:nvPr/>
        </p:nvCxnSpPr>
        <p:spPr>
          <a:xfrm>
            <a:off x="236995" y="3634925"/>
            <a:ext cx="2036442" cy="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eur droit 90"/>
          <p:cNvCxnSpPr/>
          <p:nvPr/>
        </p:nvCxnSpPr>
        <p:spPr>
          <a:xfrm flipV="1">
            <a:off x="8408160" y="327848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ZoneTexte 2175"/>
          <p:cNvSpPr txBox="1"/>
          <p:nvPr/>
        </p:nvSpPr>
        <p:spPr>
          <a:xfrm>
            <a:off x="434854" y="5594041"/>
            <a:ext cx="1999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LUTTE ANTIACRIDIENNE COUVRE 8 500 HECTARES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oupe 20"/>
          <p:cNvGrpSpPr/>
          <p:nvPr/>
        </p:nvGrpSpPr>
        <p:grpSpPr>
          <a:xfrm>
            <a:off x="4456576" y="3174519"/>
            <a:ext cx="225000" cy="326250"/>
            <a:chOff x="8607920" y="3083161"/>
            <a:chExt cx="225000" cy="326250"/>
          </a:xfrm>
        </p:grpSpPr>
        <p:pic>
          <p:nvPicPr>
            <p:cNvPr id="197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198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52408" y="899264"/>
            <a:ext cx="225000" cy="326250"/>
            <a:chOff x="5176538" y="1337838"/>
            <a:chExt cx="225000" cy="326250"/>
          </a:xfrm>
        </p:grpSpPr>
        <p:pic>
          <p:nvPicPr>
            <p:cNvPr id="203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04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6705485" y="3291118"/>
            <a:ext cx="225000" cy="326250"/>
            <a:chOff x="5176538" y="1337838"/>
            <a:chExt cx="225000" cy="326250"/>
          </a:xfrm>
        </p:grpSpPr>
        <p:pic>
          <p:nvPicPr>
            <p:cNvPr id="211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15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17" name="Groupe 20"/>
          <p:cNvGrpSpPr/>
          <p:nvPr/>
        </p:nvGrpSpPr>
        <p:grpSpPr>
          <a:xfrm>
            <a:off x="221591" y="3673896"/>
            <a:ext cx="225000" cy="326250"/>
            <a:chOff x="8607920" y="3083161"/>
            <a:chExt cx="225000" cy="326250"/>
          </a:xfrm>
        </p:grpSpPr>
        <p:pic>
          <p:nvPicPr>
            <p:cNvPr id="218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19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cxnSp>
        <p:nvCxnSpPr>
          <p:cNvPr id="220" name="Connecteur droit 75"/>
          <p:cNvCxnSpPr/>
          <p:nvPr/>
        </p:nvCxnSpPr>
        <p:spPr>
          <a:xfrm>
            <a:off x="228030" y="5560800"/>
            <a:ext cx="2036442" cy="1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426313" y="907800"/>
            <a:ext cx="225000" cy="328204"/>
            <a:chOff x="4499508" y="1144203"/>
            <a:chExt cx="225000" cy="328204"/>
          </a:xfrm>
        </p:grpSpPr>
        <p:pic>
          <p:nvPicPr>
            <p:cNvPr id="241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2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4" name="Group 243"/>
          <p:cNvGrpSpPr/>
          <p:nvPr/>
        </p:nvGrpSpPr>
        <p:grpSpPr>
          <a:xfrm>
            <a:off x="8409789" y="3363215"/>
            <a:ext cx="225000" cy="328204"/>
            <a:chOff x="4499508" y="1144203"/>
            <a:chExt cx="225000" cy="328204"/>
          </a:xfrm>
        </p:grpSpPr>
        <p:pic>
          <p:nvPicPr>
            <p:cNvPr id="245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6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7" name="Group 246"/>
          <p:cNvGrpSpPr/>
          <p:nvPr/>
        </p:nvGrpSpPr>
        <p:grpSpPr>
          <a:xfrm>
            <a:off x="5662072" y="3018561"/>
            <a:ext cx="225000" cy="328204"/>
            <a:chOff x="4499508" y="1144203"/>
            <a:chExt cx="225000" cy="328204"/>
          </a:xfrm>
        </p:grpSpPr>
        <p:pic>
          <p:nvPicPr>
            <p:cNvPr id="248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9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50" name="Group 249"/>
          <p:cNvGrpSpPr/>
          <p:nvPr/>
        </p:nvGrpSpPr>
        <p:grpSpPr>
          <a:xfrm>
            <a:off x="5719311" y="2095963"/>
            <a:ext cx="225000" cy="328204"/>
            <a:chOff x="4499508" y="1144203"/>
            <a:chExt cx="225000" cy="328204"/>
          </a:xfrm>
        </p:grpSpPr>
        <p:pic>
          <p:nvPicPr>
            <p:cNvPr id="251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2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pic>
        <p:nvPicPr>
          <p:cNvPr id="253" name="Image 2226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01970" y="1775030"/>
            <a:ext cx="225000" cy="326250"/>
          </a:xfrm>
          <a:prstGeom prst="rect">
            <a:avLst/>
          </a:prstGeom>
        </p:spPr>
      </p:pic>
      <p:pic>
        <p:nvPicPr>
          <p:cNvPr id="254" name="Image 2226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403" y="5636059"/>
            <a:ext cx="225000" cy="3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7756</TotalTime>
  <Words>636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( 1 – 7 novembre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467</cp:revision>
  <cp:lastPrinted>2016-11-08T16:40:38Z</cp:lastPrinted>
  <dcterms:created xsi:type="dcterms:W3CDTF">2015-12-15T11:10:25Z</dcterms:created>
  <dcterms:modified xsi:type="dcterms:W3CDTF">2016-11-08T17:15:32Z</dcterms:modified>
</cp:coreProperties>
</file>