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44" autoAdjust="0"/>
    <p:restoredTop sz="94063" autoAdjust="0"/>
  </p:normalViewPr>
  <p:slideViewPr>
    <p:cSldViewPr snapToGrid="0">
      <p:cViewPr>
        <p:scale>
          <a:sx n="124" d="100"/>
          <a:sy n="124" d="100"/>
        </p:scale>
        <p:origin x="678" y="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6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4" y="8829974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6" y="8829974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  <a:r>
              <a:rPr lang="en-GB" sz="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CENTRAFRICAINE</a:t>
            </a: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octobre, six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agents de police et quatre civils ont été tués dans une embuscade par des hommes armés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ville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Bambari, au centre.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 jour plus tôt, 15 personnes sont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décédées dans des combats entre milices rivales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banlieue de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ville.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Mission de maintien de la paix de l'ONU,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MINUSCA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a dénoncé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violence,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appelé à la fin des attaques et des représailles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lancé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 appel au dialogue pour résoudre la situation. Des dizaines de personnes ont été tuées dans une récente vague de violence dans les régions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ouest, est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centre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pays,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dont de violentes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attaques qui ont éclaté en septembre dans la région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Kaga-Bandoro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au nord.</a:t>
            </a: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TCHAD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malnutrition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aigu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ë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globale (MAG)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touche actuellement 11,9% des enfants de moins de 5 ans, selon l'enquête SMART de 2016, qui a également révélé que 2,6% des enfants à travers le pays souffrent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malnutrition aiguë sévère (MAS).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résultats sont presque semblables à ceux de l'an dernier (11,7%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2,8%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MAS).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Six des 23 régions sont au-dessus du seuil d'urgence de 15% pour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MAG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10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régions dépassent le seuil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d'urgence de 2% pour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 total, 11 régions de la ceinture du Sahel, au nord et au sud du pays, sont frappées par une urgence nutritionnelle.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Plus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200 personnes, principalement des femmes et des enfants, se sont réfugiées dans le village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Foyo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région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Kanem, voisin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la région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ouest du Lac en proie au conflit,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selon une mission d'évaluation conjointe du 25 au 26 octobre.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arrivées plus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d'un mois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après avoir fuit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violence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trouvé refuge chez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habitants. La nourriture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l'assistance nutritionnelle sont quelques-uns des besoins urgents.</a:t>
            </a:r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1591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5363"/>
            <a:ext cx="5751297" cy="5892010"/>
            <a:chOff x="2534864" y="835363"/>
            <a:chExt cx="5751297" cy="5892010"/>
          </a:xfrm>
        </p:grpSpPr>
        <p:sp>
          <p:nvSpPr>
            <p:cNvPr id="16" name="Rectangle 15"/>
            <p:cNvSpPr/>
            <p:nvPr/>
          </p:nvSpPr>
          <p:spPr>
            <a:xfrm>
              <a:off x="2545237" y="835363"/>
              <a:ext cx="5740924" cy="5888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25413" y="3226207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293524" y="2581909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GHANA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1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RD CONGO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gouverneur de la province orientale du Tanganyika a déclaré une épidémie de rougeole. Au 31 octobre, 2 087 cas avaient été signalés, dont 55 décès dans 11 districts sanitaires de la province. Une campagne de vaccination doit être lancée en novembre pour les enfants de 6 à 59 mois avec possibilité d'extension de la cible.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latin typeface="Arial"/>
              </a:rPr>
              <a:t>GHANA</a:t>
            </a:r>
            <a:endParaRPr lang="fr-CA" sz="1000" dirty="0">
              <a:latin typeface="Arial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épidémie de choléra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éclaté dans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district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Cape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Coast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sud, avec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une brusque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augmentation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 en quelques jours, passant de 36 le 26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octobre 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117 au 30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octobre, sans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décés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cas proviennent de communautés situées dans la banlieue de Cape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Coast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L'augmentation exponentielle du nombre de cas indique un potentiel élevé de transmission des infections dans les communautés. Une évaluation détaillée est en cours pour établir les facteurs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prédisposant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responsables du taux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d‘infection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élevé. Une équipe d'intervention rapide a été déployée pour appuyer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réponse au niveau régional et du district.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430029" y="5306549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 flipV="1">
            <a:off x="8414154" y="832729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8" y="873149"/>
            <a:ext cx="186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ÉPIDÉMIE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ROUGEOLE DANS LA PROVINCE DU TANGANYIKA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067" y="852396"/>
            <a:ext cx="1966080" cy="338554"/>
            <a:chOff x="285118" y="2804248"/>
            <a:chExt cx="2241747" cy="338554"/>
          </a:xfrm>
        </p:grpSpPr>
        <p:sp>
          <p:nvSpPr>
            <p:cNvPr id="261" name="ZoneTexte 84"/>
            <p:cNvSpPr txBox="1"/>
            <p:nvPr/>
          </p:nvSpPr>
          <p:spPr>
            <a:xfrm>
              <a:off x="361527" y="2804248"/>
              <a:ext cx="2165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NOUVELLES VIOLENCES FONT 25 MORTS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5118" y="2837393"/>
              <a:ext cx="201600" cy="192436"/>
            </a:xfrm>
            <a:prstGeom prst="rect">
              <a:avLst/>
            </a:prstGeom>
          </p:spPr>
        </p:pic>
      </p:grpSp>
      <p:sp>
        <p:nvSpPr>
          <p:cNvPr id="2176" name="ZoneTexte 2175"/>
          <p:cNvSpPr txBox="1"/>
          <p:nvPr/>
        </p:nvSpPr>
        <p:spPr>
          <a:xfrm>
            <a:off x="477174" y="3425809"/>
            <a:ext cx="1950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MALNUTRITION ÉLEVÉE DANS ONZE RÉGIONS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52568" y="875633"/>
            <a:ext cx="225000" cy="328204"/>
            <a:chOff x="4499508" y="1144203"/>
            <a:chExt cx="225000" cy="328204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82" name="ZoneTexte 2237"/>
          <p:cNvSpPr txBox="1"/>
          <p:nvPr/>
        </p:nvSpPr>
        <p:spPr>
          <a:xfrm>
            <a:off x="8675807" y="2563963"/>
            <a:ext cx="20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CHOLÉRA INFECTE 117 PERSONNES À CAPE COAST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necteur droit 75"/>
          <p:cNvCxnSpPr/>
          <p:nvPr/>
        </p:nvCxnSpPr>
        <p:spPr>
          <a:xfrm flipV="1">
            <a:off x="235968" y="341628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6465054" y="2189993"/>
            <a:ext cx="228747" cy="360304"/>
            <a:chOff x="4974690" y="1291231"/>
            <a:chExt cx="228747" cy="360304"/>
          </a:xfrm>
        </p:grpSpPr>
        <p:pic>
          <p:nvPicPr>
            <p:cNvPr id="210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78437" y="1325285"/>
              <a:ext cx="225000" cy="326250"/>
            </a:xfrm>
            <a:prstGeom prst="rect">
              <a:avLst/>
            </a:prstGeom>
          </p:spPr>
        </p:pic>
        <p:pic>
          <p:nvPicPr>
            <p:cNvPr id="216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74690" y="1291231"/>
              <a:ext cx="208800" cy="208800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6662108" y="3285348"/>
            <a:ext cx="225000" cy="328204"/>
            <a:chOff x="4499508" y="1144203"/>
            <a:chExt cx="225000" cy="328204"/>
          </a:xfrm>
        </p:grpSpPr>
        <p:pic>
          <p:nvPicPr>
            <p:cNvPr id="225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26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27" name="Group 226"/>
          <p:cNvGrpSpPr/>
          <p:nvPr/>
        </p:nvGrpSpPr>
        <p:grpSpPr>
          <a:xfrm>
            <a:off x="244748" y="3414565"/>
            <a:ext cx="228747" cy="360304"/>
            <a:chOff x="4974690" y="1291231"/>
            <a:chExt cx="228747" cy="360304"/>
          </a:xfrm>
        </p:grpSpPr>
        <p:pic>
          <p:nvPicPr>
            <p:cNvPr id="228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78437" y="1325285"/>
              <a:ext cx="225000" cy="326250"/>
            </a:xfrm>
            <a:prstGeom prst="rect">
              <a:avLst/>
            </a:prstGeom>
          </p:spPr>
        </p:pic>
        <p:pic>
          <p:nvPicPr>
            <p:cNvPr id="229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74690" y="1291231"/>
              <a:ext cx="208800" cy="208800"/>
            </a:xfrm>
            <a:prstGeom prst="rect">
              <a:avLst/>
            </a:prstGeom>
          </p:spPr>
        </p:pic>
      </p:grpSp>
      <p:cxnSp>
        <p:nvCxnSpPr>
          <p:cNvPr id="243" name="Connecteur droit 90"/>
          <p:cNvCxnSpPr/>
          <p:nvPr/>
        </p:nvCxnSpPr>
        <p:spPr>
          <a:xfrm flipV="1">
            <a:off x="8414153" y="2562131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235552" y="5586887"/>
            <a:ext cx="225000" cy="326250"/>
            <a:chOff x="5176538" y="1337838"/>
            <a:chExt cx="225000" cy="326250"/>
          </a:xfrm>
        </p:grpSpPr>
        <p:pic>
          <p:nvPicPr>
            <p:cNvPr id="181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18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sp>
        <p:nvSpPr>
          <p:cNvPr id="187" name="ZoneTexte 2175"/>
          <p:cNvSpPr txBox="1"/>
          <p:nvPr/>
        </p:nvSpPr>
        <p:spPr>
          <a:xfrm>
            <a:off x="408788" y="5558608"/>
            <a:ext cx="199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FAMILLES FUIENT LA VIOLENCE DANS LA RÉGION DU LAC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8" name="Groupe 20"/>
          <p:cNvGrpSpPr/>
          <p:nvPr/>
        </p:nvGrpSpPr>
        <p:grpSpPr>
          <a:xfrm>
            <a:off x="8428190" y="903472"/>
            <a:ext cx="225000" cy="326250"/>
            <a:chOff x="8607920" y="3083161"/>
            <a:chExt cx="225000" cy="326250"/>
          </a:xfrm>
        </p:grpSpPr>
        <p:pic>
          <p:nvPicPr>
            <p:cNvPr id="189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0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191" name="Groupe 20"/>
          <p:cNvGrpSpPr/>
          <p:nvPr/>
        </p:nvGrpSpPr>
        <p:grpSpPr>
          <a:xfrm>
            <a:off x="8428190" y="2633213"/>
            <a:ext cx="225000" cy="326250"/>
            <a:chOff x="8607920" y="3083161"/>
            <a:chExt cx="225000" cy="326250"/>
          </a:xfrm>
        </p:grpSpPr>
        <p:pic>
          <p:nvPicPr>
            <p:cNvPr id="194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5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196" name="Groupe 20"/>
          <p:cNvGrpSpPr/>
          <p:nvPr/>
        </p:nvGrpSpPr>
        <p:grpSpPr>
          <a:xfrm>
            <a:off x="4456576" y="3174519"/>
            <a:ext cx="225000" cy="326250"/>
            <a:chOff x="8607920" y="3083161"/>
            <a:chExt cx="225000" cy="326250"/>
          </a:xfrm>
        </p:grpSpPr>
        <p:pic>
          <p:nvPicPr>
            <p:cNvPr id="197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8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199" name="Groupe 20"/>
          <p:cNvGrpSpPr/>
          <p:nvPr/>
        </p:nvGrpSpPr>
        <p:grpSpPr>
          <a:xfrm>
            <a:off x="7129737" y="3886869"/>
            <a:ext cx="225000" cy="326250"/>
            <a:chOff x="8607920" y="3083161"/>
            <a:chExt cx="225000" cy="326250"/>
          </a:xfrm>
        </p:grpSpPr>
        <p:pic>
          <p:nvPicPr>
            <p:cNvPr id="200" name="Image 37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01" name="Image 37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7435</TotalTime>
  <Words>652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( 25 – 31 octobre 2016)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450</cp:revision>
  <cp:lastPrinted>2016-11-01T16:20:42Z</cp:lastPrinted>
  <dcterms:created xsi:type="dcterms:W3CDTF">2015-12-15T11:10:25Z</dcterms:created>
  <dcterms:modified xsi:type="dcterms:W3CDTF">2016-11-01T16:41:33Z</dcterms:modified>
</cp:coreProperties>
</file>