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p:scale>
          <a:sx n="142" d="100"/>
          <a:sy n="142" d="100"/>
        </p:scale>
        <p:origin x="102" y="-2508"/>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43" y="1"/>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19-Dec-16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2"/>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5" y="8829975"/>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43" y="8829975"/>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19-Dec-16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19-Dec-16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19-Dec-16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19-Dec-16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19-Dec-16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19-Dec-16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19-Dec-16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19-Dec-16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19-Dec-16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19-Dec-16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19-Dec-16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19-Dec-16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smtClean="0">
                <a:solidFill>
                  <a:schemeClr val="bg1"/>
                </a:solidFill>
                <a:latin typeface="Arial" panose="020B0604020202020204" pitchFamily="34" charset="0"/>
                <a:cs typeface="Arial" panose="020B0604020202020204" pitchFamily="34" charset="0"/>
              </a:rPr>
              <a:t>Afrique de l’Ouest et du Centre</a:t>
            </a:r>
            <a:r>
              <a:rPr lang="en-GB" sz="1600" b="1" dirty="0" smtClean="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a:t>
            </a:r>
            <a:r>
              <a:rPr lang="en-GB" sz="1600" dirty="0" err="1" smtClean="0">
                <a:solidFill>
                  <a:schemeClr val="bg1"/>
                </a:solidFill>
                <a:latin typeface="Arial" panose="020B0604020202020204" pitchFamily="34" charset="0"/>
                <a:cs typeface="Arial" panose="020B0604020202020204" pitchFamily="34" charset="0"/>
              </a:rPr>
              <a:t>perçu</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humanitaire</a:t>
            </a:r>
            <a:r>
              <a:rPr lang="en-GB" sz="1600" dirty="0" smtClean="0">
                <a:solidFill>
                  <a:schemeClr val="bg1"/>
                </a:solidFill>
                <a:latin typeface="Arial" panose="020B0604020202020204" pitchFamily="34" charset="0"/>
                <a:cs typeface="Arial" panose="020B0604020202020204" pitchFamily="34" charset="0"/>
              </a:rPr>
              <a:t> </a:t>
            </a:r>
            <a:r>
              <a:rPr lang="en-GB" sz="1600" dirty="0" err="1" smtClean="0">
                <a:solidFill>
                  <a:schemeClr val="bg1"/>
                </a:solidFill>
                <a:latin typeface="Arial" panose="020B0604020202020204" pitchFamily="34" charset="0"/>
                <a:cs typeface="Arial" panose="020B0604020202020204" pitchFamily="34" charset="0"/>
              </a:rPr>
              <a:t>hebdomadaire</a:t>
            </a:r>
            <a:r>
              <a:rPr lang="en-GB" sz="1600" dirty="0" smtClean="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(13 </a:t>
            </a:r>
            <a:r>
              <a:rPr lang="en-GB" sz="1000" dirty="0" smtClean="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19 </a:t>
            </a:r>
            <a:r>
              <a:rPr lang="en-GB" sz="1000" dirty="0" err="1" smtClean="0">
                <a:solidFill>
                  <a:schemeClr val="bg1"/>
                </a:solidFill>
                <a:latin typeface="Arial" panose="020B0604020202020204" pitchFamily="34" charset="0"/>
                <a:cs typeface="Arial" panose="020B0604020202020204" pitchFamily="34" charset="0"/>
              </a:rPr>
              <a:t>décembre</a:t>
            </a:r>
            <a:r>
              <a:rPr lang="en-GB" sz="1000" dirty="0" smtClean="0">
                <a:solidFill>
                  <a:schemeClr val="bg1"/>
                </a:solidFill>
                <a:latin typeface="Arial" panose="020B0604020202020204" pitchFamily="34" charset="0"/>
                <a:cs typeface="Arial" panose="020B0604020202020204" pitchFamily="34" charset="0"/>
              </a:rPr>
              <a:t> 2016)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smtClean="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19 </a:t>
            </a:r>
            <a:r>
              <a:rPr lang="en-GB" sz="800" dirty="0" err="1" smtClean="0">
                <a:solidFill>
                  <a:schemeClr val="bg1">
                    <a:lumMod val="50000"/>
                  </a:schemeClr>
                </a:solidFill>
                <a:latin typeface="Arial" panose="020B0604020202020204" pitchFamily="34" charset="0"/>
                <a:cs typeface="Arial" panose="020B0604020202020204" pitchFamily="34" charset="0"/>
              </a:rPr>
              <a:t>dec</a:t>
            </a:r>
            <a:r>
              <a:rPr lang="en-GB" sz="800" dirty="0" smtClean="0">
                <a:solidFill>
                  <a:schemeClr val="bg1">
                    <a:lumMod val="50000"/>
                  </a:schemeClr>
                </a:solidFill>
                <a:latin typeface="Arial" panose="020B0604020202020204" pitchFamily="34" charset="0"/>
                <a:cs typeface="Arial" panose="020B0604020202020204" pitchFamily="34" charset="0"/>
              </a:rPr>
              <a:t> 2016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smtClean="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769359"/>
          </a:xfrm>
          <a:prstGeom prst="rect">
            <a:avLst/>
          </a:prstGeom>
          <a:noFill/>
        </p:spPr>
        <p:txBody>
          <a:bodyPr wrap="square" lIns="0" tIns="49785" rIns="0" bIns="49785" rtlCol="0">
            <a:noAutofit/>
          </a:bodyPr>
          <a:lstStyle/>
          <a:p>
            <a:pPr lvl="0"/>
            <a:r>
              <a:rPr lang="fr-CA" sz="1000" dirty="0" smtClean="0">
                <a:solidFill>
                  <a:prstClr val="black"/>
                </a:solidFill>
                <a:latin typeface="Arial"/>
              </a:rPr>
              <a:t>TCHAD</a:t>
            </a:r>
            <a:endParaRPr lang="fr-CA" sz="1000" dirty="0">
              <a:solidFill>
                <a:prstClr val="black"/>
              </a:solidFill>
              <a:latin typeface="Arial"/>
            </a:endParaRPr>
          </a:p>
          <a:p>
            <a:pPr lvl="0"/>
            <a:endParaRPr lang="fr-CA" sz="600" dirty="0" smtClean="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600" dirty="0" smtClean="0">
              <a:latin typeface="Arial" panose="020B0604020202020204" pitchFamily="34" charset="0"/>
              <a:cs typeface="Arial" panose="020B0604020202020204" pitchFamily="34" charset="0"/>
            </a:endParaRPr>
          </a:p>
          <a:p>
            <a:pPr lvl="0"/>
            <a:endParaRPr lang="fr-CA" sz="800" dirty="0" smtClean="0">
              <a:latin typeface="Arial" panose="020B0604020202020204" pitchFamily="34" charset="0"/>
              <a:cs typeface="Arial" panose="020B0604020202020204" pitchFamily="34" charset="0"/>
            </a:endParaRPr>
          </a:p>
          <a:p>
            <a:r>
              <a:rPr lang="fr-CA" sz="800" dirty="0">
                <a:latin typeface="Arial" panose="020B0604020202020204" pitchFamily="34" charset="0"/>
                <a:cs typeface="Arial" panose="020B0604020202020204" pitchFamily="34" charset="0"/>
              </a:rPr>
              <a:t>Près de 4,7 millions de personnes (dont 52% de femmes) auront besoin </a:t>
            </a:r>
            <a:r>
              <a:rPr lang="fr-CA" sz="800" dirty="0" smtClean="0">
                <a:latin typeface="Arial" panose="020B0604020202020204" pitchFamily="34" charset="0"/>
                <a:cs typeface="Arial" panose="020B0604020202020204" pitchFamily="34" charset="0"/>
              </a:rPr>
              <a:t>d‘une assistance </a:t>
            </a:r>
            <a:r>
              <a:rPr lang="fr-CA" sz="800" dirty="0">
                <a:latin typeface="Arial" panose="020B0604020202020204" pitchFamily="34" charset="0"/>
                <a:cs typeface="Arial" panose="020B0604020202020204" pitchFamily="34" charset="0"/>
              </a:rPr>
              <a:t>en 2017, soit près d'un tiers de la population tchadienne. Les organisations humanitaires cibleront 3,2 millions de personnes pour </a:t>
            </a:r>
            <a:r>
              <a:rPr lang="fr-CA" sz="800" dirty="0" smtClean="0">
                <a:latin typeface="Arial" panose="020B0604020202020204" pitchFamily="34" charset="0"/>
                <a:cs typeface="Arial" panose="020B0604020202020204" pitchFamily="34" charset="0"/>
              </a:rPr>
              <a:t>recevoir une aide </a:t>
            </a:r>
            <a:r>
              <a:rPr lang="fr-CA" sz="800" dirty="0">
                <a:latin typeface="Arial" panose="020B0604020202020204" pitchFamily="34" charset="0"/>
                <a:cs typeface="Arial" panose="020B0604020202020204" pitchFamily="34" charset="0"/>
              </a:rPr>
              <a:t>et ont demandé 589 millions de dollars. En raison du faible développement humain, de la pauvreté chronique, du changement climatique et de l'accès insuffisant aux services essentiels, les vulnérabilités sont exacerbées par l'insécurité alimentaire et la malnutrition, les déplacements de population et les urgences sanitaires. Un cadre stratégique pluriannuel a été élaboré pour traiter les causes profondes des crises humanitaires récurrentes et mieux intégrer les stratégies humanitaires et de </a:t>
            </a:r>
            <a:r>
              <a:rPr lang="fr-CA" sz="800" dirty="0" smtClean="0">
                <a:latin typeface="Arial" panose="020B0604020202020204" pitchFamily="34" charset="0"/>
                <a:cs typeface="Arial" panose="020B0604020202020204" pitchFamily="34" charset="0"/>
              </a:rPr>
              <a:t>développement afin de réduire </a:t>
            </a:r>
            <a:r>
              <a:rPr lang="fr-CA" sz="800" dirty="0">
                <a:latin typeface="Arial" panose="020B0604020202020204" pitchFamily="34" charset="0"/>
                <a:cs typeface="Arial" panose="020B0604020202020204" pitchFamily="34" charset="0"/>
              </a:rPr>
              <a:t>les vulnérabilités.</a:t>
            </a:r>
            <a:endParaRPr lang="fr-CA" sz="500" dirty="0" smtClean="0">
              <a:solidFill>
                <a:prstClr val="black"/>
              </a:solidFill>
              <a:latin typeface="Arial" panose="020B0604020202020204" pitchFamily="34" charset="0"/>
              <a:cs typeface="Arial" panose="020B0604020202020204" pitchFamily="34" charset="0"/>
            </a:endParaRPr>
          </a:p>
          <a:p>
            <a:endParaRPr lang="fr-CA" sz="1000" dirty="0">
              <a:solidFill>
                <a:prstClr val="black"/>
              </a:solidFill>
              <a:latin typeface="Arial"/>
            </a:endParaRPr>
          </a:p>
          <a:p>
            <a:r>
              <a:rPr lang="fr-CA" sz="1000" dirty="0" smtClean="0">
                <a:solidFill>
                  <a:prstClr val="black"/>
                </a:solidFill>
                <a:latin typeface="Arial"/>
              </a:rPr>
              <a:t>GAMBIE</a:t>
            </a:r>
            <a:endParaRPr lang="fr-CA" sz="1000" dirty="0">
              <a:solidFill>
                <a:prstClr val="black"/>
              </a:solidFill>
              <a:latin typeface="Arial"/>
            </a:endParaRPr>
          </a:p>
          <a:p>
            <a:endParaRPr lang="fr-CA" sz="1000" dirty="0" smtClean="0">
              <a:solidFill>
                <a:prstClr val="black"/>
              </a:solidFill>
              <a:latin typeface="Arial"/>
            </a:endParaRPr>
          </a:p>
          <a:p>
            <a:endParaRPr lang="fr-CA" sz="1000" dirty="0" smtClean="0">
              <a:solidFill>
                <a:prstClr val="black"/>
              </a:solidFill>
              <a:latin typeface="Arial"/>
            </a:endParaRPr>
          </a:p>
          <a:p>
            <a:pPr lvl="0"/>
            <a:endParaRPr lang="fr-CA" sz="400" dirty="0">
              <a:latin typeface="Arial" panose="020B0604020202020204" pitchFamily="34" charset="0"/>
              <a:cs typeface="Arial" panose="020B0604020202020204" pitchFamily="34" charset="0"/>
            </a:endParaRPr>
          </a:p>
          <a:p>
            <a:pPr lvl="0"/>
            <a:endParaRPr lang="fr-CA" sz="400" dirty="0" smtClean="0">
              <a:latin typeface="Arial" panose="020B0604020202020204" pitchFamily="34" charset="0"/>
              <a:cs typeface="Arial" panose="020B0604020202020204" pitchFamily="34" charset="0"/>
            </a:endParaRPr>
          </a:p>
          <a:p>
            <a:pPr lvl="0"/>
            <a:r>
              <a:rPr lang="fr-CA" sz="800" dirty="0" smtClean="0">
                <a:latin typeface="Arial" panose="020B0604020202020204" pitchFamily="34" charset="0"/>
                <a:cs typeface="Arial" panose="020B0604020202020204" pitchFamily="34" charset="0"/>
              </a:rPr>
              <a:t>Le </a:t>
            </a:r>
            <a:r>
              <a:rPr lang="fr-CA" sz="800" dirty="0">
                <a:latin typeface="Arial" panose="020B0604020202020204" pitchFamily="34" charset="0"/>
                <a:cs typeface="Arial" panose="020B0604020202020204" pitchFamily="34" charset="0"/>
              </a:rPr>
              <a:t>18 </a:t>
            </a:r>
            <a:r>
              <a:rPr lang="fr-CA" sz="800" dirty="0" smtClean="0">
                <a:latin typeface="Arial" panose="020B0604020202020204" pitchFamily="34" charset="0"/>
                <a:cs typeface="Arial" panose="020B0604020202020204" pitchFamily="34" charset="0"/>
              </a:rPr>
              <a:t>décembre, le </a:t>
            </a:r>
            <a:r>
              <a:rPr lang="fr-CA" sz="800" dirty="0">
                <a:latin typeface="Arial" panose="020B0604020202020204" pitchFamily="34" charset="0"/>
                <a:cs typeface="Arial" panose="020B0604020202020204" pitchFamily="34" charset="0"/>
              </a:rPr>
              <a:t>bloc ouest-africain de la CEDEAO a déclaré </a:t>
            </a:r>
            <a:r>
              <a:rPr lang="fr-CA" sz="800" dirty="0" smtClean="0">
                <a:latin typeface="Arial" panose="020B0604020202020204" pitchFamily="34" charset="0"/>
                <a:cs typeface="Arial" panose="020B0604020202020204" pitchFamily="34" charset="0"/>
              </a:rPr>
              <a:t>qu'il </a:t>
            </a:r>
            <a:r>
              <a:rPr lang="fr-CA" sz="800" dirty="0">
                <a:latin typeface="Arial" panose="020B0604020202020204" pitchFamily="34" charset="0"/>
                <a:cs typeface="Arial" panose="020B0604020202020204" pitchFamily="34" charset="0"/>
              </a:rPr>
              <a:t>prendra «toutes les mesures nécessaires pour faire appliquer les résultats» de l'élection du 1er décembre, après que le président sortant, </a:t>
            </a:r>
            <a:r>
              <a:rPr lang="fr-CA" sz="800" dirty="0" err="1">
                <a:latin typeface="Arial" panose="020B0604020202020204" pitchFamily="34" charset="0"/>
                <a:cs typeface="Arial" panose="020B0604020202020204" pitchFamily="34" charset="0"/>
              </a:rPr>
              <a:t>Yahya</a:t>
            </a:r>
            <a:r>
              <a:rPr lang="fr-CA" sz="800" dirty="0">
                <a:latin typeface="Arial" panose="020B0604020202020204" pitchFamily="34" charset="0"/>
                <a:cs typeface="Arial" panose="020B0604020202020204" pitchFamily="34" charset="0"/>
              </a:rPr>
              <a:t> </a:t>
            </a:r>
            <a:r>
              <a:rPr lang="fr-CA" sz="800" dirty="0" err="1">
                <a:latin typeface="Arial" panose="020B0604020202020204" pitchFamily="34" charset="0"/>
                <a:cs typeface="Arial" panose="020B0604020202020204" pitchFamily="34" charset="0"/>
              </a:rPr>
              <a:t>Jammeh</a:t>
            </a:r>
            <a:r>
              <a:rPr lang="fr-CA" sz="800" dirty="0">
                <a:latin typeface="Arial" panose="020B0604020202020204" pitchFamily="34" charset="0"/>
                <a:cs typeface="Arial" panose="020B0604020202020204" pitchFamily="34" charset="0"/>
              </a:rPr>
              <a:t>, ait récemment rejeté </a:t>
            </a:r>
            <a:r>
              <a:rPr lang="fr-CA" sz="800" dirty="0" smtClean="0">
                <a:latin typeface="Arial" panose="020B0604020202020204" pitchFamily="34" charset="0"/>
                <a:cs typeface="Arial" panose="020B0604020202020204" pitchFamily="34" charset="0"/>
              </a:rPr>
              <a:t>les résultats, après les avoir initialement accepté. </a:t>
            </a:r>
            <a:r>
              <a:rPr lang="fr-CA" sz="800" dirty="0">
                <a:latin typeface="Arial" panose="020B0604020202020204" pitchFamily="34" charset="0"/>
                <a:cs typeface="Arial" panose="020B0604020202020204" pitchFamily="34" charset="0"/>
              </a:rPr>
              <a:t>La décision de </a:t>
            </a:r>
            <a:r>
              <a:rPr lang="fr-CA" sz="800" dirty="0" err="1">
                <a:latin typeface="Arial" panose="020B0604020202020204" pitchFamily="34" charset="0"/>
                <a:cs typeface="Arial" panose="020B0604020202020204" pitchFamily="34" charset="0"/>
              </a:rPr>
              <a:t>Jammeh</a:t>
            </a:r>
            <a:r>
              <a:rPr lang="fr-CA" sz="800" dirty="0">
                <a:latin typeface="Arial" panose="020B0604020202020204" pitchFamily="34" charset="0"/>
                <a:cs typeface="Arial" panose="020B0604020202020204" pitchFamily="34" charset="0"/>
              </a:rPr>
              <a:t> a suscité de nouvelles inquiétudes politiques et sécuritaires pour le pays d'Afrique de </a:t>
            </a:r>
            <a:r>
              <a:rPr lang="fr-CA" sz="800" dirty="0" smtClean="0">
                <a:latin typeface="Arial" panose="020B0604020202020204" pitchFamily="34" charset="0"/>
                <a:cs typeface="Arial" panose="020B0604020202020204" pitchFamily="34" charset="0"/>
              </a:rPr>
              <a:t>l‘ouest</a:t>
            </a:r>
            <a:r>
              <a:rPr lang="fr-CA" sz="800" dirty="0">
                <a:latin typeface="Arial" panose="020B0604020202020204" pitchFamily="34" charset="0"/>
                <a:cs typeface="Arial" panose="020B0604020202020204" pitchFamily="34" charset="0"/>
              </a:rPr>
              <a:t>. Une équipe de médiation de haut niveau </a:t>
            </a:r>
            <a:r>
              <a:rPr lang="fr-CA" sz="800" dirty="0" smtClean="0">
                <a:latin typeface="Arial" panose="020B0604020202020204" pitchFamily="34" charset="0"/>
                <a:cs typeface="Arial" panose="020B0604020202020204" pitchFamily="34" charset="0"/>
              </a:rPr>
              <a:t>de </a:t>
            </a:r>
            <a:r>
              <a:rPr lang="fr-CA" sz="800" dirty="0">
                <a:latin typeface="Arial" panose="020B0604020202020204" pitchFamily="34" charset="0"/>
                <a:cs typeface="Arial" panose="020B0604020202020204" pitchFamily="34" charset="0"/>
              </a:rPr>
              <a:t>présidents de l'Afrique de </a:t>
            </a:r>
            <a:r>
              <a:rPr lang="fr-CA" sz="800" dirty="0" smtClean="0">
                <a:latin typeface="Arial" panose="020B0604020202020204" pitchFamily="34" charset="0"/>
                <a:cs typeface="Arial" panose="020B0604020202020204" pitchFamily="34" charset="0"/>
              </a:rPr>
              <a:t>l‘ouest </a:t>
            </a:r>
            <a:r>
              <a:rPr lang="fr-CA" sz="800" dirty="0">
                <a:latin typeface="Arial" panose="020B0604020202020204" pitchFamily="34" charset="0"/>
                <a:cs typeface="Arial" panose="020B0604020202020204" pitchFamily="34" charset="0"/>
              </a:rPr>
              <a:t>a eu des entretiens avec le président et son adversaire la semaine dernière dans le but de résoudre l'impasse. La CEDEAO a également appelé «les forces de défense et de sécurité gambiennes à jouer leur rôle de manière nationaliste et à protéger les vies et les biens».</a:t>
            </a:r>
            <a:endParaRPr lang="fr-CA" sz="400" dirty="0" smtClean="0">
              <a:latin typeface="Arial" panose="020B0604020202020204" pitchFamily="34" charset="0"/>
              <a:cs typeface="Arial" panose="020B0604020202020204" pitchFamily="34" charset="0"/>
            </a:endParaRPr>
          </a:p>
        </p:txBody>
      </p:sp>
      <p:cxnSp>
        <p:nvCxnSpPr>
          <p:cNvPr id="76" name="Connecteur droit 75"/>
          <p:cNvCxnSpPr/>
          <p:nvPr/>
        </p:nvCxnSpPr>
        <p:spPr>
          <a:xfrm flipV="1">
            <a:off x="230778" y="801281"/>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61665"/>
              </a:xfrm>
              <a:prstGeom prst="rect">
                <a:avLst/>
              </a:prstGeom>
              <a:noFill/>
            </p:spPr>
            <p:txBody>
              <a:bodyPr wrap="square" rtlCol="0">
                <a:spAutoFit/>
              </a:bodyPr>
              <a:lstStyle/>
              <a:p>
                <a:pPr algn="ctr"/>
                <a:r>
                  <a:rPr lang="fr-FR" sz="800" dirty="0">
                    <a:latin typeface="Bookman Old Style" panose="02050604050505020204" pitchFamily="18" charset="0"/>
                  </a:rPr>
                  <a:t>RÉPUBLIQUE DÉMOCRATIQUE DU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RÉPUBLIQUE CENTRAFRICAINE</a:t>
                </a:r>
                <a:endParaRPr lang="en-US" sz="700" dirty="0">
                  <a:solidFill>
                    <a:schemeClr val="bg1">
                      <a:lumMod val="50000"/>
                    </a:schemeClr>
                  </a:solidFill>
                  <a:latin typeface="Bookman Old Style" panose="02050604050505020204" pitchFamily="18" charset="0"/>
                </a:endParaRPr>
              </a:p>
            </p:txBody>
          </p:sp>
          <p:sp>
            <p:nvSpPr>
              <p:cNvPr id="347" name="ZoneTexte 346"/>
              <p:cNvSpPr txBox="1"/>
              <p:nvPr/>
            </p:nvSpPr>
            <p:spPr>
              <a:xfrm>
                <a:off x="5403637"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CAMEROUN</a:t>
                </a:r>
                <a:endParaRPr lang="en-US" dirty="0"/>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15444"/>
              </a:xfrm>
              <a:prstGeom prst="rect">
                <a:avLst/>
              </a:prstGeom>
              <a:noFill/>
            </p:spPr>
            <p:txBody>
              <a:bodyPr wrap="square" rtlCol="0">
                <a:spAutoFit/>
              </a:bodyPr>
              <a:lstStyle/>
              <a:p>
                <a:pPr algn="ctr"/>
                <a:r>
                  <a:rPr lang="fr-FR" sz="800" dirty="0">
                    <a:latin typeface="Bookman Old Style" panose="02050604050505020204" pitchFamily="18" charset="0"/>
                  </a:rPr>
                  <a:t>TCHAD</a:t>
                </a:r>
                <a:endParaRPr lang="en-US" sz="800" dirty="0">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BURKINA FASO</a:t>
                </a:r>
                <a:endParaRPr lang="en-US" dirty="0"/>
              </a:p>
            </p:txBody>
          </p:sp>
          <p:sp>
            <p:nvSpPr>
              <p:cNvPr id="358" name="ZoneTexte 357"/>
              <p:cNvSpPr txBox="1"/>
              <p:nvPr/>
            </p:nvSpPr>
            <p:spPr>
              <a:xfrm>
                <a:off x="3833356" y="3255343"/>
                <a:ext cx="657456" cy="32316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a:t>
                </a:r>
                <a:r>
                  <a:rPr lang="fr-FR" dirty="0"/>
                  <a:t> </a:t>
                </a:r>
                <a:r>
                  <a:rPr lang="fr-FR" sz="700" dirty="0">
                    <a:solidFill>
                      <a:schemeClr val="bg1">
                        <a:lumMod val="50000"/>
                      </a:schemeClr>
                    </a:solidFill>
                  </a:rPr>
                  <a:t>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260993" y="2979863"/>
                <a:ext cx="6177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47002" y="3196106"/>
                <a:ext cx="231428" cy="48549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ET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94901" cy="6681399"/>
          </a:xfrm>
          <a:prstGeom prst="rect">
            <a:avLst/>
          </a:prstGeom>
          <a:noFill/>
        </p:spPr>
        <p:txBody>
          <a:bodyPr wrap="square" lIns="0" tIns="49785" rIns="0" bIns="49785" rtlCol="0">
            <a:noAutofit/>
          </a:bodyPr>
          <a:lstStyle/>
          <a:p>
            <a:r>
              <a:rPr lang="en-GB" sz="1000" dirty="0" smtClean="0">
                <a:latin typeface="Arial"/>
              </a:rPr>
              <a:t>RD CONGO</a:t>
            </a:r>
            <a:endParaRPr lang="en-GB" sz="1000" dirty="0" smtClean="0">
              <a:latin typeface="Arial"/>
            </a:endParaRP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fr-FR" sz="3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endParaRPr lang="fr-FR" sz="200" dirty="0" smtClean="0">
              <a:latin typeface="Arial" panose="020B0604020202020204" pitchFamily="34" charset="0"/>
              <a:cs typeface="Arial" panose="020B0604020202020204" pitchFamily="34" charset="0"/>
            </a:endParaRPr>
          </a:p>
          <a:p>
            <a:endParaRPr lang="fr-CA" sz="400" dirty="0" smtClean="0">
              <a:latin typeface="Arial" panose="020B0604020202020204" pitchFamily="34" charset="0"/>
              <a:cs typeface="Arial" panose="020B0604020202020204" pitchFamily="34" charset="0"/>
            </a:endParaRPr>
          </a:p>
          <a:p>
            <a:r>
              <a:rPr lang="fr-CA" sz="800" dirty="0">
                <a:latin typeface="Arial" panose="020B0604020202020204" pitchFamily="34" charset="0"/>
                <a:cs typeface="Arial" panose="020B0604020202020204" pitchFamily="34" charset="0"/>
              </a:rPr>
              <a:t>Le 18 décembre, le Représentant spécial de l'ONU </a:t>
            </a:r>
            <a:r>
              <a:rPr lang="fr-CA" sz="800" dirty="0" smtClean="0">
                <a:latin typeface="Arial" panose="020B0604020202020204" pitchFamily="34" charset="0"/>
                <a:cs typeface="Arial" panose="020B0604020202020204" pitchFamily="34" charset="0"/>
              </a:rPr>
              <a:t>et </a:t>
            </a:r>
            <a:r>
              <a:rPr lang="fr-CA" sz="800" dirty="0">
                <a:latin typeface="Arial" panose="020B0604020202020204" pitchFamily="34" charset="0"/>
                <a:cs typeface="Arial" panose="020B0604020202020204" pitchFamily="34" charset="0"/>
              </a:rPr>
              <a:t>chef de la MONUSCO, Maman </a:t>
            </a:r>
            <a:r>
              <a:rPr lang="fr-CA" sz="800" dirty="0" err="1">
                <a:latin typeface="Arial" panose="020B0604020202020204" pitchFamily="34" charset="0"/>
                <a:cs typeface="Arial" panose="020B0604020202020204" pitchFamily="34" charset="0"/>
              </a:rPr>
              <a:t>Sambo</a:t>
            </a:r>
            <a:r>
              <a:rPr lang="fr-CA" sz="800" dirty="0">
                <a:latin typeface="Arial" panose="020B0604020202020204" pitchFamily="34" charset="0"/>
                <a:cs typeface="Arial" panose="020B0604020202020204" pitchFamily="34" charset="0"/>
              </a:rPr>
              <a:t> </a:t>
            </a:r>
            <a:r>
              <a:rPr lang="fr-CA" sz="800" dirty="0" err="1">
                <a:latin typeface="Arial" panose="020B0604020202020204" pitchFamily="34" charset="0"/>
                <a:cs typeface="Arial" panose="020B0604020202020204" pitchFamily="34" charset="0"/>
              </a:rPr>
              <a:t>Sidikou</a:t>
            </a:r>
            <a:r>
              <a:rPr lang="fr-CA" sz="800" dirty="0">
                <a:latin typeface="Arial" panose="020B0604020202020204" pitchFamily="34" charset="0"/>
                <a:cs typeface="Arial" panose="020B0604020202020204" pitchFamily="34" charset="0"/>
              </a:rPr>
              <a:t>, </a:t>
            </a:r>
            <a:r>
              <a:rPr lang="fr-CA" sz="800" dirty="0" smtClean="0">
                <a:latin typeface="Arial" panose="020B0604020202020204" pitchFamily="34" charset="0"/>
                <a:cs typeface="Arial" panose="020B0604020202020204" pitchFamily="34" charset="0"/>
              </a:rPr>
              <a:t>a </a:t>
            </a:r>
            <a:r>
              <a:rPr lang="fr-CA" sz="800" dirty="0">
                <a:latin typeface="Arial" panose="020B0604020202020204" pitchFamily="34" charset="0"/>
                <a:cs typeface="Arial" panose="020B0604020202020204" pitchFamily="34" charset="0"/>
              </a:rPr>
              <a:t>appelé au calme et à la retenue à la veille de l'expiration du mandat du Président Joseph Kabila, qui doit s'étendre jusqu'en 2018, date à laquelle de nouvelles élections auront </a:t>
            </a:r>
            <a:r>
              <a:rPr lang="fr-CA" sz="800" dirty="0" smtClean="0">
                <a:latin typeface="Arial" panose="020B0604020202020204" pitchFamily="34" charset="0"/>
                <a:cs typeface="Arial" panose="020B0604020202020204" pitchFamily="34" charset="0"/>
              </a:rPr>
              <a:t>lieu, selon </a:t>
            </a:r>
            <a:r>
              <a:rPr lang="fr-CA" sz="800" dirty="0">
                <a:latin typeface="Arial" panose="020B0604020202020204" pitchFamily="34" charset="0"/>
                <a:cs typeface="Arial" panose="020B0604020202020204" pitchFamily="34" charset="0"/>
              </a:rPr>
              <a:t>un accord entre le gouvernement et les partis d'opposition alliés. </a:t>
            </a:r>
            <a:r>
              <a:rPr lang="fr-CA" sz="800" dirty="0" err="1">
                <a:latin typeface="Arial" panose="020B0604020202020204" pitchFamily="34" charset="0"/>
                <a:cs typeface="Arial" panose="020B0604020202020204" pitchFamily="34" charset="0"/>
              </a:rPr>
              <a:t>Sidikou</a:t>
            </a:r>
            <a:r>
              <a:rPr lang="fr-CA" sz="800" dirty="0">
                <a:latin typeface="Arial" panose="020B0604020202020204" pitchFamily="34" charset="0"/>
                <a:cs typeface="Arial" panose="020B0604020202020204" pitchFamily="34" charset="0"/>
              </a:rPr>
              <a:t> a exhorté </a:t>
            </a:r>
            <a:r>
              <a:rPr lang="fr-CA" sz="800" dirty="0" smtClean="0">
                <a:latin typeface="Arial" panose="020B0604020202020204" pitchFamily="34" charset="0"/>
                <a:cs typeface="Arial" panose="020B0604020202020204" pitchFamily="34" charset="0"/>
              </a:rPr>
              <a:t>au respect </a:t>
            </a:r>
            <a:r>
              <a:rPr lang="fr-CA" sz="800" dirty="0">
                <a:latin typeface="Arial" panose="020B0604020202020204" pitchFamily="34" charset="0"/>
                <a:cs typeface="Arial" panose="020B0604020202020204" pitchFamily="34" charset="0"/>
              </a:rPr>
              <a:t>de la loi et </a:t>
            </a:r>
            <a:r>
              <a:rPr lang="fr-CA" sz="800" dirty="0" smtClean="0">
                <a:latin typeface="Arial" panose="020B0604020202020204" pitchFamily="34" charset="0"/>
                <a:cs typeface="Arial" panose="020B0604020202020204" pitchFamily="34" charset="0"/>
              </a:rPr>
              <a:t>des </a:t>
            </a:r>
            <a:r>
              <a:rPr lang="fr-CA" sz="800" dirty="0">
                <a:latin typeface="Arial" panose="020B0604020202020204" pitchFamily="34" charset="0"/>
                <a:cs typeface="Arial" panose="020B0604020202020204" pitchFamily="34" charset="0"/>
              </a:rPr>
              <a:t>droits fondamentaux, y compris le droit de </a:t>
            </a:r>
            <a:r>
              <a:rPr lang="fr-CA" sz="800" dirty="0" smtClean="0">
                <a:latin typeface="Arial" panose="020B0604020202020204" pitchFamily="34" charset="0"/>
                <a:cs typeface="Arial" panose="020B0604020202020204" pitchFamily="34" charset="0"/>
              </a:rPr>
              <a:t>manifester, de se réunir et la </a:t>
            </a:r>
            <a:r>
              <a:rPr lang="fr-CA" sz="800" dirty="0">
                <a:latin typeface="Arial" panose="020B0604020202020204" pitchFamily="34" charset="0"/>
                <a:cs typeface="Arial" panose="020B0604020202020204" pitchFamily="34" charset="0"/>
              </a:rPr>
              <a:t>liberté d'expression</a:t>
            </a:r>
            <a:r>
              <a:rPr lang="fr-CA" sz="800" dirty="0" smtClean="0">
                <a:latin typeface="Arial" panose="020B0604020202020204" pitchFamily="34" charset="0"/>
                <a:cs typeface="Arial" panose="020B0604020202020204" pitchFamily="34" charset="0"/>
              </a:rPr>
              <a:t>.</a:t>
            </a:r>
          </a:p>
          <a:p>
            <a:endParaRPr lang="en-GB" sz="1000" dirty="0">
              <a:latin typeface="Arial"/>
            </a:endParaRPr>
          </a:p>
          <a:p>
            <a:r>
              <a:rPr lang="fr-CA" sz="1000" dirty="0" smtClean="0">
                <a:latin typeface="Arial"/>
                <a:cs typeface="Arial" panose="020B0604020202020204" pitchFamily="34" charset="0"/>
              </a:rPr>
              <a:t>NIGERIA</a:t>
            </a:r>
          </a:p>
          <a:p>
            <a:endParaRPr lang="fr-CA" sz="1000" dirty="0">
              <a:latin typeface="Arial"/>
              <a:cs typeface="Arial" panose="020B0604020202020204" pitchFamily="34" charset="0"/>
            </a:endParaRPr>
          </a:p>
          <a:p>
            <a:endParaRPr lang="fr-CA" sz="1000" dirty="0">
              <a:latin typeface="Arial"/>
              <a:cs typeface="Arial" panose="020B0604020202020204" pitchFamily="34" charset="0"/>
            </a:endParaRPr>
          </a:p>
          <a:p>
            <a:endParaRPr lang="fr-CA" sz="800" dirty="0" smtClean="0">
              <a:latin typeface="Arial" panose="020B0604020202020204" pitchFamily="34" charset="0"/>
              <a:cs typeface="Arial" panose="020B0604020202020204" pitchFamily="34" charset="0"/>
            </a:endParaRPr>
          </a:p>
          <a:p>
            <a:r>
              <a:rPr lang="fr-CA" sz="800" dirty="0" smtClean="0">
                <a:latin typeface="Arial" panose="020B0604020202020204" pitchFamily="34" charset="0"/>
                <a:cs typeface="Arial" panose="020B0604020202020204" pitchFamily="34" charset="0"/>
              </a:rPr>
              <a:t>Le 16 décembre, le réseau du </a:t>
            </a:r>
            <a:r>
              <a:rPr lang="fr-CA" sz="800" dirty="0">
                <a:latin typeface="Arial" panose="020B0604020202020204" pitchFamily="34" charset="0"/>
                <a:cs typeface="Arial" panose="020B0604020202020204" pitchFamily="34" charset="0"/>
              </a:rPr>
              <a:t>Cadre intégré de classification de la sécurité alimentaire (IPC</a:t>
            </a:r>
            <a:r>
              <a:rPr lang="fr-CA" sz="800" dirty="0" smtClean="0">
                <a:latin typeface="Arial" panose="020B0604020202020204" pitchFamily="34" charset="0"/>
                <a:cs typeface="Arial" panose="020B0604020202020204" pitchFamily="34" charset="0"/>
              </a:rPr>
              <a:t>) a </a:t>
            </a:r>
            <a:r>
              <a:rPr lang="fr-CA" sz="800" dirty="0">
                <a:latin typeface="Arial" panose="020B0604020202020204" pitchFamily="34" charset="0"/>
                <a:cs typeface="Arial" panose="020B0604020202020204" pitchFamily="34" charset="0"/>
              </a:rPr>
              <a:t>déclaré </a:t>
            </a:r>
            <a:r>
              <a:rPr lang="fr-CA" sz="800" dirty="0" smtClean="0">
                <a:latin typeface="Arial" panose="020B0604020202020204" pitchFamily="34" charset="0"/>
                <a:cs typeface="Arial" panose="020B0604020202020204" pitchFamily="34" charset="0"/>
              </a:rPr>
              <a:t>qu’une </a:t>
            </a:r>
            <a:r>
              <a:rPr lang="fr-CA" sz="800" dirty="0">
                <a:latin typeface="Arial" panose="020B0604020202020204" pitchFamily="34" charset="0"/>
                <a:cs typeface="Arial" panose="020B0604020202020204" pitchFamily="34" charset="0"/>
              </a:rPr>
              <a:t>famine </a:t>
            </a:r>
            <a:r>
              <a:rPr lang="fr-CA" sz="800" dirty="0" smtClean="0">
                <a:latin typeface="Arial" panose="020B0604020202020204" pitchFamily="34" charset="0"/>
                <a:cs typeface="Arial" panose="020B0604020202020204" pitchFamily="34" charset="0"/>
              </a:rPr>
              <a:t>a probablement eu lieu </a:t>
            </a:r>
            <a:r>
              <a:rPr lang="fr-CA" sz="800" dirty="0">
                <a:latin typeface="Arial" panose="020B0604020202020204" pitchFamily="34" charset="0"/>
                <a:cs typeface="Arial" panose="020B0604020202020204" pitchFamily="34" charset="0"/>
              </a:rPr>
              <a:t>entre avril et août </a:t>
            </a:r>
            <a:r>
              <a:rPr lang="fr-CA" sz="800" dirty="0" smtClean="0">
                <a:latin typeface="Arial" panose="020B0604020202020204" pitchFamily="34" charset="0"/>
                <a:cs typeface="Arial" panose="020B0604020202020204" pitchFamily="34" charset="0"/>
              </a:rPr>
              <a:t>2016 dans certains camps pour personnes déplacées situées dans les localités de </a:t>
            </a:r>
            <a:r>
              <a:rPr lang="fr-CA" sz="800" dirty="0" err="1" smtClean="0">
                <a:latin typeface="Arial" panose="020B0604020202020204" pitchFamily="34" charset="0"/>
                <a:cs typeface="Arial" panose="020B0604020202020204" pitchFamily="34" charset="0"/>
              </a:rPr>
              <a:t>Bama</a:t>
            </a:r>
            <a:r>
              <a:rPr lang="fr-CA" sz="800" dirty="0" smtClean="0">
                <a:latin typeface="Arial" panose="020B0604020202020204" pitchFamily="34" charset="0"/>
                <a:cs typeface="Arial" panose="020B0604020202020204" pitchFamily="34" charset="0"/>
              </a:rPr>
              <a:t> </a:t>
            </a:r>
            <a:r>
              <a:rPr lang="fr-CA" sz="800" dirty="0">
                <a:latin typeface="Arial" panose="020B0604020202020204" pitchFamily="34" charset="0"/>
                <a:cs typeface="Arial" panose="020B0604020202020204" pitchFamily="34" charset="0"/>
              </a:rPr>
              <a:t>et de </a:t>
            </a:r>
            <a:r>
              <a:rPr lang="fr-CA" sz="800" dirty="0" err="1" smtClean="0">
                <a:latin typeface="Arial" panose="020B0604020202020204" pitchFamily="34" charset="0"/>
                <a:cs typeface="Arial" panose="020B0604020202020204" pitchFamily="34" charset="0"/>
              </a:rPr>
              <a:t>Banki</a:t>
            </a:r>
            <a:r>
              <a:rPr lang="fr-CA" sz="800" dirty="0" smtClean="0">
                <a:latin typeface="Arial" panose="020B0604020202020204" pitchFamily="34" charset="0"/>
                <a:cs typeface="Arial" panose="020B0604020202020204" pitchFamily="34" charset="0"/>
              </a:rPr>
              <a:t>, au nord-est, et </a:t>
            </a:r>
            <a:r>
              <a:rPr lang="fr-CA" sz="800" dirty="0">
                <a:latin typeface="Arial" panose="020B0604020202020204" pitchFamily="34" charset="0"/>
                <a:cs typeface="Arial" panose="020B0604020202020204" pitchFamily="34" charset="0"/>
              </a:rPr>
              <a:t>dans d'autres zones inaccessibles de l'État de Borno confrontées à des conditions similaires d'accès limité aux services alimentaires et sanitaires avant l'arrivée de l'aide </a:t>
            </a:r>
            <a:r>
              <a:rPr lang="fr-CA" sz="800" dirty="0" smtClean="0">
                <a:latin typeface="Arial" panose="020B0604020202020204" pitchFamily="34" charset="0"/>
                <a:cs typeface="Arial" panose="020B0604020202020204" pitchFamily="34" charset="0"/>
              </a:rPr>
              <a:t>humanitaire. Le réseau </a:t>
            </a:r>
            <a:r>
              <a:rPr lang="fr-CA" sz="800" dirty="0">
                <a:latin typeface="Arial" panose="020B0604020202020204" pitchFamily="34" charset="0"/>
                <a:cs typeface="Arial" panose="020B0604020202020204" pitchFamily="34" charset="0"/>
              </a:rPr>
              <a:t>a averti qu'il </a:t>
            </a:r>
            <a:r>
              <a:rPr lang="fr-CA" sz="800" dirty="0" smtClean="0">
                <a:latin typeface="Arial" panose="020B0604020202020204" pitchFamily="34" charset="0"/>
                <a:cs typeface="Arial" panose="020B0604020202020204" pitchFamily="34" charset="0"/>
              </a:rPr>
              <a:t>y a </a:t>
            </a:r>
            <a:r>
              <a:rPr lang="fr-CA" sz="800" dirty="0">
                <a:latin typeface="Arial" panose="020B0604020202020204" pitchFamily="34" charset="0"/>
                <a:cs typeface="Arial" panose="020B0604020202020204" pitchFamily="34" charset="0"/>
              </a:rPr>
              <a:t>une forte probabilité </a:t>
            </a:r>
            <a:r>
              <a:rPr lang="fr-CA" sz="800" dirty="0" smtClean="0">
                <a:latin typeface="Arial" panose="020B0604020202020204" pitchFamily="34" charset="0"/>
                <a:cs typeface="Arial" panose="020B0604020202020204" pitchFamily="34" charset="0"/>
              </a:rPr>
              <a:t>qu’une famine </a:t>
            </a:r>
            <a:r>
              <a:rPr lang="fr-CA" sz="800" dirty="0">
                <a:latin typeface="Arial" panose="020B0604020202020204" pitchFamily="34" charset="0"/>
                <a:cs typeface="Arial" panose="020B0604020202020204" pitchFamily="34" charset="0"/>
              </a:rPr>
              <a:t>soit en cours et </a:t>
            </a:r>
            <a:r>
              <a:rPr lang="fr-CA" sz="800" dirty="0" smtClean="0">
                <a:latin typeface="Arial" panose="020B0604020202020204" pitchFamily="34" charset="0"/>
                <a:cs typeface="Arial" panose="020B0604020202020204" pitchFamily="34" charset="0"/>
              </a:rPr>
              <a:t>qu’elle continuera </a:t>
            </a:r>
            <a:r>
              <a:rPr lang="fr-CA" sz="800" dirty="0">
                <a:latin typeface="Arial" panose="020B0604020202020204" pitchFamily="34" charset="0"/>
                <a:cs typeface="Arial" panose="020B0604020202020204" pitchFamily="34" charset="0"/>
              </a:rPr>
              <a:t>dans les zones inaccessibles de Borno, en supposant que les conditions resteront similaires ou pires à celles observées dans les villes de </a:t>
            </a:r>
            <a:r>
              <a:rPr lang="fr-CA" sz="800" dirty="0" err="1">
                <a:latin typeface="Arial" panose="020B0604020202020204" pitchFamily="34" charset="0"/>
                <a:cs typeface="Arial" panose="020B0604020202020204" pitchFamily="34" charset="0"/>
              </a:rPr>
              <a:t>Bama</a:t>
            </a:r>
            <a:r>
              <a:rPr lang="fr-CA" sz="800" dirty="0">
                <a:latin typeface="Arial" panose="020B0604020202020204" pitchFamily="34" charset="0"/>
                <a:cs typeface="Arial" panose="020B0604020202020204" pitchFamily="34" charset="0"/>
              </a:rPr>
              <a:t> et de </a:t>
            </a:r>
            <a:r>
              <a:rPr lang="fr-CA" sz="800" dirty="0" err="1">
                <a:latin typeface="Arial" panose="020B0604020202020204" pitchFamily="34" charset="0"/>
                <a:cs typeface="Arial" panose="020B0604020202020204" pitchFamily="34" charset="0"/>
              </a:rPr>
              <a:t>Banki</a:t>
            </a:r>
            <a:r>
              <a:rPr lang="fr-CA" sz="800" dirty="0">
                <a:latin typeface="Arial" panose="020B0604020202020204" pitchFamily="34" charset="0"/>
                <a:cs typeface="Arial" panose="020B0604020202020204" pitchFamily="34" charset="0"/>
              </a:rPr>
              <a:t> plus tôt cette année. L'aide humanitaire a amélioré la sécurité alimentaire et </a:t>
            </a:r>
            <a:r>
              <a:rPr lang="fr-CA" sz="800" dirty="0" smtClean="0">
                <a:latin typeface="Arial" panose="020B0604020202020204" pitchFamily="34" charset="0"/>
                <a:cs typeface="Arial" panose="020B0604020202020204" pitchFamily="34" charset="0"/>
              </a:rPr>
              <a:t>a peut </a:t>
            </a:r>
            <a:r>
              <a:rPr lang="fr-CA" sz="800" dirty="0">
                <a:latin typeface="Arial" panose="020B0604020202020204" pitchFamily="34" charset="0"/>
                <a:cs typeface="Arial" panose="020B0604020202020204" pitchFamily="34" charset="0"/>
              </a:rPr>
              <a:t>être </a:t>
            </a:r>
            <a:r>
              <a:rPr lang="fr-CA" sz="800" dirty="0" smtClean="0">
                <a:latin typeface="Arial" panose="020B0604020202020204" pitchFamily="34" charset="0"/>
                <a:cs typeface="Arial" panose="020B0604020202020204" pitchFamily="34" charset="0"/>
              </a:rPr>
              <a:t>empêché la </a:t>
            </a:r>
            <a:r>
              <a:rPr lang="fr-CA" sz="800" dirty="0">
                <a:latin typeface="Arial" panose="020B0604020202020204" pitchFamily="34" charset="0"/>
                <a:cs typeface="Arial" panose="020B0604020202020204" pitchFamily="34" charset="0"/>
              </a:rPr>
              <a:t>famine dans </a:t>
            </a:r>
            <a:r>
              <a:rPr lang="fr-CA" sz="800" dirty="0" smtClean="0">
                <a:latin typeface="Arial" panose="020B0604020202020204" pitchFamily="34" charset="0"/>
                <a:cs typeface="Arial" panose="020B0604020202020204" pitchFamily="34" charset="0"/>
              </a:rPr>
              <a:t>différents camps de déplacés, </a:t>
            </a:r>
            <a:r>
              <a:rPr lang="fr-CA" sz="800" dirty="0">
                <a:latin typeface="Arial" panose="020B0604020202020204" pitchFamily="34" charset="0"/>
                <a:cs typeface="Arial" panose="020B0604020202020204" pitchFamily="34" charset="0"/>
              </a:rPr>
              <a:t>mais l'accès humanitaire soutenu est essentiel dans de nombreuses </a:t>
            </a:r>
            <a:r>
              <a:rPr lang="fr-CA" sz="800" dirty="0" smtClean="0">
                <a:latin typeface="Arial" panose="020B0604020202020204" pitchFamily="34" charset="0"/>
                <a:cs typeface="Arial" panose="020B0604020202020204" pitchFamily="34" charset="0"/>
              </a:rPr>
              <a:t>zones. </a:t>
            </a:r>
            <a:endParaRPr lang="en-US" sz="800" dirty="0">
              <a:latin typeface="Arial" panose="020B0604020202020204" pitchFamily="34" charset="0"/>
              <a:cs typeface="Arial" panose="020B0604020202020204" pitchFamily="34" charset="0"/>
            </a:endParaRPr>
          </a:p>
        </p:txBody>
      </p:sp>
      <p:grpSp>
        <p:nvGrpSpPr>
          <p:cNvPr id="7" name="Groupe 6"/>
          <p:cNvGrpSpPr/>
          <p:nvPr/>
        </p:nvGrpSpPr>
        <p:grpSpPr>
          <a:xfrm>
            <a:off x="6612776" y="5713051"/>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smtClean="0">
                  <a:latin typeface="Arial" panose="020B0604020202020204" pitchFamily="34" charset="0"/>
                  <a:cs typeface="Arial" panose="020B0604020202020204" pitchFamily="34" charset="0"/>
                </a:rPr>
                <a:t>Catastrophe </a:t>
              </a:r>
              <a:r>
                <a:rPr lang="en-GB" sz="800" dirty="0" err="1" smtClean="0">
                  <a:latin typeface="Arial" panose="020B0604020202020204" pitchFamily="34" charset="0"/>
                  <a:cs typeface="Arial" panose="020B0604020202020204" pitchFamily="34" charset="0"/>
                </a:rPr>
                <a:t>naturelle</a:t>
              </a:r>
              <a:r>
                <a:rPr lang="en-GB" sz="800" dirty="0" smtClean="0">
                  <a:latin typeface="Arial" panose="020B0604020202020204" pitchFamily="34" charset="0"/>
                  <a:cs typeface="Arial" panose="020B0604020202020204" pitchFamily="34" charset="0"/>
                </a:rPr>
                <a:t> </a:t>
              </a: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Epidémie</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Conflit</a:t>
              </a:r>
              <a:endParaRPr lang="en-GB" sz="800" dirty="0" smtClean="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Autre</a:t>
              </a:r>
              <a:r>
                <a:rPr lang="en-GB" sz="800" dirty="0" smtClean="0">
                  <a:latin typeface="Arial" panose="020B0604020202020204" pitchFamily="34" charset="0"/>
                  <a:cs typeface="Arial" panose="020B0604020202020204" pitchFamily="34" charset="0"/>
                </a:rPr>
                <a:t> </a:t>
              </a:r>
              <a:endParaRPr lang="en-GB"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14154" y="832729"/>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617259" y="873149"/>
            <a:ext cx="1977854" cy="215444"/>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LE RSSG APPELLE AU CALME</a:t>
            </a:r>
            <a:endParaRPr lang="fr-FR" sz="800" i="1" dirty="0" smtClean="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892692" y="263321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382085" y="2824412"/>
            <a:ext cx="681040" cy="215444"/>
          </a:xfrm>
          <a:prstGeom prst="rect">
            <a:avLst/>
          </a:prstGeom>
          <a:noFill/>
        </p:spPr>
        <p:txBody>
          <a:bodyPr wrap="square" rtlCol="0">
            <a:spAutoFit/>
          </a:bodyPr>
          <a:lstStyle/>
          <a:p>
            <a:pPr algn="ctr"/>
            <a:r>
              <a:rPr lang="fr-FR" sz="800" dirty="0">
                <a:latin typeface="Bookman Old Style" panose="02050604050505020204" pitchFamily="18" charset="0"/>
              </a:rPr>
              <a:t>GAMBIE</a:t>
            </a:r>
            <a:endParaRPr lang="en-US" sz="800" dirty="0">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94067" y="805328"/>
            <a:ext cx="2072926" cy="338554"/>
            <a:chOff x="285118" y="2757180"/>
            <a:chExt cx="2363574" cy="338554"/>
          </a:xfrm>
        </p:grpSpPr>
        <p:sp>
          <p:nvSpPr>
            <p:cNvPr id="261" name="ZoneTexte 84"/>
            <p:cNvSpPr txBox="1"/>
            <p:nvPr/>
          </p:nvSpPr>
          <p:spPr>
            <a:xfrm>
              <a:off x="361527" y="2757180"/>
              <a:ext cx="2287165" cy="338554"/>
            </a:xfrm>
            <a:prstGeom prst="rect">
              <a:avLst/>
            </a:prstGeom>
            <a:noFill/>
          </p:spPr>
          <p:txBody>
            <a:bodyPr wrap="square" rtlCol="0">
              <a:spAutoFit/>
            </a:bodyPr>
            <a:lstStyle/>
            <a:p>
              <a:r>
                <a:rPr lang="fr-CA" sz="800" i="1" dirty="0" smtClean="0">
                  <a:solidFill>
                    <a:srgbClr val="026CB6"/>
                  </a:solidFill>
                  <a:latin typeface="Arial" panose="020B0604020202020204" pitchFamily="34" charset="0"/>
                  <a:cs typeface="Arial" panose="020B0604020202020204" pitchFamily="34" charset="0"/>
                </a:rPr>
                <a:t>589 MILLIONS DE DOLLARS REQUIS POUR LA RÉPONSE HUMANITAIRE</a:t>
              </a:r>
              <a:endParaRPr lang="en-US" sz="800" i="1" dirty="0">
                <a:solidFill>
                  <a:srgbClr val="026CB6"/>
                </a:solidFill>
                <a:latin typeface="Arial" panose="020B0604020202020204" pitchFamily="34" charset="0"/>
                <a:cs typeface="Arial" panose="020B0604020202020204" pitchFamily="34" charset="0"/>
              </a:endParaRPr>
            </a:p>
          </p:txBody>
        </p:sp>
        <p:pic>
          <p:nvPicPr>
            <p:cNvPr id="192" name="Image 20"/>
            <p:cNvPicPr>
              <a:picLocks noChangeAspect="1"/>
            </p:cNvPicPr>
            <p:nvPr/>
          </p:nvPicPr>
          <p:blipFill>
            <a:blip r:embed="rId12"/>
            <a:stretch>
              <a:fillRect/>
            </a:stretch>
          </p:blipFill>
          <p:spPr>
            <a:xfrm>
              <a:off x="285118" y="2837393"/>
              <a:ext cx="201600" cy="192436"/>
            </a:xfrm>
            <a:prstGeom prst="rect">
              <a:avLst/>
            </a:prstGeom>
          </p:spPr>
        </p:pic>
      </p:grpSp>
      <p:sp>
        <p:nvSpPr>
          <p:cNvPr id="2176" name="ZoneTexte 2175"/>
          <p:cNvSpPr txBox="1"/>
          <p:nvPr/>
        </p:nvSpPr>
        <p:spPr>
          <a:xfrm>
            <a:off x="468294" y="3862034"/>
            <a:ext cx="2030253" cy="338554"/>
          </a:xfrm>
          <a:prstGeom prst="rect">
            <a:avLst/>
          </a:prstGeom>
          <a:noFill/>
        </p:spPr>
        <p:txBody>
          <a:bodyPr wrap="square" rtlCol="0">
            <a:spAutoFit/>
          </a:bodyPr>
          <a:lstStyle/>
          <a:p>
            <a:pPr>
              <a:spcBef>
                <a:spcPts val="600"/>
              </a:spcBef>
            </a:pPr>
            <a:r>
              <a:rPr lang="fr-CA" sz="800" i="1" dirty="0" smtClean="0">
                <a:solidFill>
                  <a:srgbClr val="026CB6"/>
                </a:solidFill>
                <a:latin typeface="Arial" panose="020B0604020202020204" pitchFamily="34" charset="0"/>
                <a:cs typeface="Arial" panose="020B0604020202020204" pitchFamily="34" charset="0"/>
              </a:rPr>
              <a:t>LA CEDEAO MAINTIENT LES RÉSULTATS DE L’ÉLECTION </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570570" y="3087636"/>
            <a:ext cx="2237172"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UNE FAMINE A PROBABLEMENT EU </a:t>
            </a:r>
            <a:br>
              <a:rPr lang="en-US" sz="800" i="1" dirty="0" smtClean="0">
                <a:solidFill>
                  <a:srgbClr val="026CB6"/>
                </a:solidFill>
                <a:latin typeface="Arial" panose="020B0604020202020204" pitchFamily="34" charset="0"/>
                <a:cs typeface="Arial" panose="020B0604020202020204" pitchFamily="34" charset="0"/>
              </a:rPr>
            </a:br>
            <a:r>
              <a:rPr lang="en-US" sz="800" i="1" dirty="0" smtClean="0">
                <a:solidFill>
                  <a:srgbClr val="026CB6"/>
                </a:solidFill>
                <a:latin typeface="Arial" panose="020B0604020202020204" pitchFamily="34" charset="0"/>
                <a:cs typeface="Arial" panose="020B0604020202020204" pitchFamily="34" charset="0"/>
              </a:rPr>
              <a:t>LIEU DANS LES RÉGIONS DU NORD-EST </a:t>
            </a:r>
            <a:endParaRPr lang="en-US" sz="800" i="1" dirty="0">
              <a:solidFill>
                <a:srgbClr val="026CB6"/>
              </a:solidFill>
              <a:latin typeface="Arial" panose="020B0604020202020204" pitchFamily="34" charset="0"/>
              <a:cs typeface="Arial" panose="020B0604020202020204" pitchFamily="34" charset="0"/>
            </a:endParaRPr>
          </a:p>
        </p:txBody>
      </p:sp>
      <p:cxnSp>
        <p:nvCxnSpPr>
          <p:cNvPr id="204" name="Connecteur droit 75"/>
          <p:cNvCxnSpPr/>
          <p:nvPr/>
        </p:nvCxnSpPr>
        <p:spPr>
          <a:xfrm flipV="1">
            <a:off x="234570" y="3818881"/>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78" name="Group 177"/>
          <p:cNvGrpSpPr/>
          <p:nvPr/>
        </p:nvGrpSpPr>
        <p:grpSpPr>
          <a:xfrm>
            <a:off x="2609079" y="2471467"/>
            <a:ext cx="225000" cy="326250"/>
            <a:chOff x="5399317" y="1443305"/>
            <a:chExt cx="225000" cy="326250"/>
          </a:xfrm>
        </p:grpSpPr>
        <p:pic>
          <p:nvPicPr>
            <p:cNvPr id="180"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181" name="Picture 2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191" name="Group 190"/>
          <p:cNvGrpSpPr/>
          <p:nvPr/>
        </p:nvGrpSpPr>
        <p:grpSpPr>
          <a:xfrm>
            <a:off x="202906" y="3908758"/>
            <a:ext cx="225000" cy="326250"/>
            <a:chOff x="5399317" y="1443305"/>
            <a:chExt cx="225000" cy="326250"/>
          </a:xfrm>
        </p:grpSpPr>
        <p:pic>
          <p:nvPicPr>
            <p:cNvPr id="193"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194" name="Picture 2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196" name="Group 195"/>
          <p:cNvGrpSpPr/>
          <p:nvPr/>
        </p:nvGrpSpPr>
        <p:grpSpPr>
          <a:xfrm>
            <a:off x="204726" y="812329"/>
            <a:ext cx="276038" cy="371235"/>
            <a:chOff x="7430099" y="2153431"/>
            <a:chExt cx="276038" cy="371235"/>
          </a:xfrm>
        </p:grpSpPr>
        <p:pic>
          <p:nvPicPr>
            <p:cNvPr id="197" name="Image 2226"/>
            <p:cNvPicPr>
              <a:picLocks noChangeAspect="1"/>
            </p:cNvPicPr>
            <p:nvPr/>
          </p:nvPicPr>
          <p:blipFill>
            <a:blip r:embed="rId13">
              <a:duotone>
                <a:prstClr val="black"/>
                <a:schemeClr val="tx2">
                  <a:tint val="45000"/>
                  <a:satMod val="400000"/>
                </a:schemeClr>
              </a:duotone>
            </a:blip>
            <a:stretch>
              <a:fillRect/>
            </a:stretch>
          </p:blipFill>
          <p:spPr>
            <a:xfrm>
              <a:off x="7465143" y="2198416"/>
              <a:ext cx="225000" cy="326250"/>
            </a:xfrm>
            <a:prstGeom prst="rect">
              <a:avLst/>
            </a:prstGeom>
          </p:spPr>
        </p:pic>
        <p:sp>
          <p:nvSpPr>
            <p:cNvPr id="198" name="TextBox 2218"/>
            <p:cNvSpPr txBox="1"/>
            <p:nvPr/>
          </p:nvSpPr>
          <p:spPr>
            <a:xfrm>
              <a:off x="7430099" y="215343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grpSp>
        <p:nvGrpSpPr>
          <p:cNvPr id="201" name="Group 200"/>
          <p:cNvGrpSpPr/>
          <p:nvPr/>
        </p:nvGrpSpPr>
        <p:grpSpPr>
          <a:xfrm>
            <a:off x="6373942" y="2186144"/>
            <a:ext cx="276038" cy="371235"/>
            <a:chOff x="7430099" y="2153431"/>
            <a:chExt cx="276038" cy="371235"/>
          </a:xfrm>
        </p:grpSpPr>
        <p:pic>
          <p:nvPicPr>
            <p:cNvPr id="203" name="Image 2226"/>
            <p:cNvPicPr>
              <a:picLocks noChangeAspect="1"/>
            </p:cNvPicPr>
            <p:nvPr/>
          </p:nvPicPr>
          <p:blipFill>
            <a:blip r:embed="rId13">
              <a:duotone>
                <a:prstClr val="black"/>
                <a:schemeClr val="tx2">
                  <a:tint val="45000"/>
                  <a:satMod val="400000"/>
                </a:schemeClr>
              </a:duotone>
            </a:blip>
            <a:stretch>
              <a:fillRect/>
            </a:stretch>
          </p:blipFill>
          <p:spPr>
            <a:xfrm>
              <a:off x="7465143" y="2198416"/>
              <a:ext cx="225000" cy="326250"/>
            </a:xfrm>
            <a:prstGeom prst="rect">
              <a:avLst/>
            </a:prstGeom>
          </p:spPr>
        </p:pic>
        <p:sp>
          <p:nvSpPr>
            <p:cNvPr id="206" name="TextBox 2218"/>
            <p:cNvSpPr txBox="1"/>
            <p:nvPr/>
          </p:nvSpPr>
          <p:spPr>
            <a:xfrm>
              <a:off x="7430099" y="215343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cxnSp>
        <p:nvCxnSpPr>
          <p:cNvPr id="210" name="Connecteur droit 90"/>
          <p:cNvCxnSpPr/>
          <p:nvPr/>
        </p:nvCxnSpPr>
        <p:spPr>
          <a:xfrm>
            <a:off x="8421546" y="3061705"/>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12" name="Group 211"/>
          <p:cNvGrpSpPr/>
          <p:nvPr/>
        </p:nvGrpSpPr>
        <p:grpSpPr>
          <a:xfrm>
            <a:off x="8407698" y="3107420"/>
            <a:ext cx="236349" cy="353145"/>
            <a:chOff x="5333239" y="1075094"/>
            <a:chExt cx="236349" cy="353145"/>
          </a:xfrm>
        </p:grpSpPr>
        <p:pic>
          <p:nvPicPr>
            <p:cNvPr id="213" name="Image 377"/>
            <p:cNvPicPr>
              <a:picLocks noChangeAspect="1"/>
            </p:cNvPicPr>
            <p:nvPr/>
          </p:nvPicPr>
          <p:blipFill>
            <a:blip r:embed="rId13"/>
            <a:stretch>
              <a:fillRect/>
            </a:stretch>
          </p:blipFill>
          <p:spPr>
            <a:xfrm>
              <a:off x="5344588" y="1101989"/>
              <a:ext cx="225000" cy="326250"/>
            </a:xfrm>
            <a:prstGeom prst="rect">
              <a:avLst/>
            </a:prstGeom>
          </p:spPr>
        </p:pic>
        <p:pic>
          <p:nvPicPr>
            <p:cNvPr id="215" name="Image 16"/>
            <p:cNvPicPr>
              <a:picLocks noChangeAspect="1"/>
            </p:cNvPicPr>
            <p:nvPr/>
          </p:nvPicPr>
          <p:blipFill>
            <a:blip r:embed="rId15"/>
            <a:stretch>
              <a:fillRect/>
            </a:stretch>
          </p:blipFill>
          <p:spPr>
            <a:xfrm>
              <a:off x="5333239" y="1075094"/>
              <a:ext cx="208800" cy="208800"/>
            </a:xfrm>
            <a:prstGeom prst="rect">
              <a:avLst/>
            </a:prstGeom>
          </p:spPr>
        </p:pic>
      </p:grpSp>
      <p:grpSp>
        <p:nvGrpSpPr>
          <p:cNvPr id="216" name="Group 215"/>
          <p:cNvGrpSpPr/>
          <p:nvPr/>
        </p:nvGrpSpPr>
        <p:grpSpPr>
          <a:xfrm>
            <a:off x="5623785" y="2957519"/>
            <a:ext cx="236349" cy="353145"/>
            <a:chOff x="5333239" y="1075094"/>
            <a:chExt cx="236349" cy="353145"/>
          </a:xfrm>
        </p:grpSpPr>
        <p:pic>
          <p:nvPicPr>
            <p:cNvPr id="217" name="Image 377"/>
            <p:cNvPicPr>
              <a:picLocks noChangeAspect="1"/>
            </p:cNvPicPr>
            <p:nvPr/>
          </p:nvPicPr>
          <p:blipFill>
            <a:blip r:embed="rId13"/>
            <a:stretch>
              <a:fillRect/>
            </a:stretch>
          </p:blipFill>
          <p:spPr>
            <a:xfrm>
              <a:off x="5344588" y="1101989"/>
              <a:ext cx="225000" cy="326250"/>
            </a:xfrm>
            <a:prstGeom prst="rect">
              <a:avLst/>
            </a:prstGeom>
          </p:spPr>
        </p:pic>
        <p:pic>
          <p:nvPicPr>
            <p:cNvPr id="218" name="Image 16"/>
            <p:cNvPicPr>
              <a:picLocks noChangeAspect="1"/>
            </p:cNvPicPr>
            <p:nvPr/>
          </p:nvPicPr>
          <p:blipFill>
            <a:blip r:embed="rId15"/>
            <a:stretch>
              <a:fillRect/>
            </a:stretch>
          </p:blipFill>
          <p:spPr>
            <a:xfrm>
              <a:off x="5333239" y="1075094"/>
              <a:ext cx="208800" cy="208800"/>
            </a:xfrm>
            <a:prstGeom prst="rect">
              <a:avLst/>
            </a:prstGeom>
          </p:spPr>
        </p:pic>
      </p:grpSp>
      <p:grpSp>
        <p:nvGrpSpPr>
          <p:cNvPr id="219" name="Group 218"/>
          <p:cNvGrpSpPr/>
          <p:nvPr/>
        </p:nvGrpSpPr>
        <p:grpSpPr>
          <a:xfrm>
            <a:off x="7167110" y="3871559"/>
            <a:ext cx="225000" cy="326250"/>
            <a:chOff x="5399317" y="1443305"/>
            <a:chExt cx="225000" cy="326250"/>
          </a:xfrm>
        </p:grpSpPr>
        <p:pic>
          <p:nvPicPr>
            <p:cNvPr id="220"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224" name="Picture 2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grpSp>
        <p:nvGrpSpPr>
          <p:cNvPr id="225" name="Group 224"/>
          <p:cNvGrpSpPr/>
          <p:nvPr/>
        </p:nvGrpSpPr>
        <p:grpSpPr>
          <a:xfrm>
            <a:off x="8417507" y="883813"/>
            <a:ext cx="225000" cy="326250"/>
            <a:chOff x="5399317" y="1443305"/>
            <a:chExt cx="225000" cy="326250"/>
          </a:xfrm>
        </p:grpSpPr>
        <p:pic>
          <p:nvPicPr>
            <p:cNvPr id="226"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227" name="Picture 22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12327</TotalTime>
  <Words>651</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(13 – 19 décembre 2016)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522</cp:revision>
  <cp:lastPrinted>2016-12-19T16:17:06Z</cp:lastPrinted>
  <dcterms:created xsi:type="dcterms:W3CDTF">2015-12-15T11:10:25Z</dcterms:created>
  <dcterms:modified xsi:type="dcterms:W3CDTF">2016-12-19T16:52:59Z</dcterms:modified>
</cp:coreProperties>
</file>