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36" d="100"/>
          <a:sy n="136" d="100"/>
        </p:scale>
        <p:origin x="-1470" y="-148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43" y="1"/>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21-Nov-16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5" y="8829975"/>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43" y="8829975"/>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21-Nov-16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21-Nov-16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21-Nov-16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21-Nov-16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a:t>
            </a:r>
            <a:r>
              <a:rPr lang="en-GB" sz="1600" b="1" dirty="0" smtClean="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a:t>
            </a:r>
            <a:r>
              <a:rPr lang="en-GB" sz="1600" dirty="0" err="1" smtClean="0">
                <a:solidFill>
                  <a:schemeClr val="bg1"/>
                </a:solidFill>
                <a:latin typeface="Arial" panose="020B0604020202020204" pitchFamily="34" charset="0"/>
                <a:cs typeface="Arial" panose="020B0604020202020204" pitchFamily="34" charset="0"/>
              </a:rPr>
              <a:t>perçu</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humanitaire</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hebdomadaire</a:t>
            </a:r>
            <a:r>
              <a:rPr lang="en-GB" sz="16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15 </a:t>
            </a:r>
            <a:r>
              <a:rPr lang="en-GB" sz="10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21 </a:t>
            </a:r>
            <a:r>
              <a:rPr lang="en-GB" sz="1000" dirty="0" err="1" smtClean="0">
                <a:solidFill>
                  <a:schemeClr val="bg1"/>
                </a:solidFill>
                <a:latin typeface="Arial" panose="020B0604020202020204" pitchFamily="34" charset="0"/>
                <a:cs typeface="Arial" panose="020B0604020202020204" pitchFamily="34" charset="0"/>
              </a:rPr>
              <a:t>novembre</a:t>
            </a:r>
            <a:r>
              <a:rPr lang="en-GB" sz="10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2016)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smtClean="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21 </a:t>
            </a:r>
            <a:r>
              <a:rPr lang="en-GB" sz="800" dirty="0" err="1" smtClean="0">
                <a:solidFill>
                  <a:schemeClr val="bg1">
                    <a:lumMod val="50000"/>
                  </a:schemeClr>
                </a:solidFill>
                <a:latin typeface="Arial" panose="020B0604020202020204" pitchFamily="34" charset="0"/>
                <a:cs typeface="Arial" panose="020B0604020202020204" pitchFamily="34" charset="0"/>
              </a:rPr>
              <a:t>nov</a:t>
            </a:r>
            <a:r>
              <a:rPr lang="en-GB" sz="800" dirty="0" smtClean="0">
                <a:solidFill>
                  <a:schemeClr val="bg1">
                    <a:lumMod val="50000"/>
                  </a:schemeClr>
                </a:solidFill>
                <a:latin typeface="Arial" panose="020B0604020202020204" pitchFamily="34" charset="0"/>
                <a:cs typeface="Arial" panose="020B0604020202020204" pitchFamily="34" charset="0"/>
              </a:rPr>
              <a:t> 2016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769359"/>
          </a:xfrm>
          <a:prstGeom prst="rect">
            <a:avLst/>
          </a:prstGeom>
          <a:noFill/>
        </p:spPr>
        <p:txBody>
          <a:bodyPr wrap="square" lIns="0" tIns="49785" rIns="0" bIns="49785" rtlCol="0">
            <a:noAutofit/>
          </a:bodyPr>
          <a:lstStyle/>
          <a:p>
            <a:pPr lvl="0"/>
            <a:r>
              <a:rPr lang="fr-CA" sz="1000" dirty="0">
                <a:solidFill>
                  <a:prstClr val="black"/>
                </a:solidFill>
                <a:latin typeface="Arial"/>
              </a:rPr>
              <a:t>REPUBLIQUE CENTRAFRICAINE</a:t>
            </a:r>
          </a:p>
          <a:p>
            <a:pPr lvl="0"/>
            <a:endParaRPr lang="fr-CA" sz="600" dirty="0" smtClean="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smtClean="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pPr lvl="0"/>
            <a:r>
              <a:rPr lang="fr-CA" sz="800" dirty="0">
                <a:latin typeface="Arial" panose="020B0604020202020204" pitchFamily="34" charset="0"/>
                <a:cs typeface="Arial" panose="020B0604020202020204" pitchFamily="34" charset="0"/>
              </a:rPr>
              <a:t>Le 17 novembre, les donateurs ont promis 2,28 milliards de dollars </a:t>
            </a:r>
            <a:r>
              <a:rPr lang="fr-CA" sz="800" dirty="0" smtClean="0">
                <a:latin typeface="Arial" panose="020B0604020202020204" pitchFamily="34" charset="0"/>
                <a:cs typeface="Arial" panose="020B0604020202020204" pitchFamily="34" charset="0"/>
              </a:rPr>
              <a:t>pour </a:t>
            </a:r>
            <a:r>
              <a:rPr lang="fr-CA" sz="800" dirty="0">
                <a:latin typeface="Arial" panose="020B0604020202020204" pitchFamily="34" charset="0"/>
                <a:cs typeface="Arial" panose="020B0604020202020204" pitchFamily="34" charset="0"/>
              </a:rPr>
              <a:t>le Plan national de relèvement et de consolidation de la paix lors d'une conférence organisée par l'Union européenne et le </a:t>
            </a:r>
            <a:r>
              <a:rPr lang="fr-CA" sz="800" dirty="0" smtClean="0">
                <a:latin typeface="Arial" panose="020B0604020202020204" pitchFamily="34" charset="0"/>
                <a:cs typeface="Arial" panose="020B0604020202020204" pitchFamily="34" charset="0"/>
              </a:rPr>
              <a:t>Gouvernement </a:t>
            </a:r>
            <a:r>
              <a:rPr lang="fr-CA" sz="800" dirty="0">
                <a:latin typeface="Arial" panose="020B0604020202020204" pitchFamily="34" charset="0"/>
                <a:cs typeface="Arial" panose="020B0604020202020204" pitchFamily="34" charset="0"/>
              </a:rPr>
              <a:t>de la RCA à Bruxelles. Ces fonds sont destinés à soutenir les efforts déployés par le pays pour rétablir la paix, la sécurité et la réconciliation, ainsi que pour promouvoir le développement et la relance économique et soutenir l'aide humanitaire en cours. La RCA peine toujours </a:t>
            </a:r>
            <a:r>
              <a:rPr lang="fr-CA" sz="800" dirty="0" smtClean="0">
                <a:latin typeface="Arial" panose="020B0604020202020204" pitchFamily="34" charset="0"/>
                <a:cs typeface="Arial" panose="020B0604020202020204" pitchFamily="34" charset="0"/>
              </a:rPr>
              <a:t>à surmonter la </a:t>
            </a:r>
            <a:r>
              <a:rPr lang="fr-CA" sz="800" dirty="0">
                <a:latin typeface="Arial" panose="020B0604020202020204" pitchFamily="34" charset="0"/>
                <a:cs typeface="Arial" panose="020B0604020202020204" pitchFamily="34" charset="0"/>
              </a:rPr>
              <a:t>dévastation </a:t>
            </a:r>
            <a:r>
              <a:rPr lang="fr-CA" sz="800" dirty="0" smtClean="0">
                <a:latin typeface="Arial" panose="020B0604020202020204" pitchFamily="34" charset="0"/>
                <a:cs typeface="Arial" panose="020B0604020202020204" pitchFamily="34" charset="0"/>
              </a:rPr>
              <a:t>causée par le conflit déclenché </a:t>
            </a:r>
            <a:r>
              <a:rPr lang="fr-CA" sz="800" dirty="0">
                <a:latin typeface="Arial" panose="020B0604020202020204" pitchFamily="34" charset="0"/>
                <a:cs typeface="Arial" panose="020B0604020202020204" pitchFamily="34" charset="0"/>
              </a:rPr>
              <a:t>par un coup </a:t>
            </a:r>
            <a:r>
              <a:rPr lang="fr-CA" sz="800" dirty="0" smtClean="0">
                <a:latin typeface="Arial" panose="020B0604020202020204" pitchFamily="34" charset="0"/>
                <a:cs typeface="Arial" panose="020B0604020202020204" pitchFamily="34" charset="0"/>
              </a:rPr>
              <a:t>d‘état </a:t>
            </a:r>
            <a:r>
              <a:rPr lang="fr-CA" sz="800" dirty="0">
                <a:latin typeface="Arial" panose="020B0604020202020204" pitchFamily="34" charset="0"/>
                <a:cs typeface="Arial" panose="020B0604020202020204" pitchFamily="34" charset="0"/>
              </a:rPr>
              <a:t>en 2013. </a:t>
            </a:r>
            <a:r>
              <a:rPr lang="fr-CA" sz="800" dirty="0" smtClean="0">
                <a:latin typeface="Arial" panose="020B0604020202020204" pitchFamily="34" charset="0"/>
                <a:cs typeface="Arial" panose="020B0604020202020204" pitchFamily="34" charset="0"/>
              </a:rPr>
              <a:t>Des attaques violentes continuent </a:t>
            </a:r>
            <a:r>
              <a:rPr lang="fr-CA" sz="800" dirty="0">
                <a:latin typeface="Arial" panose="020B0604020202020204" pitchFamily="34" charset="0"/>
                <a:cs typeface="Arial" panose="020B0604020202020204" pitchFamily="34" charset="0"/>
              </a:rPr>
              <a:t>d'éclater à travers le pays, provoquant de nouveaux déplacements et compliquant les opérations humanitaires</a:t>
            </a:r>
            <a:r>
              <a:rPr lang="fr-CA" sz="800" dirty="0" smtClean="0">
                <a:latin typeface="Arial" panose="020B0604020202020204" pitchFamily="34" charset="0"/>
                <a:cs typeface="Arial" panose="020B0604020202020204" pitchFamily="34" charset="0"/>
              </a:rPr>
              <a:t>.</a:t>
            </a:r>
          </a:p>
          <a:p>
            <a:endParaRPr lang="fr-CA" sz="1000" dirty="0" smtClean="0">
              <a:solidFill>
                <a:prstClr val="black"/>
              </a:solidFill>
              <a:latin typeface="Arial"/>
            </a:endParaRPr>
          </a:p>
          <a:p>
            <a:r>
              <a:rPr lang="fr-CA" sz="1000" dirty="0" smtClean="0">
                <a:solidFill>
                  <a:prstClr val="black"/>
                </a:solidFill>
                <a:latin typeface="Arial"/>
              </a:rPr>
              <a:t>NIGER</a:t>
            </a:r>
            <a:endParaRPr lang="fr-CA" sz="1000" dirty="0">
              <a:solidFill>
                <a:prstClr val="black"/>
              </a:solidFill>
              <a:latin typeface="Arial"/>
            </a:endParaRPr>
          </a:p>
          <a:p>
            <a:pPr lvl="0"/>
            <a:endParaRPr lang="fr-CA" sz="400" dirty="0">
              <a:latin typeface="Arial" panose="020B0604020202020204" pitchFamily="34" charset="0"/>
              <a:cs typeface="Arial" panose="020B0604020202020204" pitchFamily="34" charset="0"/>
            </a:endParaRPr>
          </a:p>
          <a:p>
            <a:pPr lvl="0"/>
            <a:endParaRPr lang="fr-CA" sz="400" dirty="0" smtClean="0">
              <a:latin typeface="Arial" panose="020B0604020202020204" pitchFamily="34" charset="0"/>
              <a:cs typeface="Arial" panose="020B0604020202020204" pitchFamily="34" charset="0"/>
            </a:endParaRPr>
          </a:p>
          <a:p>
            <a:pPr lvl="0"/>
            <a:endParaRPr lang="fr-CA" sz="400" dirty="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pPr lvl="0"/>
            <a:endParaRPr lang="fr-CA" sz="500" dirty="0" smtClean="0">
              <a:latin typeface="Arial" panose="020B0604020202020204" pitchFamily="34" charset="0"/>
              <a:cs typeface="Arial" panose="020B0604020202020204" pitchFamily="34" charset="0"/>
            </a:endParaRPr>
          </a:p>
          <a:p>
            <a:pPr lvl="0"/>
            <a:r>
              <a:rPr lang="fr-CA" sz="800" dirty="0" smtClean="0">
                <a:latin typeface="Arial" panose="020B0604020202020204" pitchFamily="34" charset="0"/>
                <a:cs typeface="Arial" panose="020B0604020202020204" pitchFamily="34" charset="0"/>
              </a:rPr>
              <a:t>Selon </a:t>
            </a:r>
            <a:r>
              <a:rPr lang="fr-CA" sz="800" dirty="0">
                <a:latin typeface="Arial" panose="020B0604020202020204" pitchFamily="34" charset="0"/>
                <a:cs typeface="Arial" panose="020B0604020202020204" pitchFamily="34" charset="0"/>
              </a:rPr>
              <a:t>l’Aperçu des besoins publié le 19 </a:t>
            </a:r>
            <a:r>
              <a:rPr lang="fr-CA" sz="800" dirty="0" smtClean="0">
                <a:latin typeface="Arial" panose="020B0604020202020204" pitchFamily="34" charset="0"/>
                <a:cs typeface="Arial" panose="020B0604020202020204" pitchFamily="34" charset="0"/>
              </a:rPr>
              <a:t>novembre, </a:t>
            </a:r>
            <a:r>
              <a:rPr lang="fr-CA" sz="800" dirty="0">
                <a:latin typeface="Arial" panose="020B0604020202020204" pitchFamily="34" charset="0"/>
                <a:cs typeface="Arial" panose="020B0604020202020204" pitchFamily="34" charset="0"/>
              </a:rPr>
              <a:t>e</a:t>
            </a:r>
            <a:r>
              <a:rPr lang="fr-CA" sz="800" dirty="0" smtClean="0">
                <a:latin typeface="Arial" panose="020B0604020202020204" pitchFamily="34" charset="0"/>
                <a:cs typeface="Arial" panose="020B0604020202020204" pitchFamily="34" charset="0"/>
              </a:rPr>
              <a:t>nviron </a:t>
            </a:r>
            <a:r>
              <a:rPr lang="fr-CA" sz="800" dirty="0">
                <a:latin typeface="Arial" panose="020B0604020202020204" pitchFamily="34" charset="0"/>
                <a:cs typeface="Arial" panose="020B0604020202020204" pitchFamily="34" charset="0"/>
              </a:rPr>
              <a:t>1,9 million de personnes, dont </a:t>
            </a:r>
            <a:r>
              <a:rPr lang="fr-CA" sz="800" dirty="0" smtClean="0">
                <a:latin typeface="Arial" panose="020B0604020202020204" pitchFamily="34" charset="0"/>
                <a:cs typeface="Arial" panose="020B0604020202020204" pitchFamily="34" charset="0"/>
              </a:rPr>
              <a:t>340 </a:t>
            </a:r>
            <a:r>
              <a:rPr lang="fr-CA" sz="800" dirty="0">
                <a:latin typeface="Arial" panose="020B0604020202020204" pitchFamily="34" charset="0"/>
                <a:cs typeface="Arial" panose="020B0604020202020204" pitchFamily="34" charset="0"/>
              </a:rPr>
              <a:t>000 dans la région de </a:t>
            </a:r>
            <a:r>
              <a:rPr lang="fr-CA" sz="800" dirty="0" smtClean="0">
                <a:latin typeface="Arial" panose="020B0604020202020204" pitchFamily="34" charset="0"/>
                <a:cs typeface="Arial" panose="020B0604020202020204" pitchFamily="34" charset="0"/>
              </a:rPr>
              <a:t>Diffa au sud-est, </a:t>
            </a:r>
            <a:r>
              <a:rPr lang="fr-CA" sz="800" dirty="0">
                <a:latin typeface="Arial" panose="020B0604020202020204" pitchFamily="34" charset="0"/>
                <a:cs typeface="Arial" panose="020B0604020202020204" pitchFamily="34" charset="0"/>
              </a:rPr>
              <a:t>auront besoin d'aide humanitaire en </a:t>
            </a:r>
            <a:r>
              <a:rPr lang="fr-CA" sz="800" dirty="0" smtClean="0">
                <a:latin typeface="Arial" panose="020B0604020202020204" pitchFamily="34" charset="0"/>
                <a:cs typeface="Arial" panose="020B0604020202020204" pitchFamily="34" charset="0"/>
              </a:rPr>
              <a:t>2017. </a:t>
            </a:r>
            <a:r>
              <a:rPr lang="fr-CA" sz="800" dirty="0">
                <a:latin typeface="Arial" panose="020B0604020202020204" pitchFamily="34" charset="0"/>
                <a:cs typeface="Arial" panose="020B0604020202020204" pitchFamily="34" charset="0"/>
              </a:rPr>
              <a:t>L'aide sera axée sur la sécurité alimentaire, la nutrition, les personnes déplacées et celles </a:t>
            </a:r>
            <a:r>
              <a:rPr lang="fr-CA" sz="800" dirty="0" smtClean="0">
                <a:latin typeface="Arial" panose="020B0604020202020204" pitchFamily="34" charset="0"/>
                <a:cs typeface="Arial" panose="020B0604020202020204" pitchFamily="34" charset="0"/>
              </a:rPr>
              <a:t>rendues </a:t>
            </a:r>
            <a:r>
              <a:rPr lang="fr-CA" sz="800" dirty="0">
                <a:latin typeface="Arial" panose="020B0604020202020204" pitchFamily="34" charset="0"/>
                <a:cs typeface="Arial" panose="020B0604020202020204" pitchFamily="34" charset="0"/>
              </a:rPr>
              <a:t>vulnérables par les catastrophes naturelles et les épidémies. Près de 1,3 million de personnes souffrent d'insécurité alimentaire et près de 1,2 million d'enfants ont besoin d'une aide nutritionnelle</a:t>
            </a:r>
            <a:r>
              <a:rPr lang="fr-CA" sz="800" dirty="0" smtClean="0">
                <a:latin typeface="Arial" panose="020B0604020202020204" pitchFamily="34" charset="0"/>
                <a:cs typeface="Arial" panose="020B0604020202020204" pitchFamily="34" charset="0"/>
              </a:rPr>
              <a:t>.</a:t>
            </a:r>
          </a:p>
          <a:p>
            <a:pPr lvl="0"/>
            <a:endParaRPr lang="fr-CA" sz="800" dirty="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
            </a:r>
            <a:br>
              <a:rPr lang="fr-CA" sz="800" dirty="0" smtClean="0">
                <a:latin typeface="Arial" panose="020B0604020202020204" pitchFamily="34" charset="0"/>
                <a:cs typeface="Arial" panose="020B0604020202020204" pitchFamily="34" charset="0"/>
              </a:rPr>
            </a:br>
            <a:r>
              <a:rPr lang="fr-CA" sz="800" dirty="0" smtClean="0">
                <a:latin typeface="Arial" panose="020B0604020202020204" pitchFamily="34" charset="0"/>
                <a:cs typeface="Arial" panose="020B0604020202020204" pitchFamily="34" charset="0"/>
              </a:rPr>
              <a:t>Selon </a:t>
            </a:r>
            <a:r>
              <a:rPr lang="fr-CA" sz="800" dirty="0">
                <a:latin typeface="Arial" panose="020B0604020202020204" pitchFamily="34" charset="0"/>
                <a:cs typeface="Arial" panose="020B0604020202020204" pitchFamily="34" charset="0"/>
              </a:rPr>
              <a:t>le Ministère de la </a:t>
            </a:r>
            <a:r>
              <a:rPr lang="fr-CA" sz="800" dirty="0" smtClean="0">
                <a:latin typeface="Arial" panose="020B0604020202020204" pitchFamily="34" charset="0"/>
                <a:cs typeface="Arial" panose="020B0604020202020204" pitchFamily="34" charset="0"/>
              </a:rPr>
              <a:t>Santé, le </a:t>
            </a:r>
            <a:r>
              <a:rPr lang="fr-CA" sz="800" dirty="0">
                <a:latin typeface="Arial" panose="020B0604020202020204" pitchFamily="34" charset="0"/>
                <a:cs typeface="Arial" panose="020B0604020202020204" pitchFamily="34" charset="0"/>
              </a:rPr>
              <a:t>taux de mortalité de l’épidémie de fièvre de la vallée du Rift dans la région de Tahoua est passé de 50% au début de l'épidémie en août à 14% </a:t>
            </a:r>
            <a:r>
              <a:rPr lang="fr-CA" sz="800" dirty="0" smtClean="0">
                <a:latin typeface="Arial" panose="020B0604020202020204" pitchFamily="34" charset="0"/>
                <a:cs typeface="Arial" panose="020B0604020202020204" pitchFamily="34" charset="0"/>
              </a:rPr>
              <a:t>actuellement. Entre le 7 et le 13 </a:t>
            </a:r>
            <a:r>
              <a:rPr lang="fr-CA" sz="800" dirty="0">
                <a:latin typeface="Arial" panose="020B0604020202020204" pitchFamily="34" charset="0"/>
                <a:cs typeface="Arial" panose="020B0604020202020204" pitchFamily="34" charset="0"/>
              </a:rPr>
              <a:t>novembre, 36 nouveaux cas et aucun décès ont été </a:t>
            </a:r>
            <a:r>
              <a:rPr lang="fr-CA" sz="800" dirty="0" smtClean="0">
                <a:latin typeface="Arial" panose="020B0604020202020204" pitchFamily="34" charset="0"/>
                <a:cs typeface="Arial" panose="020B0604020202020204" pitchFamily="34" charset="0"/>
              </a:rPr>
              <a:t>enregistrés; portant </a:t>
            </a:r>
            <a:r>
              <a:rPr lang="fr-CA" sz="800" dirty="0">
                <a:latin typeface="Arial" panose="020B0604020202020204" pitchFamily="34" charset="0"/>
                <a:cs typeface="Arial" panose="020B0604020202020204" pitchFamily="34" charset="0"/>
              </a:rPr>
              <a:t>à 227 le nombre total de cas, dont 32 décès. Parmi les mesures </a:t>
            </a:r>
            <a:r>
              <a:rPr lang="fr-CA" sz="800" dirty="0" smtClean="0">
                <a:latin typeface="Arial" panose="020B0604020202020204" pitchFamily="34" charset="0"/>
                <a:cs typeface="Arial" panose="020B0604020202020204" pitchFamily="34" charset="0"/>
              </a:rPr>
              <a:t>mises en place, </a:t>
            </a:r>
            <a:r>
              <a:rPr lang="fr-CA" sz="800" dirty="0">
                <a:latin typeface="Arial" panose="020B0604020202020204" pitchFamily="34" charset="0"/>
                <a:cs typeface="Arial" panose="020B0604020202020204" pitchFamily="34" charset="0"/>
              </a:rPr>
              <a:t>les autorités ont exhorté les gens à enterrer les carcasses d'animaux, à manipuler les animaux infectés avec soin et à éviter de boire du lait cru.</a:t>
            </a:r>
          </a:p>
          <a:p>
            <a:pPr lvl="0"/>
            <a:endParaRPr lang="fr-CA" sz="400" dirty="0" smtClean="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1591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3637"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2316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a:t>
                </a:r>
                <a:r>
                  <a:rPr lang="fr-FR" dirty="0"/>
                  <a:t>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2979863"/>
                <a:ext cx="6177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89" y="3211492"/>
                <a:ext cx="200651" cy="485502"/>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smtClean="0">
                <a:latin typeface="Arial"/>
              </a:rPr>
              <a:t>NIGERIA</a:t>
            </a:r>
            <a:endParaRPr lang="en-GB" sz="1000" dirty="0" smtClean="0">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fr-FR" sz="3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200" dirty="0" smtClean="0">
              <a:latin typeface="Arial" panose="020B0604020202020204" pitchFamily="34" charset="0"/>
              <a:cs typeface="Arial" panose="020B0604020202020204" pitchFamily="34" charset="0"/>
            </a:endParaRPr>
          </a:p>
          <a:p>
            <a:endParaRPr lang="fr-CA" sz="400" dirty="0" smtClean="0">
              <a:latin typeface="Arial" panose="020B0604020202020204" pitchFamily="34" charset="0"/>
              <a:cs typeface="Arial" panose="020B0604020202020204" pitchFamily="34" charset="0"/>
            </a:endParaRPr>
          </a:p>
          <a:p>
            <a:r>
              <a:rPr lang="fr-CA" sz="800" dirty="0">
                <a:latin typeface="Arial" panose="020B0604020202020204" pitchFamily="34" charset="0"/>
                <a:cs typeface="Arial" panose="020B0604020202020204" pitchFamily="34" charset="0"/>
              </a:rPr>
              <a:t>Le 14 novembre, le gouvernement a déployé une équipe du </a:t>
            </a:r>
            <a:r>
              <a:rPr lang="fr-CA" sz="800" dirty="0" smtClean="0">
                <a:latin typeface="Arial" panose="020B0604020202020204" pitchFamily="34" charset="0"/>
                <a:cs typeface="Arial" panose="020B0604020202020204" pitchFamily="34" charset="0"/>
              </a:rPr>
              <a:t>Bureau </a:t>
            </a:r>
            <a:r>
              <a:rPr lang="fr-CA" sz="800" dirty="0">
                <a:latin typeface="Arial" panose="020B0604020202020204" pitchFamily="34" charset="0"/>
                <a:cs typeface="Arial" panose="020B0604020202020204" pitchFamily="34" charset="0"/>
              </a:rPr>
              <a:t>du conseiller </a:t>
            </a:r>
            <a:r>
              <a:rPr lang="fr-CA" sz="800" dirty="0" smtClean="0">
                <a:latin typeface="Arial" panose="020B0604020202020204" pitchFamily="34" charset="0"/>
                <a:cs typeface="Arial" panose="020B0604020202020204" pitchFamily="34" charset="0"/>
              </a:rPr>
              <a:t>en </a:t>
            </a:r>
            <a:r>
              <a:rPr lang="fr-CA" sz="800" dirty="0">
                <a:latin typeface="Arial" panose="020B0604020202020204" pitchFamily="34" charset="0"/>
                <a:cs typeface="Arial" panose="020B0604020202020204" pitchFamily="34" charset="0"/>
              </a:rPr>
              <a:t>sécurité nationale auprès du </a:t>
            </a:r>
            <a:r>
              <a:rPr lang="fr-CA" sz="800" dirty="0" smtClean="0">
                <a:latin typeface="Arial" panose="020B0604020202020204" pitchFamily="34" charset="0"/>
                <a:cs typeface="Arial" panose="020B0604020202020204" pitchFamily="34" charset="0"/>
              </a:rPr>
              <a:t>Président </a:t>
            </a:r>
            <a:r>
              <a:rPr lang="fr-CA" sz="800" dirty="0">
                <a:latin typeface="Arial" panose="020B0604020202020204" pitchFamily="34" charset="0"/>
                <a:cs typeface="Arial" panose="020B0604020202020204" pitchFamily="34" charset="0"/>
              </a:rPr>
              <a:t>suite aux allégations d'abus de femmes et de filles dans des camps de déplacés </a:t>
            </a:r>
            <a:r>
              <a:rPr lang="fr-CA" sz="800" dirty="0" smtClean="0">
                <a:latin typeface="Arial" panose="020B0604020202020204" pitchFamily="34" charset="0"/>
                <a:cs typeface="Arial" panose="020B0604020202020204" pitchFamily="34" charset="0"/>
              </a:rPr>
              <a:t>au nord-est </a:t>
            </a:r>
            <a:r>
              <a:rPr lang="fr-CA" sz="800" dirty="0">
                <a:latin typeface="Arial" panose="020B0604020202020204" pitchFamily="34" charset="0"/>
                <a:cs typeface="Arial" panose="020B0604020202020204" pitchFamily="34" charset="0"/>
              </a:rPr>
              <a:t>du pays. Cette décision fait suite au déploiement d'une centaine de </a:t>
            </a:r>
            <a:r>
              <a:rPr lang="fr-CA" sz="800" dirty="0" smtClean="0">
                <a:latin typeface="Arial" panose="020B0604020202020204" pitchFamily="34" charset="0"/>
                <a:cs typeface="Arial" panose="020B0604020202020204" pitchFamily="34" charset="0"/>
              </a:rPr>
              <a:t>policières </a:t>
            </a:r>
            <a:r>
              <a:rPr lang="fr-CA" sz="800" dirty="0">
                <a:latin typeface="Arial" panose="020B0604020202020204" pitchFamily="34" charset="0"/>
                <a:cs typeface="Arial" panose="020B0604020202020204" pitchFamily="34" charset="0"/>
              </a:rPr>
              <a:t>dans </a:t>
            </a:r>
            <a:r>
              <a:rPr lang="fr-CA" sz="800" dirty="0" smtClean="0">
                <a:latin typeface="Arial" panose="020B0604020202020204" pitchFamily="34" charset="0"/>
                <a:cs typeface="Arial" panose="020B0604020202020204" pitchFamily="34" charset="0"/>
              </a:rPr>
              <a:t>les </a:t>
            </a:r>
            <a:r>
              <a:rPr lang="fr-CA" sz="800" dirty="0">
                <a:latin typeface="Arial" panose="020B0604020202020204" pitchFamily="34" charset="0"/>
                <a:cs typeface="Arial" panose="020B0604020202020204" pitchFamily="34" charset="0"/>
              </a:rPr>
              <a:t>camps pour assurer la protection des femmes. Les officiers de sexe masculin sont maintenant limités aux entrées </a:t>
            </a:r>
            <a:r>
              <a:rPr lang="fr-CA" sz="800" dirty="0" smtClean="0">
                <a:latin typeface="Arial" panose="020B0604020202020204" pitchFamily="34" charset="0"/>
                <a:cs typeface="Arial" panose="020B0604020202020204" pitchFamily="34" charset="0"/>
              </a:rPr>
              <a:t>des camps </a:t>
            </a:r>
            <a:r>
              <a:rPr lang="fr-CA" sz="800" dirty="0">
                <a:latin typeface="Arial" panose="020B0604020202020204" pitchFamily="34" charset="0"/>
                <a:cs typeface="Arial" panose="020B0604020202020204" pitchFamily="34" charset="0"/>
              </a:rPr>
              <a:t>et aux environs pour assurer la sécurité générale. Le mois dernier, </a:t>
            </a:r>
            <a:r>
              <a:rPr lang="fr-CA" sz="800" dirty="0" err="1">
                <a:latin typeface="Arial" panose="020B0604020202020204" pitchFamily="34" charset="0"/>
                <a:cs typeface="Arial" panose="020B0604020202020204" pitchFamily="34" charset="0"/>
              </a:rPr>
              <a:t>Human</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Rights</a:t>
            </a:r>
            <a:r>
              <a:rPr lang="fr-CA" sz="800" dirty="0">
                <a:latin typeface="Arial" panose="020B0604020202020204" pitchFamily="34" charset="0"/>
                <a:cs typeface="Arial" panose="020B0604020202020204" pitchFamily="34" charset="0"/>
              </a:rPr>
              <a:t> Watch a signalé des agressions sexuelles contre des femmes et des filles dans des camps par des agents de sécurité.</a:t>
            </a:r>
            <a:endParaRPr lang="fr-CA" sz="800" dirty="0" smtClean="0">
              <a:latin typeface="Arial" panose="020B0604020202020204" pitchFamily="34" charset="0"/>
              <a:cs typeface="Arial" panose="020B0604020202020204" pitchFamily="34" charset="0"/>
            </a:endParaRPr>
          </a:p>
          <a:p>
            <a:endParaRPr lang="fr-CA" sz="1000" dirty="0" smtClean="0">
              <a:latin typeface="Arial"/>
              <a:cs typeface="Arial" panose="020B0604020202020204" pitchFamily="34" charset="0"/>
            </a:endParaRPr>
          </a:p>
          <a:p>
            <a:endParaRPr lang="fr-CA" sz="1000" dirty="0">
              <a:latin typeface="Arial"/>
              <a:cs typeface="Arial" panose="020B0604020202020204" pitchFamily="34" charset="0"/>
            </a:endParaRPr>
          </a:p>
          <a:p>
            <a:endParaRPr lang="fr-CA" sz="1000" dirty="0">
              <a:latin typeface="Arial"/>
              <a:cs typeface="Arial" panose="020B0604020202020204" pitchFamily="34" charset="0"/>
            </a:endParaRPr>
          </a:p>
          <a:p>
            <a:endParaRPr lang="fr-CA" sz="600" dirty="0">
              <a:latin typeface="Arial"/>
              <a:cs typeface="Arial" panose="020B0604020202020204" pitchFamily="34" charset="0"/>
            </a:endParaRPr>
          </a:p>
          <a:p>
            <a:r>
              <a:rPr lang="fr-CA" sz="800" dirty="0">
                <a:latin typeface="Arial" panose="020B0604020202020204" pitchFamily="34" charset="0"/>
                <a:cs typeface="Arial" panose="020B0604020202020204" pitchFamily="34" charset="0"/>
              </a:rPr>
              <a:t>Après une accalmie de trois mois, les hommes armés de Boko Haram ont intensifié les attaques visant les camps accueillant les déplacés, les positions militaires et les lieux publics à Maiduguri, la capitale du nord-est de </a:t>
            </a:r>
            <a:r>
              <a:rPr lang="fr-CA" sz="800" dirty="0" smtClean="0">
                <a:latin typeface="Arial" panose="020B0604020202020204" pitchFamily="34" charset="0"/>
                <a:cs typeface="Arial" panose="020B0604020202020204" pitchFamily="34" charset="0"/>
              </a:rPr>
              <a:t>l’État de Borno</a:t>
            </a:r>
            <a:r>
              <a:rPr lang="fr-CA" sz="800" dirty="0">
                <a:latin typeface="Arial" panose="020B0604020202020204" pitchFamily="34" charset="0"/>
                <a:cs typeface="Arial" panose="020B0604020202020204" pitchFamily="34" charset="0"/>
              </a:rPr>
              <a:t>, qui accueille près d'un million de déplacés. Pas moins de sept attentats suicides ont été signalés depuis </a:t>
            </a:r>
            <a:r>
              <a:rPr lang="fr-CA" sz="800" dirty="0" smtClean="0">
                <a:latin typeface="Arial" panose="020B0604020202020204" pitchFamily="34" charset="0"/>
                <a:cs typeface="Arial" panose="020B0604020202020204" pitchFamily="34" charset="0"/>
              </a:rPr>
              <a:t>fin </a:t>
            </a:r>
            <a:r>
              <a:rPr lang="fr-CA" sz="800" dirty="0">
                <a:latin typeface="Arial" panose="020B0604020202020204" pitchFamily="34" charset="0"/>
                <a:cs typeface="Arial" panose="020B0604020202020204" pitchFamily="34" charset="0"/>
              </a:rPr>
              <a:t>octobre, dont trois ont visé des camps de personnes déplacées. Le 18 novembre, un explosif a été détoné près d'un poste de police, tandis qu'un autre kamikaze a visé le complexe judiciaire fédéral. Un troisième assaillant a été arrêté alors qu'il tentait </a:t>
            </a:r>
            <a:r>
              <a:rPr lang="fr-CA" sz="800" dirty="0" smtClean="0">
                <a:latin typeface="Arial" panose="020B0604020202020204" pitchFamily="34" charset="0"/>
                <a:cs typeface="Arial" panose="020B0604020202020204" pitchFamily="34" charset="0"/>
              </a:rPr>
              <a:t>d’amorcer ses explosifs. </a:t>
            </a:r>
            <a:r>
              <a:rPr lang="fr-CA" sz="800" dirty="0">
                <a:latin typeface="Arial" panose="020B0604020202020204" pitchFamily="34" charset="0"/>
                <a:cs typeface="Arial" panose="020B0604020202020204" pitchFamily="34" charset="0"/>
              </a:rPr>
              <a:t>Six </a:t>
            </a:r>
            <a:r>
              <a:rPr lang="fr-CA" sz="800" dirty="0" smtClean="0">
                <a:latin typeface="Arial" panose="020B0604020202020204" pitchFamily="34" charset="0"/>
                <a:cs typeface="Arial" panose="020B0604020202020204" pitchFamily="34" charset="0"/>
              </a:rPr>
              <a:t>personnes, </a:t>
            </a:r>
            <a:r>
              <a:rPr lang="fr-CA" sz="800" dirty="0">
                <a:latin typeface="Arial" panose="020B0604020202020204" pitchFamily="34" charset="0"/>
                <a:cs typeface="Arial" panose="020B0604020202020204" pitchFamily="34" charset="0"/>
              </a:rPr>
              <a:t>dont deux agents de </a:t>
            </a:r>
            <a:r>
              <a:rPr lang="fr-CA" sz="800" dirty="0" smtClean="0">
                <a:latin typeface="Arial" panose="020B0604020202020204" pitchFamily="34" charset="0"/>
                <a:cs typeface="Arial" panose="020B0604020202020204" pitchFamily="34" charset="0"/>
              </a:rPr>
              <a:t>sécurité, </a:t>
            </a:r>
            <a:r>
              <a:rPr lang="fr-CA" sz="800" dirty="0">
                <a:latin typeface="Arial" panose="020B0604020202020204" pitchFamily="34" charset="0"/>
                <a:cs typeface="Arial" panose="020B0604020202020204" pitchFamily="34" charset="0"/>
              </a:rPr>
              <a:t>ont été tuées dans les attaques.</a:t>
            </a:r>
            <a:endParaRPr lang="en-US" sz="800" dirty="0">
              <a:latin typeface="Arial" panose="020B0604020202020204" pitchFamily="34" charset="0"/>
              <a:cs typeface="Arial" panose="020B0604020202020204" pitchFamily="34" charset="0"/>
            </a:endParaRPr>
          </a:p>
        </p:txBody>
      </p:sp>
      <p:grpSp>
        <p:nvGrpSpPr>
          <p:cNvPr id="7" name="Groupe 6"/>
          <p:cNvGrpSpPr/>
          <p:nvPr/>
        </p:nvGrpSpPr>
        <p:grpSpPr>
          <a:xfrm>
            <a:off x="8420504" y="5828029"/>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Catastrophe </a:t>
              </a:r>
              <a:r>
                <a:rPr lang="en-GB" sz="800" dirty="0" err="1" smtClean="0">
                  <a:latin typeface="Arial" panose="020B0604020202020204" pitchFamily="34" charset="0"/>
                  <a:cs typeface="Arial" panose="020B0604020202020204" pitchFamily="34" charset="0"/>
                </a:rPr>
                <a:t>naturelle</a:t>
              </a:r>
              <a:r>
                <a:rPr lang="en-GB" sz="800" dirty="0" smtClean="0">
                  <a:latin typeface="Arial" panose="020B0604020202020204" pitchFamily="34" charset="0"/>
                  <a:cs typeface="Arial" panose="020B0604020202020204" pitchFamily="34" charset="0"/>
                </a:rPr>
                <a:t> </a:t>
              </a: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Epidémie</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Conflit</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Autre</a:t>
              </a:r>
              <a:r>
                <a:rPr lang="en-GB" sz="800" dirty="0" smtClean="0">
                  <a:latin typeface="Arial" panose="020B0604020202020204" pitchFamily="34" charset="0"/>
                  <a:cs typeface="Arial" panose="020B0604020202020204" pitchFamily="34" charset="0"/>
                </a:rPr>
                <a:t> </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32729"/>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9" y="873149"/>
            <a:ext cx="1977854"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DÉPLOIEMENT D’UNE </a:t>
            </a:r>
            <a:r>
              <a:rPr lang="fr-CA" sz="800" i="1" dirty="0">
                <a:solidFill>
                  <a:srgbClr val="026CB6"/>
                </a:solidFill>
                <a:latin typeface="Arial" panose="020B0604020202020204" pitchFamily="34" charset="0"/>
                <a:cs typeface="Arial" panose="020B0604020202020204" pitchFamily="34" charset="0"/>
              </a:rPr>
              <a:t>ÉQUIPE </a:t>
            </a:r>
            <a:r>
              <a:rPr lang="fr-CA" sz="800" i="1" dirty="0" smtClean="0">
                <a:solidFill>
                  <a:srgbClr val="026CB6"/>
                </a:solidFill>
                <a:latin typeface="Arial" panose="020B0604020202020204" pitchFamily="34" charset="0"/>
                <a:cs typeface="Arial" panose="020B0604020202020204" pitchFamily="34" charset="0"/>
              </a:rPr>
              <a:t>APRÈS DES </a:t>
            </a:r>
            <a:r>
              <a:rPr lang="fr-CA" sz="800" i="1" dirty="0">
                <a:solidFill>
                  <a:srgbClr val="026CB6"/>
                </a:solidFill>
                <a:latin typeface="Arial" panose="020B0604020202020204" pitchFamily="34" charset="0"/>
                <a:cs typeface="Arial" panose="020B0604020202020204" pitchFamily="34" charset="0"/>
              </a:rPr>
              <a:t>RAPPORTS D'ABUS</a:t>
            </a:r>
            <a:endParaRPr lang="fr-FR" sz="800" i="1" dirty="0" smtClean="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892692" y="263321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94067" y="852396"/>
            <a:ext cx="1966080" cy="338554"/>
            <a:chOff x="285118" y="2804248"/>
            <a:chExt cx="2241747" cy="338554"/>
          </a:xfrm>
        </p:grpSpPr>
        <p:sp>
          <p:nvSpPr>
            <p:cNvPr id="261" name="ZoneTexte 84"/>
            <p:cNvSpPr txBox="1"/>
            <p:nvPr/>
          </p:nvSpPr>
          <p:spPr>
            <a:xfrm>
              <a:off x="361527" y="2804248"/>
              <a:ext cx="2165338"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PLUS DE 2 MILLIARDS DE DOLLARS PROMIS</a:t>
              </a:r>
              <a:endParaRPr lang="en-US" sz="800" i="1" dirty="0">
                <a:solidFill>
                  <a:srgbClr val="026CB6"/>
                </a:solidFill>
                <a:latin typeface="Arial" panose="020B0604020202020204" pitchFamily="34" charset="0"/>
                <a:cs typeface="Arial" panose="020B0604020202020204" pitchFamily="34" charset="0"/>
              </a:endParaRPr>
            </a:p>
          </p:txBody>
        </p:sp>
        <p:pic>
          <p:nvPicPr>
            <p:cNvPr id="192" name="Image 20"/>
            <p:cNvPicPr>
              <a:picLocks noChangeAspect="1"/>
            </p:cNvPicPr>
            <p:nvPr/>
          </p:nvPicPr>
          <p:blipFill>
            <a:blip r:embed="rId12"/>
            <a:stretch>
              <a:fillRect/>
            </a:stretch>
          </p:blipFill>
          <p:spPr>
            <a:xfrm>
              <a:off x="285118" y="2837393"/>
              <a:ext cx="201600" cy="192436"/>
            </a:xfrm>
            <a:prstGeom prst="rect">
              <a:avLst/>
            </a:prstGeom>
          </p:spPr>
        </p:pic>
      </p:grpSp>
      <p:sp>
        <p:nvSpPr>
          <p:cNvPr id="2176" name="ZoneTexte 2175"/>
          <p:cNvSpPr txBox="1"/>
          <p:nvPr/>
        </p:nvSpPr>
        <p:spPr>
          <a:xfrm>
            <a:off x="534181" y="3589436"/>
            <a:ext cx="2186754" cy="338554"/>
          </a:xfrm>
          <a:prstGeom prst="rect">
            <a:avLst/>
          </a:prstGeom>
          <a:noFill/>
        </p:spPr>
        <p:txBody>
          <a:bodyPr wrap="square" rtlCol="0">
            <a:spAutoFit/>
          </a:bodyPr>
          <a:lstStyle/>
          <a:p>
            <a:pPr>
              <a:spcBef>
                <a:spcPts val="600"/>
              </a:spcBef>
            </a:pPr>
            <a:r>
              <a:rPr lang="fr-CA" sz="800" i="1" dirty="0" smtClean="0">
                <a:solidFill>
                  <a:srgbClr val="026CB6"/>
                </a:solidFill>
                <a:latin typeface="Arial" panose="020B0604020202020204" pitchFamily="34" charset="0"/>
                <a:cs typeface="Arial" panose="020B0604020202020204" pitchFamily="34" charset="0"/>
              </a:rPr>
              <a:t>QUELQUE 1,9 MILLION DE </a:t>
            </a:r>
            <a:br>
              <a:rPr lang="fr-CA" sz="800" i="1" dirty="0" smtClean="0">
                <a:solidFill>
                  <a:srgbClr val="026CB6"/>
                </a:solidFill>
                <a:latin typeface="Arial" panose="020B0604020202020204" pitchFamily="34" charset="0"/>
                <a:cs typeface="Arial" panose="020B0604020202020204" pitchFamily="34" charset="0"/>
              </a:rPr>
            </a:br>
            <a:r>
              <a:rPr lang="fr-CA" sz="800" i="1" dirty="0" smtClean="0">
                <a:solidFill>
                  <a:srgbClr val="026CB6"/>
                </a:solidFill>
                <a:latin typeface="Arial" panose="020B0604020202020204" pitchFamily="34" charset="0"/>
                <a:cs typeface="Arial" panose="020B0604020202020204" pitchFamily="34" charset="0"/>
              </a:rPr>
              <a:t>PERSONNES ONT BESOIN D’AIDE</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588719" y="3259429"/>
            <a:ext cx="2047784"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HAUSSE DES ATTAQUES À MAIDUGURI</a:t>
            </a:r>
            <a:endParaRPr lang="en-US" sz="800" i="1" dirty="0">
              <a:solidFill>
                <a:srgbClr val="026CB6"/>
              </a:solidFill>
              <a:latin typeface="Arial" panose="020B0604020202020204" pitchFamily="34" charset="0"/>
              <a:cs typeface="Arial" panose="020B0604020202020204" pitchFamily="34" charset="0"/>
            </a:endParaRPr>
          </a:p>
        </p:txBody>
      </p:sp>
      <p:cxnSp>
        <p:nvCxnSpPr>
          <p:cNvPr id="193" name="Connecteur droit 75"/>
          <p:cNvCxnSpPr/>
          <p:nvPr/>
        </p:nvCxnSpPr>
        <p:spPr>
          <a:xfrm>
            <a:off x="245843" y="3586871"/>
            <a:ext cx="2036442" cy="1381"/>
          </a:xfrm>
          <a:prstGeom prst="line">
            <a:avLst/>
          </a:prstGeom>
        </p:spPr>
        <p:style>
          <a:lnRef idx="1">
            <a:schemeClr val="dk1"/>
          </a:lnRef>
          <a:fillRef idx="0">
            <a:schemeClr val="dk1"/>
          </a:fillRef>
          <a:effectRef idx="0">
            <a:schemeClr val="dk1"/>
          </a:effectRef>
          <a:fontRef idx="minor">
            <a:schemeClr val="tx1"/>
          </a:fontRef>
        </p:style>
      </p:cxnSp>
      <p:sp>
        <p:nvSpPr>
          <p:cNvPr id="187" name="ZoneTexte 2175"/>
          <p:cNvSpPr txBox="1"/>
          <p:nvPr/>
        </p:nvSpPr>
        <p:spPr>
          <a:xfrm>
            <a:off x="455902" y="5399190"/>
            <a:ext cx="2101168"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BAISSE DE LA MORTALITÉ DE LA FIÈVRE DE LA VALLÉE DU RIFT</a:t>
            </a:r>
            <a:endParaRPr lang="fr-FR" sz="800" i="1" dirty="0">
              <a:solidFill>
                <a:srgbClr val="026CB6"/>
              </a:solidFill>
              <a:latin typeface="Arial" panose="020B0604020202020204" pitchFamily="34" charset="0"/>
              <a:cs typeface="Arial" panose="020B0604020202020204" pitchFamily="34" charset="0"/>
            </a:endParaRPr>
          </a:p>
        </p:txBody>
      </p:sp>
      <p:pic>
        <p:nvPicPr>
          <p:cNvPr id="253" name="Image 2226"/>
          <p:cNvPicPr>
            <a:picLocks noChangeAspect="1"/>
          </p:cNvPicPr>
          <p:nvPr/>
        </p:nvPicPr>
        <p:blipFill>
          <a:blip r:embed="rId13">
            <a:duotone>
              <a:prstClr val="black"/>
              <a:schemeClr val="tx2">
                <a:tint val="45000"/>
                <a:satMod val="400000"/>
              </a:schemeClr>
            </a:duotone>
          </a:blip>
          <a:stretch>
            <a:fillRect/>
          </a:stretch>
        </p:blipFill>
        <p:spPr>
          <a:xfrm>
            <a:off x="5658673" y="2955999"/>
            <a:ext cx="225000" cy="326250"/>
          </a:xfrm>
          <a:prstGeom prst="rect">
            <a:avLst/>
          </a:prstGeom>
        </p:spPr>
      </p:pic>
      <p:grpSp>
        <p:nvGrpSpPr>
          <p:cNvPr id="202" name="Group 201"/>
          <p:cNvGrpSpPr/>
          <p:nvPr/>
        </p:nvGrpSpPr>
        <p:grpSpPr>
          <a:xfrm>
            <a:off x="6631873" y="3279094"/>
            <a:ext cx="276038" cy="371235"/>
            <a:chOff x="7430099" y="2153431"/>
            <a:chExt cx="276038" cy="371235"/>
          </a:xfrm>
        </p:grpSpPr>
        <p:pic>
          <p:nvPicPr>
            <p:cNvPr id="203"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04"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05" name="Group 204"/>
          <p:cNvGrpSpPr/>
          <p:nvPr/>
        </p:nvGrpSpPr>
        <p:grpSpPr>
          <a:xfrm>
            <a:off x="220150" y="828006"/>
            <a:ext cx="276038" cy="371235"/>
            <a:chOff x="7430099" y="2153431"/>
            <a:chExt cx="276038" cy="371235"/>
          </a:xfrm>
        </p:grpSpPr>
        <p:pic>
          <p:nvPicPr>
            <p:cNvPr id="211"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15"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42" name="Group 241"/>
          <p:cNvGrpSpPr/>
          <p:nvPr/>
        </p:nvGrpSpPr>
        <p:grpSpPr>
          <a:xfrm>
            <a:off x="8416570" y="3256913"/>
            <a:ext cx="225000" cy="328204"/>
            <a:chOff x="4499508" y="1144203"/>
            <a:chExt cx="225000" cy="328204"/>
          </a:xfrm>
        </p:grpSpPr>
        <p:pic>
          <p:nvPicPr>
            <p:cNvPr id="244" name="Image 377"/>
            <p:cNvPicPr>
              <a:picLocks noChangeAspect="1"/>
            </p:cNvPicPr>
            <p:nvPr/>
          </p:nvPicPr>
          <p:blipFill>
            <a:blip r:embed="rId13"/>
            <a:stretch>
              <a:fillRect/>
            </a:stretch>
          </p:blipFill>
          <p:spPr>
            <a:xfrm>
              <a:off x="4499508" y="1146157"/>
              <a:ext cx="225000" cy="326250"/>
            </a:xfrm>
            <a:prstGeom prst="rect">
              <a:avLst/>
            </a:prstGeom>
          </p:spPr>
        </p:pic>
        <p:pic>
          <p:nvPicPr>
            <p:cNvPr id="245"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46" name="Group 245"/>
          <p:cNvGrpSpPr/>
          <p:nvPr/>
        </p:nvGrpSpPr>
        <p:grpSpPr>
          <a:xfrm>
            <a:off x="255980" y="3632173"/>
            <a:ext cx="225000" cy="326250"/>
            <a:chOff x="260489" y="910901"/>
            <a:chExt cx="225000" cy="326250"/>
          </a:xfrm>
        </p:grpSpPr>
        <p:pic>
          <p:nvPicPr>
            <p:cNvPr id="250" name="Image 377"/>
            <p:cNvPicPr>
              <a:picLocks noChangeAspect="1"/>
            </p:cNvPicPr>
            <p:nvPr/>
          </p:nvPicPr>
          <p:blipFill>
            <a:blip r:embed="rId13"/>
            <a:stretch>
              <a:fillRect/>
            </a:stretch>
          </p:blipFill>
          <p:spPr>
            <a:xfrm>
              <a:off x="260489" y="910901"/>
              <a:ext cx="225000" cy="326250"/>
            </a:xfrm>
            <a:prstGeom prst="rect">
              <a:avLst/>
            </a:prstGeom>
          </p:spPr>
        </p:pic>
        <p:pic>
          <p:nvPicPr>
            <p:cNvPr id="251" name="Image 22"/>
            <p:cNvPicPr>
              <a:picLocks noChangeAspect="1"/>
            </p:cNvPicPr>
            <p:nvPr/>
          </p:nvPicPr>
          <p:blipFill>
            <a:blip r:embed="rId15"/>
            <a:stretch>
              <a:fillRect/>
            </a:stretch>
          </p:blipFill>
          <p:spPr>
            <a:xfrm>
              <a:off x="268255" y="937737"/>
              <a:ext cx="204033" cy="174885"/>
            </a:xfrm>
            <a:prstGeom prst="rect">
              <a:avLst/>
            </a:prstGeom>
          </p:spPr>
        </p:pic>
      </p:grpSp>
      <p:grpSp>
        <p:nvGrpSpPr>
          <p:cNvPr id="252" name="Groupe 20"/>
          <p:cNvGrpSpPr/>
          <p:nvPr/>
        </p:nvGrpSpPr>
        <p:grpSpPr>
          <a:xfrm>
            <a:off x="235968" y="5445802"/>
            <a:ext cx="225000" cy="326250"/>
            <a:chOff x="8607920" y="3083161"/>
            <a:chExt cx="225000" cy="326250"/>
          </a:xfrm>
        </p:grpSpPr>
        <p:pic>
          <p:nvPicPr>
            <p:cNvPr id="254" name="Image 371"/>
            <p:cNvPicPr>
              <a:picLocks noChangeAspect="1"/>
            </p:cNvPicPr>
            <p:nvPr/>
          </p:nvPicPr>
          <p:blipFill>
            <a:blip r:embed="rId16"/>
            <a:stretch>
              <a:fillRect/>
            </a:stretch>
          </p:blipFill>
          <p:spPr>
            <a:xfrm>
              <a:off x="8607920" y="3083161"/>
              <a:ext cx="225000" cy="326250"/>
            </a:xfrm>
            <a:prstGeom prst="rect">
              <a:avLst/>
            </a:prstGeom>
          </p:spPr>
        </p:pic>
        <p:pic>
          <p:nvPicPr>
            <p:cNvPr id="255" name="Image 372"/>
            <p:cNvPicPr>
              <a:picLocks noChangeAspect="1"/>
            </p:cNvPicPr>
            <p:nvPr/>
          </p:nvPicPr>
          <p:blipFill>
            <a:blip r:embed="rId17"/>
            <a:stretch>
              <a:fillRect/>
            </a:stretch>
          </p:blipFill>
          <p:spPr>
            <a:xfrm>
              <a:off x="8622956" y="3095000"/>
              <a:ext cx="191250" cy="191250"/>
            </a:xfrm>
            <a:prstGeom prst="rect">
              <a:avLst/>
            </a:prstGeom>
          </p:spPr>
        </p:pic>
      </p:grpSp>
      <p:pic>
        <p:nvPicPr>
          <p:cNvPr id="257" name="Image 2226"/>
          <p:cNvPicPr>
            <a:picLocks noChangeAspect="1"/>
          </p:cNvPicPr>
          <p:nvPr/>
        </p:nvPicPr>
        <p:blipFill>
          <a:blip r:embed="rId13">
            <a:duotone>
              <a:prstClr val="black"/>
              <a:schemeClr val="tx2">
                <a:tint val="45000"/>
                <a:satMod val="400000"/>
              </a:schemeClr>
            </a:duotone>
          </a:blip>
          <a:stretch>
            <a:fillRect/>
          </a:stretch>
        </p:blipFill>
        <p:spPr>
          <a:xfrm>
            <a:off x="8414552" y="909213"/>
            <a:ext cx="225000" cy="326250"/>
          </a:xfrm>
          <a:prstGeom prst="rect">
            <a:avLst/>
          </a:prstGeom>
        </p:spPr>
      </p:pic>
      <p:grpSp>
        <p:nvGrpSpPr>
          <p:cNvPr id="258" name="Group 257"/>
          <p:cNvGrpSpPr/>
          <p:nvPr/>
        </p:nvGrpSpPr>
        <p:grpSpPr>
          <a:xfrm>
            <a:off x="5760749" y="2107859"/>
            <a:ext cx="225000" cy="326250"/>
            <a:chOff x="260489" y="910901"/>
            <a:chExt cx="225000" cy="326250"/>
          </a:xfrm>
        </p:grpSpPr>
        <p:pic>
          <p:nvPicPr>
            <p:cNvPr id="259" name="Image 377"/>
            <p:cNvPicPr>
              <a:picLocks noChangeAspect="1"/>
            </p:cNvPicPr>
            <p:nvPr/>
          </p:nvPicPr>
          <p:blipFill>
            <a:blip r:embed="rId13"/>
            <a:stretch>
              <a:fillRect/>
            </a:stretch>
          </p:blipFill>
          <p:spPr>
            <a:xfrm>
              <a:off x="260489" y="910901"/>
              <a:ext cx="225000" cy="326250"/>
            </a:xfrm>
            <a:prstGeom prst="rect">
              <a:avLst/>
            </a:prstGeom>
          </p:spPr>
        </p:pic>
        <p:pic>
          <p:nvPicPr>
            <p:cNvPr id="260" name="Image 22"/>
            <p:cNvPicPr>
              <a:picLocks noChangeAspect="1"/>
            </p:cNvPicPr>
            <p:nvPr/>
          </p:nvPicPr>
          <p:blipFill>
            <a:blip r:embed="rId15"/>
            <a:stretch>
              <a:fillRect/>
            </a:stretch>
          </p:blipFill>
          <p:spPr>
            <a:xfrm>
              <a:off x="268255" y="937737"/>
              <a:ext cx="204033" cy="174885"/>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8066</TotalTime>
  <Words>586</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( 15 – 21 novembre 2016)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486</cp:revision>
  <cp:lastPrinted>2016-11-21T15:54:40Z</cp:lastPrinted>
  <dcterms:created xsi:type="dcterms:W3CDTF">2015-12-15T11:10:25Z</dcterms:created>
  <dcterms:modified xsi:type="dcterms:W3CDTF">2016-11-21T16:44:08Z</dcterms:modified>
</cp:coreProperties>
</file>