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98" d="100"/>
          <a:sy n="98" d="100"/>
        </p:scale>
        <p:origin x="288"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43" y="1"/>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27-Dec-16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5" y="8829975"/>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43" y="8829975"/>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27-Dec-16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27-Dec-16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27-Dec-16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27-Dec-16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27-Dec-16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(20 </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27 </a:t>
            </a:r>
            <a:r>
              <a:rPr lang="en-GB" sz="1000" dirty="0" err="1" smtClean="0">
                <a:solidFill>
                  <a:schemeClr val="bg1"/>
                </a:solidFill>
                <a:latin typeface="Arial" panose="020B0604020202020204" pitchFamily="34" charset="0"/>
                <a:cs typeface="Arial" panose="020B0604020202020204" pitchFamily="34" charset="0"/>
              </a:rPr>
              <a:t>décembre</a:t>
            </a:r>
            <a:r>
              <a:rPr lang="en-GB" sz="1000" dirty="0" smtClean="0">
                <a:solidFill>
                  <a:schemeClr val="bg1"/>
                </a:solidFill>
                <a:latin typeface="Arial" panose="020B0604020202020204" pitchFamily="34" charset="0"/>
                <a:cs typeface="Arial" panose="020B0604020202020204" pitchFamily="34" charset="0"/>
              </a:rPr>
              <a:t> 2016)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27 </a:t>
            </a:r>
            <a:r>
              <a:rPr lang="en-GB" sz="800" dirty="0" err="1" smtClean="0">
                <a:solidFill>
                  <a:schemeClr val="bg1">
                    <a:lumMod val="50000"/>
                  </a:schemeClr>
                </a:solidFill>
                <a:latin typeface="Arial" panose="020B0604020202020204" pitchFamily="34" charset="0"/>
                <a:cs typeface="Arial" panose="020B0604020202020204" pitchFamily="34" charset="0"/>
              </a:rPr>
              <a:t>dec</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lvl="0"/>
            <a:r>
              <a:rPr lang="fr-CA" sz="1000" dirty="0" smtClean="0">
                <a:solidFill>
                  <a:prstClr val="black"/>
                </a:solidFill>
                <a:latin typeface="Arial"/>
              </a:rPr>
              <a:t>CAMEROUN</a:t>
            </a:r>
          </a:p>
          <a:p>
            <a:pPr lvl="0"/>
            <a:endParaRPr lang="fr-CA" sz="600" dirty="0" smtClean="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smtClean="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Le 25 décembre, un kamikaze a tué deux personnes et blessé cinq autres lors d'une attaque sur un marché dans la ville de Mora, dans le nord du pays. Des kamikazes soupçonnés </a:t>
            </a:r>
            <a:r>
              <a:rPr lang="fr-CA" sz="800" dirty="0" smtClean="0">
                <a:latin typeface="Arial" panose="020B0604020202020204" pitchFamily="34" charset="0"/>
                <a:cs typeface="Arial" panose="020B0604020202020204" pitchFamily="34" charset="0"/>
              </a:rPr>
              <a:t>d’appartenir </a:t>
            </a:r>
            <a:r>
              <a:rPr lang="fr-CA" sz="800" dirty="0">
                <a:latin typeface="Arial" panose="020B0604020202020204" pitchFamily="34" charset="0"/>
                <a:cs typeface="Arial" panose="020B0604020202020204" pitchFamily="34" charset="0"/>
              </a:rPr>
              <a:t>à Boko Haram ont lancé plusieurs fois des attaques contre Mora, qui se situe à environ 30 km de la frontière nigériane. Cependant, la fréquence des attaques au Cameroun est en baisse depuis septembre</a:t>
            </a:r>
            <a:r>
              <a:rPr lang="fr-CA" sz="800" dirty="0" smtClean="0">
                <a:latin typeface="Arial" panose="020B0604020202020204" pitchFamily="34" charset="0"/>
                <a:cs typeface="Arial" panose="020B0604020202020204" pitchFamily="34" charset="0"/>
              </a:rPr>
              <a:t>.</a:t>
            </a:r>
          </a:p>
          <a:p>
            <a:endParaRPr lang="fr-CA" sz="500" dirty="0">
              <a:solidFill>
                <a:prstClr val="black"/>
              </a:solidFill>
              <a:latin typeface="Arial"/>
            </a:endParaRPr>
          </a:p>
          <a:p>
            <a:r>
              <a:rPr lang="fr-CA" sz="1000" dirty="0" smtClean="0">
                <a:solidFill>
                  <a:prstClr val="black"/>
                </a:solidFill>
                <a:latin typeface="Arial"/>
              </a:rPr>
              <a:t>LIBERIA</a:t>
            </a:r>
            <a:endParaRPr lang="fr-CA" sz="1000" dirty="0">
              <a:solidFill>
                <a:prstClr val="black"/>
              </a:solidFill>
              <a:latin typeface="Arial"/>
            </a:endParaRPr>
          </a:p>
          <a:p>
            <a:endParaRPr lang="fr-CA" sz="1000" dirty="0" smtClean="0">
              <a:solidFill>
                <a:prstClr val="black"/>
              </a:solidFill>
              <a:latin typeface="Arial"/>
            </a:endParaRPr>
          </a:p>
          <a:p>
            <a:endParaRPr lang="fr-CA" sz="1000" dirty="0" smtClean="0">
              <a:solidFill>
                <a:prstClr val="black"/>
              </a:solidFill>
              <a:latin typeface="Arial"/>
            </a:endParaRPr>
          </a:p>
          <a:p>
            <a:pPr lvl="0"/>
            <a:endParaRPr lang="fr-CA" sz="400" dirty="0">
              <a:latin typeface="Arial" panose="020B0604020202020204" pitchFamily="34" charset="0"/>
              <a:cs typeface="Arial" panose="020B0604020202020204" pitchFamily="34" charset="0"/>
            </a:endParaRPr>
          </a:p>
          <a:p>
            <a:pPr lvl="0"/>
            <a:endParaRPr lang="fr-CA" sz="400" dirty="0" smtClean="0">
              <a:latin typeface="Arial" panose="020B0604020202020204" pitchFamily="34" charset="0"/>
              <a:cs typeface="Arial" panose="020B0604020202020204" pitchFamily="34" charset="0"/>
            </a:endParaRPr>
          </a:p>
          <a:p>
            <a:pPr lvl="0"/>
            <a:r>
              <a:rPr lang="fr-CA" sz="800" dirty="0">
                <a:latin typeface="Arial" panose="020B0604020202020204" pitchFamily="34" charset="0"/>
                <a:cs typeface="Arial" panose="020B0604020202020204" pitchFamily="34" charset="0"/>
              </a:rPr>
              <a:t>Le Conseil de sécurité de l'ONU a prorogé le mandat de la Mission des Nations Unies au Libéria (MINUL) jusqu'au 30 mars 2018. Le mandat de la MINUL inclut la protection des civils, conseiller le Libéria sur la réforme des institutions de justice et de sécurité, supporter le gouvernement dans la protection et le suivi des droits de l'homme, ainsi que les efforts de lutte contre la violence sexuelle et sexiste. Le Conseil de sécurité a également appelé les gouvernements du Libéria et de la Côte d'Ivoire à poursuivre leur coopération et à appuyer le retour volontaire des réfugiés dans la sécurité et la dignité</a:t>
            </a:r>
            <a:r>
              <a:rPr lang="fr-CA" sz="800" dirty="0" smtClean="0">
                <a:latin typeface="Arial" panose="020B0604020202020204" pitchFamily="34" charset="0"/>
                <a:cs typeface="Arial" panose="020B0604020202020204" pitchFamily="34" charset="0"/>
              </a:rPr>
              <a:t>.</a:t>
            </a:r>
          </a:p>
          <a:p>
            <a:pPr lvl="0"/>
            <a:endParaRPr lang="fr-CA" sz="500" dirty="0" smtClean="0">
              <a:latin typeface="Arial" panose="020B0604020202020204" pitchFamily="34" charset="0"/>
              <a:cs typeface="Arial" panose="020B0604020202020204" pitchFamily="34" charset="0"/>
            </a:endParaRPr>
          </a:p>
          <a:p>
            <a:r>
              <a:rPr lang="fr-CA" sz="1000" dirty="0">
                <a:solidFill>
                  <a:prstClr val="black"/>
                </a:solidFill>
                <a:latin typeface="Arial"/>
              </a:rPr>
              <a:t>GAMBIE</a:t>
            </a:r>
          </a:p>
          <a:p>
            <a:pPr lvl="0"/>
            <a:endParaRPr lang="fr-CA" sz="1000" dirty="0" smtClean="0">
              <a:solidFill>
                <a:prstClr val="black"/>
              </a:solidFill>
              <a:latin typeface="Arial"/>
            </a:endParaRPr>
          </a:p>
          <a:p>
            <a:pPr lvl="0"/>
            <a:endParaRPr lang="fr-CA" sz="1000" dirty="0">
              <a:solidFill>
                <a:prstClr val="black"/>
              </a:solidFill>
              <a:latin typeface="Arial"/>
            </a:endParaRPr>
          </a:p>
          <a:p>
            <a:pPr lvl="0"/>
            <a:r>
              <a:rPr lang="fr-CA" sz="800" dirty="0" smtClean="0">
                <a:latin typeface="Arial" panose="020B0604020202020204" pitchFamily="34" charset="0"/>
                <a:cs typeface="Arial" panose="020B0604020202020204" pitchFamily="34" charset="0"/>
              </a:rPr>
              <a:t/>
            </a:r>
            <a:br>
              <a:rPr lang="fr-CA" sz="800" dirty="0" smtClean="0">
                <a:latin typeface="Arial" panose="020B0604020202020204" pitchFamily="34" charset="0"/>
                <a:cs typeface="Arial" panose="020B0604020202020204" pitchFamily="34" charset="0"/>
              </a:rPr>
            </a:br>
            <a:r>
              <a:rPr lang="fr-CA" sz="800" dirty="0" smtClean="0">
                <a:latin typeface="Arial" panose="020B0604020202020204" pitchFamily="34" charset="0"/>
                <a:cs typeface="Arial" panose="020B0604020202020204" pitchFamily="34" charset="0"/>
              </a:rPr>
              <a:t>Le </a:t>
            </a:r>
            <a:r>
              <a:rPr lang="fr-CA" sz="800" dirty="0">
                <a:latin typeface="Arial" panose="020B0604020202020204" pitchFamily="34" charset="0"/>
                <a:cs typeface="Arial" panose="020B0604020202020204" pitchFamily="34" charset="0"/>
              </a:rPr>
              <a:t>21 décembre, le président </a:t>
            </a:r>
            <a:r>
              <a:rPr lang="fr-CA" sz="800" dirty="0" err="1">
                <a:latin typeface="Arial" panose="020B0604020202020204" pitchFamily="34" charset="0"/>
                <a:cs typeface="Arial" panose="020B0604020202020204" pitchFamily="34" charset="0"/>
              </a:rPr>
              <a:t>Jammeh</a:t>
            </a:r>
            <a:r>
              <a:rPr lang="fr-CA" sz="800" dirty="0">
                <a:latin typeface="Arial" panose="020B0604020202020204" pitchFamily="34" charset="0"/>
                <a:cs typeface="Arial" panose="020B0604020202020204" pitchFamily="34" charset="0"/>
              </a:rPr>
              <a:t>, a déclaré qu'il ne quittera pas ses fonctions </a:t>
            </a:r>
            <a:r>
              <a:rPr lang="fr-CA" sz="800" dirty="0" smtClean="0">
                <a:latin typeface="Arial" panose="020B0604020202020204" pitchFamily="34" charset="0"/>
                <a:cs typeface="Arial" panose="020B0604020202020204" pitchFamily="34" charset="0"/>
              </a:rPr>
              <a:t>comme demandé par </a:t>
            </a:r>
            <a:r>
              <a:rPr lang="fr-CA" sz="800" dirty="0">
                <a:latin typeface="Arial" panose="020B0604020202020204" pitchFamily="34" charset="0"/>
                <a:cs typeface="Arial" panose="020B0604020202020204" pitchFamily="34" charset="0"/>
              </a:rPr>
              <a:t>la CEDEAO, ce qui </a:t>
            </a:r>
            <a:r>
              <a:rPr lang="fr-CA" sz="800" dirty="0" smtClean="0">
                <a:latin typeface="Arial" panose="020B0604020202020204" pitchFamily="34" charset="0"/>
                <a:cs typeface="Arial" panose="020B0604020202020204" pitchFamily="34" charset="0"/>
              </a:rPr>
              <a:t>complique </a:t>
            </a:r>
            <a:r>
              <a:rPr lang="fr-CA" sz="800" dirty="0">
                <a:latin typeface="Arial" panose="020B0604020202020204" pitchFamily="34" charset="0"/>
                <a:cs typeface="Arial" panose="020B0604020202020204" pitchFamily="34" charset="0"/>
              </a:rPr>
              <a:t>davantage la crise post-électorale du pays. </a:t>
            </a:r>
            <a:r>
              <a:rPr lang="fr-CA" sz="800" dirty="0">
                <a:latin typeface="Arial" panose="020B0604020202020204" pitchFamily="34" charset="0"/>
                <a:cs typeface="Arial" panose="020B0604020202020204" pitchFamily="34" charset="0"/>
              </a:rPr>
              <a:t>Le président rejette sa défaite contre le candidat de l'opposition </a:t>
            </a:r>
            <a:r>
              <a:rPr lang="fr-CA" sz="800" dirty="0" err="1">
                <a:latin typeface="Arial" panose="020B0604020202020204" pitchFamily="34" charset="0"/>
                <a:cs typeface="Arial" panose="020B0604020202020204" pitchFamily="34" charset="0"/>
              </a:rPr>
              <a:t>Adama</a:t>
            </a:r>
            <a:r>
              <a:rPr lang="fr-CA" sz="800" dirty="0">
                <a:latin typeface="Arial" panose="020B0604020202020204" pitchFamily="34" charset="0"/>
                <a:cs typeface="Arial" panose="020B0604020202020204" pitchFamily="34" charset="0"/>
              </a:rPr>
              <a:t> Barrow lors des élections du 1er décembre. </a:t>
            </a:r>
            <a:r>
              <a:rPr lang="fr-CA" sz="800" dirty="0">
                <a:latin typeface="Arial" panose="020B0604020202020204" pitchFamily="34" charset="0"/>
                <a:cs typeface="Arial" panose="020B0604020202020204" pitchFamily="34" charset="0"/>
              </a:rPr>
              <a:t>Le 10 janvier, la Cour suprême examinera le recours introduit par son parti pour annuler le résultat des élections</a:t>
            </a:r>
            <a:r>
              <a:rPr lang="fr-CA" sz="800" dirty="0" smtClean="0">
                <a:latin typeface="Arial" panose="020B0604020202020204" pitchFamily="34" charset="0"/>
                <a:cs typeface="Arial" panose="020B0604020202020204" pitchFamily="34" charset="0"/>
              </a:rPr>
              <a:t>. L’impasse </a:t>
            </a:r>
            <a:r>
              <a:rPr lang="fr-CA" sz="800" dirty="0">
                <a:latin typeface="Arial" panose="020B0604020202020204" pitchFamily="34" charset="0"/>
                <a:cs typeface="Arial" panose="020B0604020202020204" pitchFamily="34" charset="0"/>
              </a:rPr>
              <a:t>politique commence à toucher les </a:t>
            </a:r>
            <a:r>
              <a:rPr lang="fr-CA" sz="800" dirty="0" smtClean="0">
                <a:latin typeface="Arial" panose="020B0604020202020204" pitchFamily="34" charset="0"/>
                <a:cs typeface="Arial" panose="020B0604020202020204" pitchFamily="34" charset="0"/>
              </a:rPr>
              <a:t>citoyens </a:t>
            </a:r>
            <a:r>
              <a:rPr lang="fr-CA" sz="800" smtClean="0">
                <a:latin typeface="Arial" panose="020B0604020202020204" pitchFamily="34" charset="0"/>
                <a:cs typeface="Arial" panose="020B0604020202020204" pitchFamily="34" charset="0"/>
              </a:rPr>
              <a:t>alors que </a:t>
            </a:r>
            <a:r>
              <a:rPr lang="fr-CA" sz="800" dirty="0" smtClean="0">
                <a:latin typeface="Arial" panose="020B0604020202020204" pitchFamily="34" charset="0"/>
                <a:cs typeface="Arial" panose="020B0604020202020204" pitchFamily="34" charset="0"/>
              </a:rPr>
              <a:t>la Chambre </a:t>
            </a:r>
            <a:r>
              <a:rPr lang="fr-CA" sz="800" dirty="0">
                <a:latin typeface="Arial" panose="020B0604020202020204" pitchFamily="34" charset="0"/>
                <a:cs typeface="Arial" panose="020B0604020202020204" pitchFamily="34" charset="0"/>
              </a:rPr>
              <a:t>de commerce et d'industrie de la Gambie </a:t>
            </a:r>
            <a:r>
              <a:rPr lang="fr-CA" sz="800" dirty="0" smtClean="0">
                <a:latin typeface="Arial" panose="020B0604020202020204" pitchFamily="34" charset="0"/>
                <a:cs typeface="Arial" panose="020B0604020202020204" pitchFamily="34" charset="0"/>
              </a:rPr>
              <a:t>a </a:t>
            </a:r>
            <a:r>
              <a:rPr lang="fr-CA" sz="800" dirty="0">
                <a:latin typeface="Arial" panose="020B0604020202020204" pitchFamily="34" charset="0"/>
                <a:cs typeface="Arial" panose="020B0604020202020204" pitchFamily="34" charset="0"/>
              </a:rPr>
              <a:t>exprimé des inquiétudes au sujet des effets négatifs sur l’économie.</a:t>
            </a: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CENTRAFRICAINE</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260993" y="2979863"/>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47002" y="3196106"/>
                <a:ext cx="231428"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RD CONGO</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4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Au cours de la semaine dernière, le Bureau conjoint des Nations Unies pour les droits de l'homme en RDC a recensé au moins 40 meurtres de civils à Kinshasa, Lubumbashi, Boma et Matadi, principalement de personnes protestant contre le refus du président Kabila de démissionner à la fin officielle de son mandat le 19 décembre. Le gouvernement a déclaré que le président Kabila resterait en fonction jusqu'à ce que des élections puissent être organisées en 2018. L'opposition demande un engagement clair de Kabila de ne pas se présenter pour un troisième mandat et une date d'élection en 2017. L'Église catholique</a:t>
            </a:r>
            <a:r>
              <a:rPr lang="fr-CA" sz="800" dirty="0" smtClean="0">
                <a:latin typeface="Arial" panose="020B0604020202020204" pitchFamily="34" charset="0"/>
                <a:cs typeface="Arial" panose="020B0604020202020204" pitchFamily="34" charset="0"/>
              </a:rPr>
              <a:t>, qui mène des </a:t>
            </a:r>
            <a:r>
              <a:rPr lang="fr-CA" sz="800" dirty="0">
                <a:latin typeface="Arial" panose="020B0604020202020204" pitchFamily="34" charset="0"/>
                <a:cs typeface="Arial" panose="020B0604020202020204" pitchFamily="34" charset="0"/>
              </a:rPr>
              <a:t>pourparlers entre l’opposition et le  parti au pouvoir, </a:t>
            </a:r>
            <a:r>
              <a:rPr lang="fr-CA" sz="800" dirty="0" smtClean="0">
                <a:latin typeface="Arial" panose="020B0604020202020204" pitchFamily="34" charset="0"/>
                <a:cs typeface="Arial" panose="020B0604020202020204" pitchFamily="34" charset="0"/>
              </a:rPr>
              <a:t>souhaitait qu’une solution soit trouvée pour </a:t>
            </a:r>
            <a:r>
              <a:rPr lang="fr-CA" sz="800" dirty="0">
                <a:latin typeface="Arial" panose="020B0604020202020204" pitchFamily="34" charset="0"/>
                <a:cs typeface="Arial" panose="020B0604020202020204" pitchFamily="34" charset="0"/>
              </a:rPr>
              <a:t>Noël. Aucun accord n'a été </a:t>
            </a:r>
            <a:r>
              <a:rPr lang="fr-CA" sz="800" dirty="0" smtClean="0">
                <a:latin typeface="Arial" panose="020B0604020202020204" pitchFamily="34" charset="0"/>
                <a:cs typeface="Arial" panose="020B0604020202020204" pitchFamily="34" charset="0"/>
              </a:rPr>
              <a:t>conclu.</a:t>
            </a:r>
            <a:endParaRPr lang="en-GB" sz="1000" dirty="0">
              <a:latin typeface="Arial"/>
            </a:endParaRPr>
          </a:p>
          <a:p>
            <a:endParaRPr lang="fr-CA" sz="1000" dirty="0" smtClean="0">
              <a:latin typeface="Arial"/>
              <a:cs typeface="Arial" panose="020B0604020202020204" pitchFamily="34" charset="0"/>
            </a:endParaRPr>
          </a:p>
          <a:p>
            <a:endParaRPr lang="fr-CA" sz="1000" dirty="0" smtClean="0">
              <a:latin typeface="Arial"/>
              <a:cs typeface="Arial" panose="020B0604020202020204" pitchFamily="34" charset="0"/>
            </a:endParaRPr>
          </a:p>
          <a:p>
            <a:endParaRPr lang="fr-CA" sz="3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Depuis </a:t>
            </a:r>
            <a:r>
              <a:rPr lang="fr-CA" sz="800" dirty="0">
                <a:latin typeface="Arial" panose="020B0604020202020204" pitchFamily="34" charset="0"/>
                <a:cs typeface="Arial" panose="020B0604020202020204" pitchFamily="34" charset="0"/>
              </a:rPr>
              <a:t>le 22 </a:t>
            </a:r>
            <a:r>
              <a:rPr lang="fr-CA" sz="800" dirty="0" smtClean="0">
                <a:latin typeface="Arial" panose="020B0604020202020204" pitchFamily="34" charset="0"/>
                <a:cs typeface="Arial" panose="020B0604020202020204" pitchFamily="34" charset="0"/>
              </a:rPr>
              <a:t>décembre, </a:t>
            </a:r>
            <a:r>
              <a:rPr lang="fr-CA" sz="800" dirty="0">
                <a:latin typeface="Arial" panose="020B0604020202020204" pitchFamily="34" charset="0"/>
                <a:cs typeface="Arial" panose="020B0604020202020204" pitchFamily="34" charset="0"/>
              </a:rPr>
              <a:t>dans l'est de la RDC, au moins 35 civils ont été tués dans la province du Nord-Kivu dans des attaques de milices. </a:t>
            </a:r>
            <a:r>
              <a:rPr lang="fr-CA" sz="800" dirty="0">
                <a:latin typeface="Arial" panose="020B0604020202020204" pitchFamily="34" charset="0"/>
                <a:cs typeface="Arial" panose="020B0604020202020204" pitchFamily="34" charset="0"/>
              </a:rPr>
              <a:t>Les attaques croissantes provoquées par les rivalités ethniques et l'intrusion des rebelles ont éploré une région souvent touchée par la violence. Les massacres perpétrés par des milices rivales au Nord-Kivu ont tué des dizaines de personnes cette année.</a:t>
            </a:r>
          </a:p>
          <a:p>
            <a:endParaRPr lang="fr-CA" sz="500" dirty="0">
              <a:latin typeface="Arial"/>
              <a:cs typeface="Arial" panose="020B0604020202020204" pitchFamily="34" charset="0"/>
            </a:endParaRPr>
          </a:p>
          <a:p>
            <a:r>
              <a:rPr lang="fr-CA" sz="1000" dirty="0" smtClean="0">
                <a:latin typeface="Arial"/>
                <a:cs typeface="Arial" panose="020B0604020202020204" pitchFamily="34" charset="0"/>
              </a:rPr>
              <a:t>RÉGIONAL</a:t>
            </a:r>
            <a:endParaRPr lang="fr-CA" sz="1000" dirty="0" smtClean="0">
              <a:latin typeface="Arial"/>
              <a:cs typeface="Arial" panose="020B0604020202020204" pitchFamily="34" charset="0"/>
            </a:endParaRPr>
          </a:p>
          <a:p>
            <a:endParaRPr lang="fr-CA" sz="1000" dirty="0">
              <a:latin typeface="Arial"/>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Un </a:t>
            </a:r>
            <a:r>
              <a:rPr lang="fr-CA" sz="800" dirty="0">
                <a:latin typeface="Arial" panose="020B0604020202020204" pitchFamily="34" charset="0"/>
                <a:cs typeface="Arial" panose="020B0604020202020204" pitchFamily="34" charset="0"/>
              </a:rPr>
              <a:t>vaccin expérimental Ébola testé sur près de 6 000 personnes aurait fourni une protection substantielle contre le virus mortel. </a:t>
            </a:r>
            <a:r>
              <a:rPr lang="fr-CA" sz="800" dirty="0">
                <a:latin typeface="Arial" panose="020B0604020202020204" pitchFamily="34" charset="0"/>
                <a:cs typeface="Arial" panose="020B0604020202020204" pitchFamily="34" charset="0"/>
              </a:rPr>
              <a:t>Les résultats publiés dans la revue médicale The Lancet montrent que tous les vaccinés étaient exempts du virus après 10 jours. </a:t>
            </a:r>
            <a:r>
              <a:rPr lang="fr-CA" sz="800" dirty="0">
                <a:latin typeface="Arial" panose="020B0604020202020204" pitchFamily="34" charset="0"/>
                <a:cs typeface="Arial" panose="020B0604020202020204" pitchFamily="34" charset="0"/>
              </a:rPr>
              <a:t>Dans un groupe </a:t>
            </a:r>
            <a:r>
              <a:rPr lang="fr-CA" sz="800" dirty="0">
                <a:latin typeface="Arial" panose="020B0604020202020204" pitchFamily="34" charset="0"/>
                <a:cs typeface="Arial" panose="020B0604020202020204" pitchFamily="34" charset="0"/>
              </a:rPr>
              <a:t>non </a:t>
            </a:r>
            <a:r>
              <a:rPr lang="fr-CA" sz="800" dirty="0" smtClean="0">
                <a:latin typeface="Arial" panose="020B0604020202020204" pitchFamily="34" charset="0"/>
                <a:cs typeface="Arial" panose="020B0604020202020204" pitchFamily="34" charset="0"/>
              </a:rPr>
              <a:t>vacciné du </a:t>
            </a:r>
            <a:r>
              <a:rPr lang="fr-CA" sz="800" dirty="0">
                <a:latin typeface="Arial" panose="020B0604020202020204" pitchFamily="34" charset="0"/>
                <a:cs typeface="Arial" panose="020B0604020202020204" pitchFamily="34" charset="0"/>
              </a:rPr>
              <a:t>même </a:t>
            </a:r>
            <a:r>
              <a:rPr lang="fr-CA" sz="800" dirty="0" smtClean="0">
                <a:latin typeface="Arial" panose="020B0604020202020204" pitchFamily="34" charset="0"/>
                <a:cs typeface="Arial" panose="020B0604020202020204" pitchFamily="34" charset="0"/>
              </a:rPr>
              <a:t>nombre, </a:t>
            </a:r>
            <a:r>
              <a:rPr lang="fr-CA" sz="800" dirty="0">
                <a:latin typeface="Arial" panose="020B0604020202020204" pitchFamily="34" charset="0"/>
                <a:cs typeface="Arial" panose="020B0604020202020204" pitchFamily="34" charset="0"/>
              </a:rPr>
              <a:t>23 ont développé plus tard la maladie. Le </a:t>
            </a:r>
            <a:r>
              <a:rPr lang="fr-CA" sz="800" dirty="0" smtClean="0">
                <a:latin typeface="Arial" panose="020B0604020202020204" pitchFamily="34" charset="0"/>
                <a:cs typeface="Arial" panose="020B0604020202020204" pitchFamily="34" charset="0"/>
              </a:rPr>
              <a:t>vaccin fait </a:t>
            </a:r>
            <a:r>
              <a:rPr lang="fr-CA" sz="800" dirty="0">
                <a:latin typeface="Arial" panose="020B0604020202020204" pitchFamily="34" charset="0"/>
                <a:cs typeface="Arial" panose="020B0604020202020204" pitchFamily="34" charset="0"/>
              </a:rPr>
              <a:t>maintenant l'objet </a:t>
            </a:r>
            <a:r>
              <a:rPr lang="fr-CA" sz="800" dirty="0" smtClean="0">
                <a:latin typeface="Arial" panose="020B0604020202020204" pitchFamily="34" charset="0"/>
                <a:cs typeface="Arial" panose="020B0604020202020204" pitchFamily="34" charset="0"/>
              </a:rPr>
              <a:t>d'une procédure accélérée </a:t>
            </a:r>
            <a:r>
              <a:rPr lang="fr-CA" sz="800" dirty="0">
                <a:latin typeface="Arial" panose="020B0604020202020204" pitchFamily="34" charset="0"/>
                <a:cs typeface="Arial" panose="020B0604020202020204" pitchFamily="34" charset="0"/>
              </a:rPr>
              <a:t>pour approbation réglementaire et pourrait être disponible d'ici à 2018. Plus de 11 000 personnes en Afrique de l’ouest sont décédées </a:t>
            </a:r>
            <a:r>
              <a:rPr lang="fr-CA" sz="800" dirty="0" smtClean="0">
                <a:latin typeface="Arial" panose="020B0604020202020204" pitchFamily="34" charset="0"/>
                <a:cs typeface="Arial" panose="020B0604020202020204" pitchFamily="34" charset="0"/>
              </a:rPr>
              <a:t>lors de </a:t>
            </a:r>
            <a:r>
              <a:rPr lang="fr-CA" sz="800" dirty="0">
                <a:latin typeface="Arial" panose="020B0604020202020204" pitchFamily="34" charset="0"/>
                <a:cs typeface="Arial" panose="020B0604020202020204" pitchFamily="34" charset="0"/>
              </a:rPr>
              <a:t>la pire épidémie de maladie à virus Ébola au monde.</a:t>
            </a:r>
          </a:p>
          <a:p>
            <a:endParaRPr lang="fr-CA"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6612776" y="5713051"/>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3149"/>
            <a:ext cx="1977854"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DES DIZAINES DE PERSONNES TUÉES LORS DE MANIFESTATIONS</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892692" y="263321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15444"/>
          </a:xfrm>
          <a:prstGeom prst="rect">
            <a:avLst/>
          </a:prstGeom>
          <a:noFill/>
        </p:spPr>
        <p:txBody>
          <a:bodyPr wrap="square" rtlCol="0">
            <a:spAutoFit/>
          </a:bodyPr>
          <a:lstStyle/>
          <a:p>
            <a:pPr algn="ctr"/>
            <a:r>
              <a:rPr lang="fr-FR" sz="800" dirty="0">
                <a:latin typeface="Bookman Old Style" panose="02050604050505020204" pitchFamily="18" charset="0"/>
              </a:rPr>
              <a:t>GAMBIE</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4067" y="837227"/>
            <a:ext cx="2072926" cy="338554"/>
            <a:chOff x="285118" y="2789079"/>
            <a:chExt cx="2363574" cy="338554"/>
          </a:xfrm>
        </p:grpSpPr>
        <p:sp>
          <p:nvSpPr>
            <p:cNvPr id="261" name="ZoneTexte 84"/>
            <p:cNvSpPr txBox="1"/>
            <p:nvPr/>
          </p:nvSpPr>
          <p:spPr>
            <a:xfrm>
              <a:off x="361527" y="2789079"/>
              <a:ext cx="2287165"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UNE ATTAQUE SUICIDE TUE DEUX PERSONNES DANS UN MARCHÉ</a:t>
              </a:r>
              <a:endParaRPr lang="en-US" sz="800" i="1" dirty="0">
                <a:solidFill>
                  <a:srgbClr val="026CB6"/>
                </a:solidFill>
                <a:latin typeface="Arial" panose="020B0604020202020204" pitchFamily="34" charset="0"/>
                <a:cs typeface="Arial" panose="020B0604020202020204" pitchFamily="34" charset="0"/>
              </a:endParaRPr>
            </a:p>
          </p:txBody>
        </p:sp>
        <p:pic>
          <p:nvPicPr>
            <p:cNvPr id="192" name="Image 20"/>
            <p:cNvPicPr>
              <a:picLocks noChangeAspect="1"/>
            </p:cNvPicPr>
            <p:nvPr/>
          </p:nvPicPr>
          <p:blipFill>
            <a:blip r:embed="rId12"/>
            <a:stretch>
              <a:fillRect/>
            </a:stretch>
          </p:blipFill>
          <p:spPr>
            <a:xfrm>
              <a:off x="285118" y="2837393"/>
              <a:ext cx="201600" cy="192436"/>
            </a:xfrm>
            <a:prstGeom prst="rect">
              <a:avLst/>
            </a:prstGeom>
          </p:spPr>
        </p:pic>
      </p:grpSp>
      <p:sp>
        <p:nvSpPr>
          <p:cNvPr id="2176" name="ZoneTexte 2175"/>
          <p:cNvSpPr txBox="1"/>
          <p:nvPr/>
        </p:nvSpPr>
        <p:spPr>
          <a:xfrm>
            <a:off x="448070" y="2714213"/>
            <a:ext cx="1934969"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LA MISSION DES NATIONS UNIES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AU LIBERIA PROLONGÉE</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65989" y="3503452"/>
            <a:ext cx="1528280"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AU MOINS 49 PERSONNES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TUÉES AU NORD-KIVU</a:t>
            </a:r>
            <a:endParaRPr lang="en-US" sz="800" i="1" dirty="0">
              <a:solidFill>
                <a:srgbClr val="026CB6"/>
              </a:solidFill>
              <a:latin typeface="Arial" panose="020B0604020202020204" pitchFamily="34" charset="0"/>
              <a:cs typeface="Arial" panose="020B0604020202020204" pitchFamily="34" charset="0"/>
            </a:endParaRPr>
          </a:p>
        </p:txBody>
      </p:sp>
      <p:cxnSp>
        <p:nvCxnSpPr>
          <p:cNvPr id="204" name="Connecteur droit 75"/>
          <p:cNvCxnSpPr/>
          <p:nvPr/>
        </p:nvCxnSpPr>
        <p:spPr>
          <a:xfrm flipV="1">
            <a:off x="225746" y="2656728"/>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78" name="Group 177"/>
          <p:cNvGrpSpPr/>
          <p:nvPr/>
        </p:nvGrpSpPr>
        <p:grpSpPr>
          <a:xfrm>
            <a:off x="2609079" y="2471467"/>
            <a:ext cx="225000" cy="326250"/>
            <a:chOff x="5399317" y="1443305"/>
            <a:chExt cx="225000" cy="326250"/>
          </a:xfrm>
        </p:grpSpPr>
        <p:pic>
          <p:nvPicPr>
            <p:cNvPr id="180"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81"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91" name="Group 190"/>
          <p:cNvGrpSpPr/>
          <p:nvPr/>
        </p:nvGrpSpPr>
        <p:grpSpPr>
          <a:xfrm>
            <a:off x="212694" y="5063597"/>
            <a:ext cx="225000" cy="326250"/>
            <a:chOff x="5399317" y="1443305"/>
            <a:chExt cx="225000" cy="326250"/>
          </a:xfrm>
        </p:grpSpPr>
        <p:pic>
          <p:nvPicPr>
            <p:cNvPr id="193"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94"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cxnSp>
        <p:nvCxnSpPr>
          <p:cNvPr id="210" name="Connecteur droit 90"/>
          <p:cNvCxnSpPr/>
          <p:nvPr/>
        </p:nvCxnSpPr>
        <p:spPr>
          <a:xfrm>
            <a:off x="8434637" y="5284993"/>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82" name="Connecteur droit 75"/>
          <p:cNvCxnSpPr/>
          <p:nvPr/>
        </p:nvCxnSpPr>
        <p:spPr>
          <a:xfrm flipV="1">
            <a:off x="230778" y="501296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72777" y="5023061"/>
            <a:ext cx="2030253"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LE PRÉSIDENT DÉCLARE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RESTER AU POUVOIR</a:t>
            </a:r>
            <a:endParaRPr lang="en-US" sz="800" i="1" dirty="0">
              <a:solidFill>
                <a:srgbClr val="026CB6"/>
              </a:solidFill>
              <a:latin typeface="Arial" panose="020B0604020202020204" pitchFamily="34" charset="0"/>
              <a:cs typeface="Arial" panose="020B0604020202020204" pitchFamily="34" charset="0"/>
            </a:endParaRPr>
          </a:p>
        </p:txBody>
      </p:sp>
      <p:sp>
        <p:nvSpPr>
          <p:cNvPr id="188" name="ZoneTexte 2175"/>
          <p:cNvSpPr txBox="1"/>
          <p:nvPr/>
        </p:nvSpPr>
        <p:spPr>
          <a:xfrm>
            <a:off x="8673625" y="5288099"/>
            <a:ext cx="1934969"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UN VACCIN CONTRE ÉBOLA </a:t>
            </a:r>
            <a:br>
              <a:rPr lang="fr-CA" sz="800" i="1" dirty="0" smtClean="0">
                <a:solidFill>
                  <a:srgbClr val="026CB6"/>
                </a:solidFill>
                <a:latin typeface="Arial" panose="020B0604020202020204" pitchFamily="34" charset="0"/>
                <a:cs typeface="Arial" panose="020B0604020202020204" pitchFamily="34" charset="0"/>
              </a:rPr>
            </a:br>
            <a:r>
              <a:rPr lang="fr-CA" sz="800" i="1" dirty="0" smtClean="0">
                <a:solidFill>
                  <a:srgbClr val="026CB6"/>
                </a:solidFill>
                <a:latin typeface="Arial" panose="020B0604020202020204" pitchFamily="34" charset="0"/>
                <a:cs typeface="Arial" panose="020B0604020202020204" pitchFamily="34" charset="0"/>
              </a:rPr>
              <a:t>TESTÉ AVEC SUCCÈS</a:t>
            </a:r>
            <a:endParaRPr lang="en-US" sz="800" i="1" dirty="0">
              <a:solidFill>
                <a:srgbClr val="026CB6"/>
              </a:solidFill>
              <a:latin typeface="Arial" panose="020B0604020202020204" pitchFamily="34" charset="0"/>
              <a:cs typeface="Arial" panose="020B0604020202020204" pitchFamily="34" charset="0"/>
            </a:endParaRPr>
          </a:p>
        </p:txBody>
      </p:sp>
      <p:grpSp>
        <p:nvGrpSpPr>
          <p:cNvPr id="189" name="Group 188"/>
          <p:cNvGrpSpPr/>
          <p:nvPr/>
        </p:nvGrpSpPr>
        <p:grpSpPr>
          <a:xfrm>
            <a:off x="8398308" y="3543355"/>
            <a:ext cx="225000" cy="328204"/>
            <a:chOff x="4499508" y="1144203"/>
            <a:chExt cx="225000" cy="328204"/>
          </a:xfrm>
        </p:grpSpPr>
        <p:pic>
          <p:nvPicPr>
            <p:cNvPr id="190" name="Image 377"/>
            <p:cNvPicPr>
              <a:picLocks noChangeAspect="1"/>
            </p:cNvPicPr>
            <p:nvPr/>
          </p:nvPicPr>
          <p:blipFill>
            <a:blip r:embed="rId13"/>
            <a:stretch>
              <a:fillRect/>
            </a:stretch>
          </p:blipFill>
          <p:spPr>
            <a:xfrm>
              <a:off x="4499508" y="1146157"/>
              <a:ext cx="225000" cy="326250"/>
            </a:xfrm>
            <a:prstGeom prst="rect">
              <a:avLst/>
            </a:prstGeom>
          </p:spPr>
        </p:pic>
        <p:pic>
          <p:nvPicPr>
            <p:cNvPr id="195"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199" name="Group 198"/>
          <p:cNvGrpSpPr/>
          <p:nvPr/>
        </p:nvGrpSpPr>
        <p:grpSpPr>
          <a:xfrm>
            <a:off x="8422343" y="884057"/>
            <a:ext cx="225000" cy="328204"/>
            <a:chOff x="4499508" y="1144203"/>
            <a:chExt cx="225000" cy="328204"/>
          </a:xfrm>
        </p:grpSpPr>
        <p:pic>
          <p:nvPicPr>
            <p:cNvPr id="200" name="Image 377"/>
            <p:cNvPicPr>
              <a:picLocks noChangeAspect="1"/>
            </p:cNvPicPr>
            <p:nvPr/>
          </p:nvPicPr>
          <p:blipFill>
            <a:blip r:embed="rId13"/>
            <a:stretch>
              <a:fillRect/>
            </a:stretch>
          </p:blipFill>
          <p:spPr>
            <a:xfrm>
              <a:off x="4499508" y="1146157"/>
              <a:ext cx="225000" cy="326250"/>
            </a:xfrm>
            <a:prstGeom prst="rect">
              <a:avLst/>
            </a:prstGeom>
          </p:spPr>
        </p:pic>
        <p:pic>
          <p:nvPicPr>
            <p:cNvPr id="202"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05" name="Group 204"/>
          <p:cNvGrpSpPr/>
          <p:nvPr/>
        </p:nvGrpSpPr>
        <p:grpSpPr>
          <a:xfrm>
            <a:off x="7082259" y="3906888"/>
            <a:ext cx="225000" cy="328204"/>
            <a:chOff x="4499508" y="1144203"/>
            <a:chExt cx="225000" cy="328204"/>
          </a:xfrm>
        </p:grpSpPr>
        <p:pic>
          <p:nvPicPr>
            <p:cNvPr id="211" name="Image 377"/>
            <p:cNvPicPr>
              <a:picLocks noChangeAspect="1"/>
            </p:cNvPicPr>
            <p:nvPr/>
          </p:nvPicPr>
          <p:blipFill>
            <a:blip r:embed="rId13"/>
            <a:stretch>
              <a:fillRect/>
            </a:stretch>
          </p:blipFill>
          <p:spPr>
            <a:xfrm>
              <a:off x="4499508" y="1146157"/>
              <a:ext cx="225000" cy="326250"/>
            </a:xfrm>
            <a:prstGeom prst="rect">
              <a:avLst/>
            </a:prstGeom>
          </p:spPr>
        </p:pic>
        <p:pic>
          <p:nvPicPr>
            <p:cNvPr id="214"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21" name="Groupe 20"/>
          <p:cNvGrpSpPr/>
          <p:nvPr/>
        </p:nvGrpSpPr>
        <p:grpSpPr>
          <a:xfrm>
            <a:off x="8423298" y="5311277"/>
            <a:ext cx="225000" cy="326250"/>
            <a:chOff x="8607920" y="3083161"/>
            <a:chExt cx="225000" cy="326250"/>
          </a:xfrm>
        </p:grpSpPr>
        <p:pic>
          <p:nvPicPr>
            <p:cNvPr id="222" name="Image 371"/>
            <p:cNvPicPr>
              <a:picLocks noChangeAspect="1"/>
            </p:cNvPicPr>
            <p:nvPr/>
          </p:nvPicPr>
          <p:blipFill>
            <a:blip r:embed="rId16"/>
            <a:stretch>
              <a:fillRect/>
            </a:stretch>
          </p:blipFill>
          <p:spPr>
            <a:xfrm>
              <a:off x="8607920" y="3083161"/>
              <a:ext cx="225000" cy="326250"/>
            </a:xfrm>
            <a:prstGeom prst="rect">
              <a:avLst/>
            </a:prstGeom>
          </p:spPr>
        </p:pic>
        <p:pic>
          <p:nvPicPr>
            <p:cNvPr id="223" name="Image 372"/>
            <p:cNvPicPr>
              <a:picLocks noChangeAspect="1"/>
            </p:cNvPicPr>
            <p:nvPr/>
          </p:nvPicPr>
          <p:blipFill>
            <a:blip r:embed="rId17"/>
            <a:stretch>
              <a:fillRect/>
            </a:stretch>
          </p:blipFill>
          <p:spPr>
            <a:xfrm>
              <a:off x="8622956" y="3095000"/>
              <a:ext cx="191250" cy="191250"/>
            </a:xfrm>
            <a:prstGeom prst="rect">
              <a:avLst/>
            </a:prstGeom>
          </p:spPr>
        </p:pic>
      </p:grpSp>
      <p:pic>
        <p:nvPicPr>
          <p:cNvPr id="231" name="Image 2226"/>
          <p:cNvPicPr>
            <a:picLocks noChangeAspect="1"/>
          </p:cNvPicPr>
          <p:nvPr/>
        </p:nvPicPr>
        <p:blipFill>
          <a:blip r:embed="rId13">
            <a:duotone>
              <a:prstClr val="black"/>
              <a:schemeClr val="tx2">
                <a:tint val="45000"/>
                <a:satMod val="400000"/>
              </a:schemeClr>
            </a:duotone>
          </a:blip>
          <a:stretch>
            <a:fillRect/>
          </a:stretch>
        </p:blipFill>
        <p:spPr>
          <a:xfrm>
            <a:off x="235848" y="2732119"/>
            <a:ext cx="225000" cy="326250"/>
          </a:xfrm>
          <a:prstGeom prst="rect">
            <a:avLst/>
          </a:prstGeom>
        </p:spPr>
      </p:pic>
      <p:pic>
        <p:nvPicPr>
          <p:cNvPr id="239" name="Image 2226"/>
          <p:cNvPicPr>
            <a:picLocks noChangeAspect="1"/>
          </p:cNvPicPr>
          <p:nvPr/>
        </p:nvPicPr>
        <p:blipFill>
          <a:blip r:embed="rId13">
            <a:duotone>
              <a:prstClr val="black"/>
              <a:schemeClr val="tx2">
                <a:tint val="45000"/>
                <a:satMod val="400000"/>
              </a:schemeClr>
            </a:duotone>
          </a:blip>
          <a:stretch>
            <a:fillRect/>
          </a:stretch>
        </p:blipFill>
        <p:spPr>
          <a:xfrm>
            <a:off x="3585167" y="3244053"/>
            <a:ext cx="225000" cy="326250"/>
          </a:xfrm>
          <a:prstGeom prst="rect">
            <a:avLst/>
          </a:prstGeom>
        </p:spPr>
      </p:pic>
      <p:grpSp>
        <p:nvGrpSpPr>
          <p:cNvPr id="240" name="Group 239"/>
          <p:cNvGrpSpPr/>
          <p:nvPr/>
        </p:nvGrpSpPr>
        <p:grpSpPr>
          <a:xfrm>
            <a:off x="224707" y="878324"/>
            <a:ext cx="225000" cy="328204"/>
            <a:chOff x="4499508" y="1144203"/>
            <a:chExt cx="225000" cy="328204"/>
          </a:xfrm>
        </p:grpSpPr>
        <p:pic>
          <p:nvPicPr>
            <p:cNvPr id="241" name="Image 377"/>
            <p:cNvPicPr>
              <a:picLocks noChangeAspect="1"/>
            </p:cNvPicPr>
            <p:nvPr/>
          </p:nvPicPr>
          <p:blipFill>
            <a:blip r:embed="rId13"/>
            <a:stretch>
              <a:fillRect/>
            </a:stretch>
          </p:blipFill>
          <p:spPr>
            <a:xfrm>
              <a:off x="4499508" y="1146157"/>
              <a:ext cx="225000" cy="326250"/>
            </a:xfrm>
            <a:prstGeom prst="rect">
              <a:avLst/>
            </a:prstGeom>
          </p:spPr>
        </p:pic>
        <p:pic>
          <p:nvPicPr>
            <p:cNvPr id="242"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43" name="Group 242"/>
          <p:cNvGrpSpPr/>
          <p:nvPr/>
        </p:nvGrpSpPr>
        <p:grpSpPr>
          <a:xfrm>
            <a:off x="5931478" y="3317320"/>
            <a:ext cx="225000" cy="328204"/>
            <a:chOff x="4499508" y="1144203"/>
            <a:chExt cx="225000" cy="328204"/>
          </a:xfrm>
        </p:grpSpPr>
        <p:pic>
          <p:nvPicPr>
            <p:cNvPr id="244" name="Image 377"/>
            <p:cNvPicPr>
              <a:picLocks noChangeAspect="1"/>
            </p:cNvPicPr>
            <p:nvPr/>
          </p:nvPicPr>
          <p:blipFill>
            <a:blip r:embed="rId13"/>
            <a:stretch>
              <a:fillRect/>
            </a:stretch>
          </p:blipFill>
          <p:spPr>
            <a:xfrm>
              <a:off x="4499508" y="1146157"/>
              <a:ext cx="225000" cy="326250"/>
            </a:xfrm>
            <a:prstGeom prst="rect">
              <a:avLst/>
            </a:prstGeom>
          </p:spPr>
        </p:pic>
        <p:pic>
          <p:nvPicPr>
            <p:cNvPr id="245" name="Image 19"/>
            <p:cNvPicPr>
              <a:picLocks noChangeAspect="1"/>
            </p:cNvPicPr>
            <p:nvPr/>
          </p:nvPicPr>
          <p:blipFill>
            <a:blip r:embed="rId15"/>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12412</TotalTime>
  <Words>641</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(20 – 27 décembre 2016)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528</cp:revision>
  <cp:lastPrinted>2016-12-19T16:17:06Z</cp:lastPrinted>
  <dcterms:created xsi:type="dcterms:W3CDTF">2015-12-15T11:10:25Z</dcterms:created>
  <dcterms:modified xsi:type="dcterms:W3CDTF">2016-12-27T16:34:36Z</dcterms:modified>
</cp:coreProperties>
</file>