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30" d="100"/>
          <a:sy n="130" d="100"/>
        </p:scale>
        <p:origin x="468" y="-111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28-Nov-16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28-Nov-16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28-Nov-16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28-Nov-16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28-Nov-16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(21 - 28 </a:t>
            </a:r>
            <a:r>
              <a:rPr lang="en-GB" sz="1000" dirty="0" err="1" smtClean="0">
                <a:solidFill>
                  <a:schemeClr val="bg1"/>
                </a:solidFill>
                <a:latin typeface="Arial" panose="020B0604020202020204" pitchFamily="34" charset="0"/>
                <a:cs typeface="Arial" panose="020B0604020202020204" pitchFamily="34" charset="0"/>
              </a:rPr>
              <a:t>novembre</a:t>
            </a:r>
            <a:r>
              <a:rPr lang="en-GB" sz="1000" dirty="0" smtClean="0">
                <a:solidFill>
                  <a:schemeClr val="bg1"/>
                </a:solidFill>
                <a:latin typeface="Arial" panose="020B0604020202020204" pitchFamily="34" charset="0"/>
                <a:cs typeface="Arial" panose="020B0604020202020204" pitchFamily="34" charset="0"/>
              </a:rPr>
              <a:t> 2016)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28 </a:t>
            </a:r>
            <a:r>
              <a:rPr lang="en-GB" sz="800" dirty="0" err="1" smtClean="0">
                <a:solidFill>
                  <a:schemeClr val="bg1">
                    <a:lumMod val="50000"/>
                  </a:schemeClr>
                </a:solidFill>
                <a:latin typeface="Arial" panose="020B0604020202020204" pitchFamily="34" charset="0"/>
                <a:cs typeface="Arial" panose="020B0604020202020204" pitchFamily="34" charset="0"/>
              </a:rPr>
              <a:t>nov</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smtClean="0">
                <a:solidFill>
                  <a:prstClr val="black"/>
                </a:solidFill>
                <a:latin typeface="Arial"/>
              </a:rPr>
              <a:t>BURKINA FASO</a:t>
            </a:r>
            <a:endParaRPr lang="fr-CA" sz="1000" dirty="0">
              <a:solidFill>
                <a:prstClr val="black"/>
              </a:solidFill>
              <a:latin typeface="Arial"/>
            </a:endParaRP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Au 19 novembre, on comptait 1 716 cas </a:t>
            </a:r>
            <a:r>
              <a:rPr lang="fr-CA" sz="800" dirty="0" smtClean="0">
                <a:latin typeface="Arial" panose="020B0604020202020204" pitchFamily="34" charset="0"/>
                <a:cs typeface="Arial" panose="020B0604020202020204" pitchFamily="34" charset="0"/>
              </a:rPr>
              <a:t>présumés de dengue </a:t>
            </a:r>
            <a:r>
              <a:rPr lang="fr-CA" sz="800" dirty="0">
                <a:latin typeface="Arial" panose="020B0604020202020204" pitchFamily="34" charset="0"/>
                <a:cs typeface="Arial" panose="020B0604020202020204" pitchFamily="34" charset="0"/>
              </a:rPr>
              <a:t>et 18 décès depuis </a:t>
            </a:r>
            <a:r>
              <a:rPr lang="fr-CA" sz="800" dirty="0" smtClean="0">
                <a:latin typeface="Arial" panose="020B0604020202020204" pitchFamily="34" charset="0"/>
                <a:cs typeface="Arial" panose="020B0604020202020204" pitchFamily="34" charset="0"/>
              </a:rPr>
              <a:t>le </a:t>
            </a:r>
            <a:r>
              <a:rPr lang="fr-CA" sz="800" dirty="0">
                <a:latin typeface="Arial" panose="020B0604020202020204" pitchFamily="34" charset="0"/>
                <a:cs typeface="Arial" panose="020B0604020202020204" pitchFamily="34" charset="0"/>
              </a:rPr>
              <a:t>début de </a:t>
            </a:r>
            <a:r>
              <a:rPr lang="fr-CA" sz="800" dirty="0" smtClean="0">
                <a:latin typeface="Arial" panose="020B0604020202020204" pitchFamily="34" charset="0"/>
                <a:cs typeface="Arial" panose="020B0604020202020204" pitchFamily="34" charset="0"/>
              </a:rPr>
              <a:t>l’épidémie au </a:t>
            </a:r>
            <a:r>
              <a:rPr lang="fr-CA" sz="800" dirty="0">
                <a:latin typeface="Arial" panose="020B0604020202020204" pitchFamily="34" charset="0"/>
                <a:cs typeface="Arial" panose="020B0604020202020204" pitchFamily="34" charset="0"/>
              </a:rPr>
              <a:t>début du mois de novembre. Certains des échantillons prélevés à l'Institut Pasteur de </a:t>
            </a:r>
            <a:r>
              <a:rPr lang="fr-CA" sz="800" dirty="0" smtClean="0">
                <a:latin typeface="Arial" panose="020B0604020202020204" pitchFamily="34" charset="0"/>
                <a:cs typeface="Arial" panose="020B0604020202020204" pitchFamily="34" charset="0"/>
              </a:rPr>
              <a:t>Dakar, </a:t>
            </a:r>
            <a:r>
              <a:rPr lang="fr-CA" sz="800" dirty="0">
                <a:latin typeface="Arial" panose="020B0604020202020204" pitchFamily="34" charset="0"/>
                <a:cs typeface="Arial" panose="020B0604020202020204" pitchFamily="34" charset="0"/>
              </a:rPr>
              <a:t>au </a:t>
            </a:r>
            <a:r>
              <a:rPr lang="fr-CA" sz="800" dirty="0" smtClean="0">
                <a:latin typeface="Arial" panose="020B0604020202020204" pitchFamily="34" charset="0"/>
                <a:cs typeface="Arial" panose="020B0604020202020204" pitchFamily="34" charset="0"/>
              </a:rPr>
              <a:t>Sénégal, </a:t>
            </a:r>
            <a:r>
              <a:rPr lang="fr-CA" sz="800" dirty="0">
                <a:latin typeface="Arial" panose="020B0604020202020204" pitchFamily="34" charset="0"/>
                <a:cs typeface="Arial" panose="020B0604020202020204" pitchFamily="34" charset="0"/>
              </a:rPr>
              <a:t>se sont </a:t>
            </a:r>
            <a:r>
              <a:rPr lang="fr-CA" sz="800" dirty="0" smtClean="0">
                <a:latin typeface="Arial" panose="020B0604020202020204" pitchFamily="34" charset="0"/>
                <a:cs typeface="Arial" panose="020B0604020202020204" pitchFamily="34" charset="0"/>
              </a:rPr>
              <a:t>révélés </a:t>
            </a:r>
            <a:r>
              <a:rPr lang="fr-CA" sz="800" dirty="0">
                <a:latin typeface="Arial" panose="020B0604020202020204" pitchFamily="34" charset="0"/>
                <a:cs typeface="Arial" panose="020B0604020202020204" pitchFamily="34" charset="0"/>
              </a:rPr>
              <a:t>positifs pour la dengue. </a:t>
            </a:r>
            <a:r>
              <a:rPr lang="fr-CA" sz="800" dirty="0" smtClean="0">
                <a:latin typeface="Arial" panose="020B0604020202020204" pitchFamily="34" charset="0"/>
                <a:cs typeface="Arial" panose="020B0604020202020204" pitchFamily="34" charset="0"/>
              </a:rPr>
              <a:t>Afin d’aider </a:t>
            </a:r>
            <a:r>
              <a:rPr lang="fr-CA" sz="800" dirty="0">
                <a:latin typeface="Arial" panose="020B0604020202020204" pitchFamily="34" charset="0"/>
                <a:cs typeface="Arial" panose="020B0604020202020204" pitchFamily="34" charset="0"/>
              </a:rPr>
              <a:t>les autorités sanitaires </a:t>
            </a:r>
            <a:r>
              <a:rPr lang="fr-CA" sz="800" dirty="0" smtClean="0">
                <a:latin typeface="Arial" panose="020B0604020202020204" pitchFamily="34" charset="0"/>
                <a:cs typeface="Arial" panose="020B0604020202020204" pitchFamily="34" charset="0"/>
              </a:rPr>
              <a:t>nationales à </a:t>
            </a:r>
            <a:r>
              <a:rPr lang="fr-CA" sz="800" dirty="0">
                <a:latin typeface="Arial" panose="020B0604020202020204" pitchFamily="34" charset="0"/>
                <a:cs typeface="Arial" panose="020B0604020202020204" pitchFamily="34" charset="0"/>
              </a:rPr>
              <a:t>contenir </a:t>
            </a:r>
            <a:r>
              <a:rPr lang="fr-CA" sz="800" dirty="0" smtClean="0">
                <a:latin typeface="Arial" panose="020B0604020202020204" pitchFamily="34" charset="0"/>
                <a:cs typeface="Arial" panose="020B0604020202020204" pitchFamily="34" charset="0"/>
              </a:rPr>
              <a:t>l’épidémie, une </a:t>
            </a:r>
            <a:r>
              <a:rPr lang="fr-CA" sz="800" dirty="0">
                <a:latin typeface="Arial" panose="020B0604020202020204" pitchFamily="34" charset="0"/>
                <a:cs typeface="Arial" panose="020B0604020202020204" pitchFamily="34" charset="0"/>
              </a:rPr>
              <a:t>équipe de deux virologues et deux entomologistes de l'Institut Pasteur </a:t>
            </a:r>
            <a:r>
              <a:rPr lang="fr-CA" sz="800" dirty="0" smtClean="0">
                <a:latin typeface="Arial" panose="020B0604020202020204" pitchFamily="34" charset="0"/>
                <a:cs typeface="Arial" panose="020B0604020202020204" pitchFamily="34" charset="0"/>
              </a:rPr>
              <a:t>ont été déployés.</a:t>
            </a:r>
          </a:p>
          <a:p>
            <a:endParaRPr lang="fr-CA" sz="1000" dirty="0" smtClean="0">
              <a:solidFill>
                <a:prstClr val="black"/>
              </a:solidFill>
              <a:latin typeface="Arial"/>
            </a:endParaRPr>
          </a:p>
          <a:p>
            <a:r>
              <a:rPr lang="fr-CA" sz="1000" dirty="0">
                <a:solidFill>
                  <a:prstClr val="black"/>
                </a:solidFill>
                <a:latin typeface="Arial"/>
              </a:rPr>
              <a:t>RÉPUBLIQUE CENTRAFRICAINE</a:t>
            </a: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endParaRPr lang="fr-CA" sz="400" dirty="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endParaRPr lang="fr-CA" sz="500" dirty="0" smtClean="0">
              <a:latin typeface="Arial" panose="020B0604020202020204" pitchFamily="34" charset="0"/>
              <a:cs typeface="Arial" panose="020B0604020202020204" pitchFamily="34" charset="0"/>
            </a:endParaRPr>
          </a:p>
          <a:p>
            <a:pPr lvl="0"/>
            <a:r>
              <a:rPr lang="fr-CA" sz="800" dirty="0">
                <a:latin typeface="Arial" panose="020B0604020202020204" pitchFamily="34" charset="0"/>
                <a:cs typeface="Arial" panose="020B0604020202020204" pitchFamily="34" charset="0"/>
              </a:rPr>
              <a:t>Quatre </a:t>
            </a:r>
            <a:r>
              <a:rPr lang="fr-CA" sz="800" dirty="0" smtClean="0">
                <a:latin typeface="Arial" panose="020B0604020202020204" pitchFamily="34" charset="0"/>
                <a:cs typeface="Arial" panose="020B0604020202020204" pitchFamily="34" charset="0"/>
              </a:rPr>
              <a:t>ONG qui </a:t>
            </a:r>
            <a:r>
              <a:rPr lang="fr-CA" sz="800" dirty="0">
                <a:latin typeface="Arial" panose="020B0604020202020204" pitchFamily="34" charset="0"/>
                <a:cs typeface="Arial" panose="020B0604020202020204" pitchFamily="34" charset="0"/>
              </a:rPr>
              <a:t>avaient suspendu </a:t>
            </a:r>
            <a:r>
              <a:rPr lang="fr-CA" sz="800" dirty="0" smtClean="0">
                <a:latin typeface="Arial" panose="020B0604020202020204" pitchFamily="34" charset="0"/>
                <a:cs typeface="Arial" panose="020B0604020202020204" pitchFamily="34" charset="0"/>
              </a:rPr>
              <a:t>leurs activités dans </a:t>
            </a:r>
            <a:r>
              <a:rPr lang="fr-CA" sz="800" dirty="0">
                <a:latin typeface="Arial" panose="020B0604020202020204" pitchFamily="34" charset="0"/>
                <a:cs typeface="Arial" panose="020B0604020202020204" pitchFamily="34" charset="0"/>
              </a:rPr>
              <a:t>la région </a:t>
            </a:r>
            <a:r>
              <a:rPr lang="fr-CA" sz="800" dirty="0" smtClean="0">
                <a:latin typeface="Arial" panose="020B0604020202020204" pitchFamily="34" charset="0"/>
                <a:cs typeface="Arial" panose="020B0604020202020204" pitchFamily="34" charset="0"/>
              </a:rPr>
              <a:t>ouest de </a:t>
            </a:r>
            <a:r>
              <a:rPr lang="fr-CA" sz="800" dirty="0" err="1" smtClean="0">
                <a:latin typeface="Arial" panose="020B0604020202020204" pitchFamily="34" charset="0"/>
                <a:cs typeface="Arial" panose="020B0604020202020204" pitchFamily="34" charset="0"/>
              </a:rPr>
              <a:t>Batangafo</a:t>
            </a:r>
            <a:r>
              <a:rPr lang="fr-CA" sz="800" dirty="0" smtClean="0">
                <a:latin typeface="Arial" panose="020B0604020202020204" pitchFamily="34" charset="0"/>
                <a:cs typeface="Arial" panose="020B0604020202020204" pitchFamily="34" charset="0"/>
              </a:rPr>
              <a:t>, du </a:t>
            </a:r>
            <a:r>
              <a:rPr lang="fr-CA" sz="800" dirty="0">
                <a:latin typeface="Arial" panose="020B0604020202020204" pitchFamily="34" charset="0"/>
                <a:cs typeface="Arial" panose="020B0604020202020204" pitchFamily="34" charset="0"/>
              </a:rPr>
              <a:t>fait de </a:t>
            </a:r>
            <a:r>
              <a:rPr lang="fr-CA" sz="800" dirty="0" smtClean="0">
                <a:latin typeface="Arial" panose="020B0604020202020204" pitchFamily="34" charset="0"/>
                <a:cs typeface="Arial" panose="020B0604020202020204" pitchFamily="34" charset="0"/>
              </a:rPr>
              <a:t>l'insécurité, </a:t>
            </a:r>
            <a:r>
              <a:rPr lang="fr-CA" sz="800" dirty="0">
                <a:latin typeface="Arial" panose="020B0604020202020204" pitchFamily="34" charset="0"/>
                <a:cs typeface="Arial" panose="020B0604020202020204" pitchFamily="34" charset="0"/>
              </a:rPr>
              <a:t>ont repris </a:t>
            </a:r>
            <a:r>
              <a:rPr lang="fr-CA" sz="800" dirty="0" smtClean="0">
                <a:latin typeface="Arial" panose="020B0604020202020204" pitchFamily="34" charset="0"/>
                <a:cs typeface="Arial" panose="020B0604020202020204" pitchFamily="34" charset="0"/>
              </a:rPr>
              <a:t>le travail le </a:t>
            </a:r>
            <a:r>
              <a:rPr lang="fr-CA" sz="800" dirty="0">
                <a:latin typeface="Arial" panose="020B0604020202020204" pitchFamily="34" charset="0"/>
                <a:cs typeface="Arial" panose="020B0604020202020204" pitchFamily="34" charset="0"/>
              </a:rPr>
              <a:t>21 </a:t>
            </a:r>
            <a:r>
              <a:rPr lang="fr-CA" sz="800" dirty="0" smtClean="0">
                <a:latin typeface="Arial" panose="020B0604020202020204" pitchFamily="34" charset="0"/>
                <a:cs typeface="Arial" panose="020B0604020202020204" pitchFamily="34" charset="0"/>
              </a:rPr>
              <a:t>novembre. Toutefois</a:t>
            </a:r>
            <a:r>
              <a:rPr lang="fr-CA" sz="800" dirty="0">
                <a:latin typeface="Arial" panose="020B0604020202020204" pitchFamily="34" charset="0"/>
                <a:cs typeface="Arial" panose="020B0604020202020204" pitchFamily="34" charset="0"/>
              </a:rPr>
              <a:t>, l'insécurité demeure un obstacle majeur aux opérations humanitaires dans le pays. Plusieurs incidents de violence et d'agression contre des civils et des travailleurs </a:t>
            </a:r>
            <a:r>
              <a:rPr lang="fr-CA" sz="800" dirty="0" smtClean="0">
                <a:latin typeface="Arial" panose="020B0604020202020204" pitchFamily="34" charset="0"/>
                <a:cs typeface="Arial" panose="020B0604020202020204" pitchFamily="34" charset="0"/>
              </a:rPr>
              <a:t>humanitaires, </a:t>
            </a:r>
            <a:r>
              <a:rPr lang="fr-CA" sz="800" dirty="0">
                <a:latin typeface="Arial" panose="020B0604020202020204" pitchFamily="34" charset="0"/>
                <a:cs typeface="Arial" panose="020B0604020202020204" pitchFamily="34" charset="0"/>
              </a:rPr>
              <a:t>depuis le début </a:t>
            </a:r>
            <a:r>
              <a:rPr lang="fr-CA" sz="800" dirty="0" smtClean="0">
                <a:latin typeface="Arial" panose="020B0604020202020204" pitchFamily="34" charset="0"/>
                <a:cs typeface="Arial" panose="020B0604020202020204" pitchFamily="34" charset="0"/>
              </a:rPr>
              <a:t>du mois de novembre, </a:t>
            </a:r>
            <a:r>
              <a:rPr lang="fr-CA" sz="800" dirty="0">
                <a:latin typeface="Arial" panose="020B0604020202020204" pitchFamily="34" charset="0"/>
                <a:cs typeface="Arial" panose="020B0604020202020204" pitchFamily="34" charset="0"/>
              </a:rPr>
              <a:t>ont conduit les quatre ONG à suspendre temporairement les activités non essentielles. Ils ont exhorté la MINUSCA à renforcer la sécurité et ont appelé les dirigeants locaux à faciliter le travail des groupes </a:t>
            </a:r>
            <a:r>
              <a:rPr lang="fr-CA" sz="800" dirty="0" smtClean="0">
                <a:latin typeface="Arial" panose="020B0604020202020204" pitchFamily="34" charset="0"/>
                <a:cs typeface="Arial" panose="020B0604020202020204" pitchFamily="34" charset="0"/>
              </a:rPr>
              <a:t>d'aide.</a:t>
            </a:r>
            <a:endParaRPr lang="fr-CA" sz="800" dirty="0" smtClean="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
            </a:r>
            <a:br>
              <a:rPr lang="fr-CA" sz="800" dirty="0" smtClean="0">
                <a:latin typeface="Arial" panose="020B0604020202020204" pitchFamily="34" charset="0"/>
                <a:cs typeface="Arial" panose="020B0604020202020204" pitchFamily="34" charset="0"/>
              </a:rPr>
            </a:br>
            <a:r>
              <a:rPr lang="fr-CA" sz="800" dirty="0">
                <a:latin typeface="Arial" panose="020B0604020202020204" pitchFamily="34" charset="0"/>
                <a:cs typeface="Arial" panose="020B0604020202020204" pitchFamily="34" charset="0"/>
              </a:rPr>
              <a:t>Le coordonnateur humanitaire intérimaire de l'ONU, Michel Yao, a condamné le 23 novembre la présence d'hommes armés autour de l'hôpital </a:t>
            </a:r>
            <a:r>
              <a:rPr lang="fr-CA" sz="800" dirty="0" smtClean="0">
                <a:latin typeface="Arial" panose="020B0604020202020204" pitchFamily="34" charset="0"/>
                <a:cs typeface="Arial" panose="020B0604020202020204" pitchFamily="34" charset="0"/>
              </a:rPr>
              <a:t>de Bria, </a:t>
            </a:r>
            <a:r>
              <a:rPr lang="fr-CA" sz="800" dirty="0">
                <a:latin typeface="Arial" panose="020B0604020202020204" pitchFamily="34" charset="0"/>
                <a:cs typeface="Arial" panose="020B0604020202020204" pitchFamily="34" charset="0"/>
              </a:rPr>
              <a:t>dans la préfecture </a:t>
            </a:r>
            <a:r>
              <a:rPr lang="fr-CA" sz="800" dirty="0" smtClean="0">
                <a:latin typeface="Arial" panose="020B0604020202020204" pitchFamily="34" charset="0"/>
                <a:cs typeface="Arial" panose="020B0604020202020204" pitchFamily="34" charset="0"/>
              </a:rPr>
              <a:t>de la Haute-Kotto, au centre. </a:t>
            </a:r>
            <a:r>
              <a:rPr lang="fr-CA" sz="800" dirty="0">
                <a:latin typeface="Arial" panose="020B0604020202020204" pitchFamily="34" charset="0"/>
                <a:cs typeface="Arial" panose="020B0604020202020204" pitchFamily="34" charset="0"/>
              </a:rPr>
              <a:t>Deux jours plus tôt, le 21 novembre, des affrontements entre des groupes armés ont fait plusieurs victimes, blessé plus de 50 personnes et déplacé plus de 10 000 autres. Bien qu'une équipe médicale fournisse des services à l'hôpital, la présence des hommes armés empêche </a:t>
            </a:r>
            <a:r>
              <a:rPr lang="fr-CA" sz="800" dirty="0" smtClean="0">
                <a:latin typeface="Arial" panose="020B0604020202020204" pitchFamily="34" charset="0"/>
                <a:cs typeface="Arial" panose="020B0604020202020204" pitchFamily="34" charset="0"/>
              </a:rPr>
              <a:t>aux autres </a:t>
            </a:r>
            <a:r>
              <a:rPr lang="fr-CA" sz="800" dirty="0">
                <a:latin typeface="Arial" panose="020B0604020202020204" pitchFamily="34" charset="0"/>
                <a:cs typeface="Arial" panose="020B0604020202020204" pitchFamily="34" charset="0"/>
              </a:rPr>
              <a:t>patients </a:t>
            </a:r>
            <a:r>
              <a:rPr lang="fr-CA" sz="800" dirty="0" smtClean="0">
                <a:latin typeface="Arial" panose="020B0604020202020204" pitchFamily="34" charset="0"/>
                <a:cs typeface="Arial" panose="020B0604020202020204" pitchFamily="34" charset="0"/>
              </a:rPr>
              <a:t>l’accès à des traitements.</a:t>
            </a:r>
            <a:endParaRPr lang="fr-CA" sz="4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3637"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3855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BURKINA FASO</a:t>
                </a:r>
                <a:endParaRPr lang="en-US" sz="800" dirty="0">
                  <a:solidFill>
                    <a:schemeClr val="tx1"/>
                  </a:solidFill>
                </a:endParaRPr>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89" y="3211492"/>
                <a:ext cx="200651" cy="485502"/>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NIGERIA</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4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Le </a:t>
            </a:r>
            <a:r>
              <a:rPr lang="fr-CA" sz="800" dirty="0">
                <a:latin typeface="Arial" panose="020B0604020202020204" pitchFamily="34" charset="0"/>
                <a:cs typeface="Arial" panose="020B0604020202020204" pitchFamily="34" charset="0"/>
              </a:rPr>
              <a:t>23 </a:t>
            </a:r>
            <a:r>
              <a:rPr lang="fr-CA" sz="800" dirty="0" smtClean="0">
                <a:latin typeface="Arial" panose="020B0604020202020204" pitchFamily="34" charset="0"/>
                <a:cs typeface="Arial" panose="020B0604020202020204" pitchFamily="34" charset="0"/>
              </a:rPr>
              <a:t>novembre, deux kamikazes ont </a:t>
            </a:r>
            <a:r>
              <a:rPr lang="fr-CA" sz="800" dirty="0">
                <a:latin typeface="Arial" panose="020B0604020202020204" pitchFamily="34" charset="0"/>
                <a:cs typeface="Arial" panose="020B0604020202020204" pitchFamily="34" charset="0"/>
              </a:rPr>
              <a:t>fait exploser </a:t>
            </a:r>
            <a:r>
              <a:rPr lang="fr-CA" sz="800" dirty="0" smtClean="0">
                <a:latin typeface="Arial" panose="020B0604020202020204" pitchFamily="34" charset="0"/>
                <a:cs typeface="Arial" panose="020B0604020202020204" pitchFamily="34" charset="0"/>
              </a:rPr>
              <a:t>leurs bombes à </a:t>
            </a:r>
            <a:r>
              <a:rPr lang="fr-CA" sz="800" dirty="0">
                <a:latin typeface="Arial" panose="020B0604020202020204" pitchFamily="34" charset="0"/>
                <a:cs typeface="Arial" panose="020B0604020202020204" pitchFamily="34" charset="0"/>
              </a:rPr>
              <a:t>l'extérieur d'un camp </a:t>
            </a:r>
            <a:r>
              <a:rPr lang="fr-CA" sz="800" dirty="0" smtClean="0">
                <a:latin typeface="Arial" panose="020B0604020202020204" pitchFamily="34" charset="0"/>
                <a:cs typeface="Arial" panose="020B0604020202020204" pitchFamily="34" charset="0"/>
              </a:rPr>
              <a:t>de personnes déplacées </a:t>
            </a:r>
            <a:r>
              <a:rPr lang="fr-CA" sz="800" dirty="0">
                <a:latin typeface="Arial" panose="020B0604020202020204" pitchFamily="34" charset="0"/>
                <a:cs typeface="Arial" panose="020B0604020202020204" pitchFamily="34" charset="0"/>
              </a:rPr>
              <a:t>à Maiduguri, la capitale de l'État de </a:t>
            </a:r>
            <a:r>
              <a:rPr lang="fr-CA" sz="800" dirty="0" err="1">
                <a:latin typeface="Arial" panose="020B0604020202020204" pitchFamily="34" charset="0"/>
                <a:cs typeface="Arial" panose="020B0604020202020204" pitchFamily="34" charset="0"/>
              </a:rPr>
              <a:t>Borno</a:t>
            </a:r>
            <a:r>
              <a:rPr lang="fr-CA" sz="800" dirty="0">
                <a:latin typeface="Arial" panose="020B0604020202020204" pitchFamily="34" charset="0"/>
                <a:cs typeface="Arial" panose="020B0604020202020204" pitchFamily="34" charset="0"/>
              </a:rPr>
              <a:t>, au nord-est. Les assaillants ont mené l'attaque après avoir échoué à entrer dans le camp qui accueille plus de 23 000 personnes. L'explosion a eu lieu moins d'une semaine après que </a:t>
            </a:r>
            <a:r>
              <a:rPr lang="fr-CA" sz="800" dirty="0" smtClean="0">
                <a:latin typeface="Arial" panose="020B0604020202020204" pitchFamily="34" charset="0"/>
                <a:cs typeface="Arial" panose="020B0604020202020204" pitchFamily="34" charset="0"/>
              </a:rPr>
              <a:t>des </a:t>
            </a:r>
            <a:r>
              <a:rPr lang="fr-CA" sz="800" dirty="0">
                <a:latin typeface="Arial" panose="020B0604020202020204" pitchFamily="34" charset="0"/>
                <a:cs typeface="Arial" panose="020B0604020202020204" pitchFamily="34" charset="0"/>
              </a:rPr>
              <a:t>éléments soupçonnés de Boko Haram aient ciblé un autre camp à Maiduguri </a:t>
            </a:r>
            <a:r>
              <a:rPr lang="fr-CA" sz="800" dirty="0" smtClean="0">
                <a:latin typeface="Arial" panose="020B0604020202020204" pitchFamily="34" charset="0"/>
                <a:cs typeface="Arial" panose="020B0604020202020204" pitchFamily="34" charset="0"/>
              </a:rPr>
              <a:t>de </a:t>
            </a:r>
            <a:r>
              <a:rPr lang="fr-CA" sz="800" dirty="0">
                <a:latin typeface="Arial" panose="020B0604020202020204" pitchFamily="34" charset="0"/>
                <a:cs typeface="Arial" panose="020B0604020202020204" pitchFamily="34" charset="0"/>
              </a:rPr>
              <a:t>manière similaire. </a:t>
            </a:r>
            <a:r>
              <a:rPr lang="fr-CA" sz="800" dirty="0" smtClean="0">
                <a:latin typeface="Arial" panose="020B0604020202020204" pitchFamily="34" charset="0"/>
                <a:cs typeface="Arial" panose="020B0604020202020204" pitchFamily="34" charset="0"/>
              </a:rPr>
              <a:t>Récemment, les </a:t>
            </a:r>
            <a:r>
              <a:rPr lang="fr-CA" sz="800" dirty="0">
                <a:latin typeface="Arial" panose="020B0604020202020204" pitchFamily="34" charset="0"/>
                <a:cs typeface="Arial" panose="020B0604020202020204" pitchFamily="34" charset="0"/>
              </a:rPr>
              <a:t>camps accueillant des personnes déplacées ont fait l'objet d'attaques croissantes à </a:t>
            </a:r>
            <a:r>
              <a:rPr lang="fr-CA" sz="800" dirty="0" smtClean="0">
                <a:latin typeface="Arial" panose="020B0604020202020204" pitchFamily="34" charset="0"/>
                <a:cs typeface="Arial" panose="020B0604020202020204" pitchFamily="34" charset="0"/>
              </a:rPr>
              <a:t>Maiduguri, où </a:t>
            </a:r>
            <a:r>
              <a:rPr lang="fr-CA" sz="800" dirty="0">
                <a:latin typeface="Arial" panose="020B0604020202020204" pitchFamily="34" charset="0"/>
                <a:cs typeface="Arial" panose="020B0604020202020204" pitchFamily="34" charset="0"/>
              </a:rPr>
              <a:t>des centaines de milliers de personnes </a:t>
            </a:r>
            <a:r>
              <a:rPr lang="fr-CA" sz="800" dirty="0" smtClean="0">
                <a:latin typeface="Arial" panose="020B0604020202020204" pitchFamily="34" charset="0"/>
                <a:cs typeface="Arial" panose="020B0604020202020204" pitchFamily="34" charset="0"/>
              </a:rPr>
              <a:t>ont trouvé refuge après avoir fui la violence.</a:t>
            </a:r>
          </a:p>
          <a:p>
            <a:endParaRPr lang="fr-CA" sz="1000" dirty="0" smtClean="0">
              <a:latin typeface="Arial"/>
              <a:cs typeface="Arial" panose="020B0604020202020204" pitchFamily="34" charset="0"/>
            </a:endParaRPr>
          </a:p>
          <a:p>
            <a:r>
              <a:rPr lang="en-US" sz="1000" dirty="0" smtClean="0">
                <a:latin typeface="Arial"/>
              </a:rPr>
              <a:t>CONGO</a:t>
            </a:r>
            <a:endParaRPr lang="en-US" sz="1000" dirty="0">
              <a:latin typeface="Arial"/>
            </a:endParaRPr>
          </a:p>
          <a:p>
            <a:endParaRPr lang="en-GB" sz="1000" dirty="0">
              <a:latin typeface="Arial"/>
            </a:endParaRPr>
          </a:p>
          <a:p>
            <a:endParaRPr lang="fr-CA" sz="1000" dirty="0">
              <a:latin typeface="Arial"/>
              <a:cs typeface="Arial" panose="020B0604020202020204" pitchFamily="34" charset="0"/>
            </a:endParaRPr>
          </a:p>
          <a:p>
            <a:endParaRPr lang="fr-CA" sz="1000" dirty="0" smtClean="0">
              <a:latin typeface="Arial"/>
              <a:cs typeface="Arial" panose="020B0604020202020204" pitchFamily="34" charset="0"/>
            </a:endParaRPr>
          </a:p>
          <a:p>
            <a:r>
              <a:rPr lang="fr-CA" sz="800" dirty="0">
                <a:latin typeface="Arial" panose="020B0604020202020204" pitchFamily="34" charset="0"/>
                <a:cs typeface="Arial" panose="020B0604020202020204" pitchFamily="34" charset="0"/>
              </a:rPr>
              <a:t>Une équipe conjointe des Nations Unies et du Gouvernement a mené une </a:t>
            </a:r>
            <a:r>
              <a:rPr lang="fr-CA" sz="800" dirty="0" smtClean="0">
                <a:latin typeface="Arial" panose="020B0604020202020204" pitchFamily="34" charset="0"/>
                <a:cs typeface="Arial" panose="020B0604020202020204" pitchFamily="34" charset="0"/>
              </a:rPr>
              <a:t>mission, </a:t>
            </a:r>
            <a:r>
              <a:rPr lang="fr-CA" sz="800" dirty="0">
                <a:latin typeface="Arial" panose="020B0604020202020204" pitchFamily="34" charset="0"/>
                <a:cs typeface="Arial" panose="020B0604020202020204" pitchFamily="34" charset="0"/>
              </a:rPr>
              <a:t>du 21 au 25 </a:t>
            </a:r>
            <a:r>
              <a:rPr lang="fr-CA" sz="800" dirty="0" smtClean="0">
                <a:latin typeface="Arial" panose="020B0604020202020204" pitchFamily="34" charset="0"/>
                <a:cs typeface="Arial" panose="020B0604020202020204" pitchFamily="34" charset="0"/>
              </a:rPr>
              <a:t>novembre, </a:t>
            </a:r>
            <a:r>
              <a:rPr lang="fr-CA" sz="800" dirty="0">
                <a:latin typeface="Arial" panose="020B0604020202020204" pitchFamily="34" charset="0"/>
                <a:cs typeface="Arial" panose="020B0604020202020204" pitchFamily="34" charset="0"/>
              </a:rPr>
              <a:t>dans le département </a:t>
            </a:r>
            <a:r>
              <a:rPr lang="fr-CA" sz="800" dirty="0" smtClean="0">
                <a:latin typeface="Arial" panose="020B0604020202020204" pitchFamily="34" charset="0"/>
                <a:cs typeface="Arial" panose="020B0604020202020204" pitchFamily="34" charset="0"/>
              </a:rPr>
              <a:t>du Pool, au sud, où une </a:t>
            </a:r>
            <a:r>
              <a:rPr lang="fr-CA" sz="800" dirty="0">
                <a:latin typeface="Arial" panose="020B0604020202020204" pitchFamily="34" charset="0"/>
                <a:cs typeface="Arial" panose="020B0604020202020204" pitchFamily="34" charset="0"/>
              </a:rPr>
              <a:t>opération militaire </a:t>
            </a:r>
            <a:r>
              <a:rPr lang="fr-CA" sz="800" dirty="0" smtClean="0">
                <a:latin typeface="Arial" panose="020B0604020202020204" pitchFamily="34" charset="0"/>
                <a:cs typeface="Arial" panose="020B0604020202020204" pitchFamily="34" charset="0"/>
              </a:rPr>
              <a:t>avait été menée, suite </a:t>
            </a:r>
            <a:r>
              <a:rPr lang="fr-CA" sz="800" dirty="0">
                <a:latin typeface="Arial" panose="020B0604020202020204" pitchFamily="34" charset="0"/>
                <a:cs typeface="Arial" panose="020B0604020202020204" pitchFamily="34" charset="0"/>
              </a:rPr>
              <a:t>à un raid dans la capitale </a:t>
            </a:r>
            <a:r>
              <a:rPr lang="fr-CA" sz="800" dirty="0" smtClean="0">
                <a:latin typeface="Arial" panose="020B0604020202020204" pitchFamily="34" charset="0"/>
                <a:cs typeface="Arial" panose="020B0604020202020204" pitchFamily="34" charset="0"/>
              </a:rPr>
              <a:t>Brazzaville, </a:t>
            </a:r>
            <a:r>
              <a:rPr lang="fr-CA" sz="800" dirty="0">
                <a:latin typeface="Arial" panose="020B0604020202020204" pitchFamily="34" charset="0"/>
                <a:cs typeface="Arial" panose="020B0604020202020204" pitchFamily="34" charset="0"/>
              </a:rPr>
              <a:t>après l'élection présidentielle de mars. Au début du mois de novembre, quelque 12 986 personnes avaient été déplacées dans la région. La mission a été déployée pour évaluer la situation </a:t>
            </a:r>
            <a:r>
              <a:rPr lang="fr-CA" sz="800" dirty="0" smtClean="0">
                <a:latin typeface="Arial" panose="020B0604020202020204" pitchFamily="34" charset="0"/>
                <a:cs typeface="Arial" panose="020B0604020202020204" pitchFamily="34" charset="0"/>
              </a:rPr>
              <a:t>humanitaire et </a:t>
            </a:r>
            <a:r>
              <a:rPr lang="fr-CA" sz="800" dirty="0">
                <a:latin typeface="Arial" panose="020B0604020202020204" pitchFamily="34" charset="0"/>
                <a:cs typeface="Arial" panose="020B0604020202020204" pitchFamily="34" charset="0"/>
              </a:rPr>
              <a:t>les mouvements de </a:t>
            </a:r>
            <a:r>
              <a:rPr lang="fr-CA" sz="800" dirty="0" smtClean="0">
                <a:latin typeface="Arial" panose="020B0604020202020204" pitchFamily="34" charset="0"/>
                <a:cs typeface="Arial" panose="020B0604020202020204" pitchFamily="34" charset="0"/>
              </a:rPr>
              <a:t>population, identifier </a:t>
            </a:r>
            <a:r>
              <a:rPr lang="fr-CA" sz="800" dirty="0">
                <a:latin typeface="Arial" panose="020B0604020202020204" pitchFamily="34" charset="0"/>
                <a:cs typeface="Arial" panose="020B0604020202020204" pitchFamily="34" charset="0"/>
              </a:rPr>
              <a:t>les besoins </a:t>
            </a:r>
            <a:r>
              <a:rPr lang="fr-CA" sz="800" dirty="0" smtClean="0">
                <a:latin typeface="Arial" panose="020B0604020202020204" pitchFamily="34" charset="0"/>
                <a:cs typeface="Arial" panose="020B0604020202020204" pitchFamily="34" charset="0"/>
              </a:rPr>
              <a:t>urgents </a:t>
            </a:r>
            <a:r>
              <a:rPr lang="fr-CA" sz="800" dirty="0">
                <a:latin typeface="Arial" panose="020B0604020202020204" pitchFamily="34" charset="0"/>
                <a:cs typeface="Arial" panose="020B0604020202020204" pitchFamily="34" charset="0"/>
              </a:rPr>
              <a:t>et les moyens de </a:t>
            </a:r>
            <a:r>
              <a:rPr lang="fr-CA" sz="800" smtClean="0">
                <a:latin typeface="Arial" panose="020B0604020202020204" pitchFamily="34" charset="0"/>
                <a:cs typeface="Arial" panose="020B0604020202020204" pitchFamily="34" charset="0"/>
              </a:rPr>
              <a:t>soutien aux déplacés</a:t>
            </a:r>
            <a:r>
              <a:rPr lang="fr-CA" sz="800" dirty="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7" name="Groupe 6"/>
          <p:cNvGrpSpPr/>
          <p:nvPr/>
        </p:nvGrpSpPr>
        <p:grpSpPr>
          <a:xfrm>
            <a:off x="8420504" y="5828029"/>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UNE ATTAQUE-SUICIDE CIBLE UN CAMP DE DÉPLACÉS</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067" y="852396"/>
            <a:ext cx="1966080" cy="338554"/>
            <a:chOff x="285118" y="2804248"/>
            <a:chExt cx="2241747" cy="338554"/>
          </a:xfrm>
        </p:grpSpPr>
        <p:sp>
          <p:nvSpPr>
            <p:cNvPr id="261" name="ZoneTexte 84"/>
            <p:cNvSpPr txBox="1"/>
            <p:nvPr/>
          </p:nvSpPr>
          <p:spPr>
            <a:xfrm>
              <a:off x="361527" y="2804248"/>
              <a:ext cx="2165338"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RECRUDÉSCENCE LA FIÈVRE DE LA DENGUE</a:t>
              </a:r>
              <a:endParaRPr lang="en-US" sz="800" i="1" dirty="0">
                <a:solidFill>
                  <a:srgbClr val="026CB6"/>
                </a:solidFill>
                <a:latin typeface="Arial" panose="020B0604020202020204" pitchFamily="34" charset="0"/>
                <a:cs typeface="Arial" panose="020B0604020202020204" pitchFamily="34" charset="0"/>
              </a:endParaRPr>
            </a:p>
          </p:txBody>
        </p:sp>
        <p:pic>
          <p:nvPicPr>
            <p:cNvPr id="192" name="Image 20"/>
            <p:cNvPicPr>
              <a:picLocks noChangeAspect="1"/>
            </p:cNvPicPr>
            <p:nvPr/>
          </p:nvPicPr>
          <p:blipFill>
            <a:blip r:embed="rId12"/>
            <a:stretch>
              <a:fillRect/>
            </a:stretch>
          </p:blipFill>
          <p:spPr>
            <a:xfrm>
              <a:off x="285118" y="2837393"/>
              <a:ext cx="201600" cy="192436"/>
            </a:xfrm>
            <a:prstGeom prst="rect">
              <a:avLst/>
            </a:prstGeom>
          </p:spPr>
        </p:pic>
      </p:grpSp>
      <p:sp>
        <p:nvSpPr>
          <p:cNvPr id="2176" name="ZoneTexte 2175"/>
          <p:cNvSpPr txBox="1"/>
          <p:nvPr/>
        </p:nvSpPr>
        <p:spPr>
          <a:xfrm>
            <a:off x="404918" y="2741336"/>
            <a:ext cx="1961271"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LES ONG REPRENNENT LEURS ACTIVITÉS</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10830" y="3478286"/>
            <a:ext cx="2047784"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UNE ÉQUIPE CONJOINTE ÉVALUE LES BESOINS HUMANITAIRES</a:t>
            </a:r>
            <a:endParaRPr lang="en-US" sz="800" i="1" dirty="0">
              <a:solidFill>
                <a:srgbClr val="026CB6"/>
              </a:solidFill>
              <a:latin typeface="Arial" panose="020B0604020202020204" pitchFamily="34" charset="0"/>
              <a:cs typeface="Arial" panose="020B0604020202020204" pitchFamily="34" charset="0"/>
            </a:endParaRPr>
          </a:p>
        </p:txBody>
      </p:sp>
      <p:cxnSp>
        <p:nvCxnSpPr>
          <p:cNvPr id="193" name="Connecteur droit 75"/>
          <p:cNvCxnSpPr/>
          <p:nvPr/>
        </p:nvCxnSpPr>
        <p:spPr>
          <a:xfrm>
            <a:off x="246188" y="2725953"/>
            <a:ext cx="2036442" cy="1381"/>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19894" y="4884773"/>
            <a:ext cx="2101168"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DES HOMMES ARMÉS ENTRAVENT L’ACCÈS À UN HÔPITAL</a:t>
            </a:r>
            <a:endParaRPr lang="fr-FR" sz="800" i="1" dirty="0">
              <a:solidFill>
                <a:srgbClr val="026CB6"/>
              </a:solidFill>
              <a:latin typeface="Arial" panose="020B0604020202020204" pitchFamily="34" charset="0"/>
              <a:cs typeface="Arial" panose="020B0604020202020204" pitchFamily="34" charset="0"/>
            </a:endParaRPr>
          </a:p>
        </p:txBody>
      </p:sp>
      <p:grpSp>
        <p:nvGrpSpPr>
          <p:cNvPr id="242" name="Group 241"/>
          <p:cNvGrpSpPr/>
          <p:nvPr/>
        </p:nvGrpSpPr>
        <p:grpSpPr>
          <a:xfrm>
            <a:off x="8423712" y="906853"/>
            <a:ext cx="225000" cy="328204"/>
            <a:chOff x="4499508" y="1144203"/>
            <a:chExt cx="225000" cy="328204"/>
          </a:xfrm>
        </p:grpSpPr>
        <p:pic>
          <p:nvPicPr>
            <p:cNvPr id="244" name="Image 377"/>
            <p:cNvPicPr>
              <a:picLocks noChangeAspect="1"/>
            </p:cNvPicPr>
            <p:nvPr/>
          </p:nvPicPr>
          <p:blipFill>
            <a:blip r:embed="rId13"/>
            <a:stretch>
              <a:fillRect/>
            </a:stretch>
          </p:blipFill>
          <p:spPr>
            <a:xfrm>
              <a:off x="4499508" y="1146157"/>
              <a:ext cx="225000" cy="326250"/>
            </a:xfrm>
            <a:prstGeom prst="rect">
              <a:avLst/>
            </a:prstGeom>
          </p:spPr>
        </p:pic>
        <p:pic>
          <p:nvPicPr>
            <p:cNvPr id="245" name="Image 19"/>
            <p:cNvPicPr>
              <a:picLocks noChangeAspect="1"/>
            </p:cNvPicPr>
            <p:nvPr/>
          </p:nvPicPr>
          <p:blipFill>
            <a:blip r:embed="rId14"/>
            <a:stretch>
              <a:fillRect/>
            </a:stretch>
          </p:blipFill>
          <p:spPr>
            <a:xfrm>
              <a:off x="4502719" y="1144203"/>
              <a:ext cx="201600" cy="201600"/>
            </a:xfrm>
            <a:prstGeom prst="rect">
              <a:avLst/>
            </a:prstGeom>
          </p:spPr>
        </p:pic>
      </p:grpSp>
      <p:pic>
        <p:nvPicPr>
          <p:cNvPr id="257" name="Image 2226"/>
          <p:cNvPicPr>
            <a:picLocks noChangeAspect="1"/>
          </p:cNvPicPr>
          <p:nvPr/>
        </p:nvPicPr>
        <p:blipFill>
          <a:blip r:embed="rId13">
            <a:duotone>
              <a:prstClr val="black"/>
              <a:schemeClr val="tx2">
                <a:tint val="45000"/>
                <a:satMod val="400000"/>
              </a:schemeClr>
            </a:duotone>
          </a:blip>
          <a:stretch>
            <a:fillRect/>
          </a:stretch>
        </p:blipFill>
        <p:spPr>
          <a:xfrm>
            <a:off x="8436587" y="3502044"/>
            <a:ext cx="225000" cy="326250"/>
          </a:xfrm>
          <a:prstGeom prst="rect">
            <a:avLst/>
          </a:prstGeom>
        </p:spPr>
      </p:pic>
      <p:grpSp>
        <p:nvGrpSpPr>
          <p:cNvPr id="178" name="Groupe 20"/>
          <p:cNvGrpSpPr/>
          <p:nvPr/>
        </p:nvGrpSpPr>
        <p:grpSpPr>
          <a:xfrm>
            <a:off x="4471370" y="2535584"/>
            <a:ext cx="225000" cy="326250"/>
            <a:chOff x="8607920" y="3083161"/>
            <a:chExt cx="225000" cy="326250"/>
          </a:xfrm>
        </p:grpSpPr>
        <p:pic>
          <p:nvPicPr>
            <p:cNvPr id="180" name="Image 371"/>
            <p:cNvPicPr>
              <a:picLocks noChangeAspect="1"/>
            </p:cNvPicPr>
            <p:nvPr/>
          </p:nvPicPr>
          <p:blipFill>
            <a:blip r:embed="rId15"/>
            <a:stretch>
              <a:fillRect/>
            </a:stretch>
          </p:blipFill>
          <p:spPr>
            <a:xfrm>
              <a:off x="8607920" y="3083161"/>
              <a:ext cx="225000" cy="326250"/>
            </a:xfrm>
            <a:prstGeom prst="rect">
              <a:avLst/>
            </a:prstGeom>
          </p:spPr>
        </p:pic>
        <p:pic>
          <p:nvPicPr>
            <p:cNvPr id="181"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82" name="Group 181"/>
          <p:cNvGrpSpPr/>
          <p:nvPr/>
        </p:nvGrpSpPr>
        <p:grpSpPr>
          <a:xfrm>
            <a:off x="5667746" y="2952955"/>
            <a:ext cx="225000" cy="328204"/>
            <a:chOff x="4499508" y="1144203"/>
            <a:chExt cx="225000" cy="328204"/>
          </a:xfrm>
        </p:grpSpPr>
        <p:pic>
          <p:nvPicPr>
            <p:cNvPr id="188" name="Image 377"/>
            <p:cNvPicPr>
              <a:picLocks noChangeAspect="1"/>
            </p:cNvPicPr>
            <p:nvPr/>
          </p:nvPicPr>
          <p:blipFill>
            <a:blip r:embed="rId13"/>
            <a:stretch>
              <a:fillRect/>
            </a:stretch>
          </p:blipFill>
          <p:spPr>
            <a:xfrm>
              <a:off x="4499508" y="1146157"/>
              <a:ext cx="225000" cy="326250"/>
            </a:xfrm>
            <a:prstGeom prst="rect">
              <a:avLst/>
            </a:prstGeom>
          </p:spPr>
        </p:pic>
        <p:pic>
          <p:nvPicPr>
            <p:cNvPr id="189"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0" name="Group 189"/>
          <p:cNvGrpSpPr/>
          <p:nvPr/>
        </p:nvGrpSpPr>
        <p:grpSpPr>
          <a:xfrm>
            <a:off x="6742788" y="3272978"/>
            <a:ext cx="225000" cy="328204"/>
            <a:chOff x="4499508" y="1144203"/>
            <a:chExt cx="225000" cy="328204"/>
          </a:xfrm>
        </p:grpSpPr>
        <p:pic>
          <p:nvPicPr>
            <p:cNvPr id="191"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pic>
        <p:nvPicPr>
          <p:cNvPr id="195" name="Image 2226"/>
          <p:cNvPicPr>
            <a:picLocks noChangeAspect="1"/>
          </p:cNvPicPr>
          <p:nvPr/>
        </p:nvPicPr>
        <p:blipFill>
          <a:blip r:embed="rId13">
            <a:duotone>
              <a:prstClr val="black"/>
              <a:schemeClr val="tx2">
                <a:tint val="45000"/>
                <a:satMod val="400000"/>
              </a:schemeClr>
            </a:duotone>
          </a:blip>
          <a:stretch>
            <a:fillRect/>
          </a:stretch>
        </p:blipFill>
        <p:spPr>
          <a:xfrm>
            <a:off x="6119608" y="4279566"/>
            <a:ext cx="202930" cy="294249"/>
          </a:xfrm>
          <a:prstGeom prst="rect">
            <a:avLst/>
          </a:prstGeom>
        </p:spPr>
      </p:pic>
      <p:grpSp>
        <p:nvGrpSpPr>
          <p:cNvPr id="196" name="Groupe 20"/>
          <p:cNvGrpSpPr/>
          <p:nvPr/>
        </p:nvGrpSpPr>
        <p:grpSpPr>
          <a:xfrm>
            <a:off x="248984" y="881838"/>
            <a:ext cx="225000" cy="326250"/>
            <a:chOff x="8607920" y="3083161"/>
            <a:chExt cx="225000" cy="326250"/>
          </a:xfrm>
        </p:grpSpPr>
        <p:pic>
          <p:nvPicPr>
            <p:cNvPr id="197" name="Image 371"/>
            <p:cNvPicPr>
              <a:picLocks noChangeAspect="1"/>
            </p:cNvPicPr>
            <p:nvPr/>
          </p:nvPicPr>
          <p:blipFill>
            <a:blip r:embed="rId15"/>
            <a:stretch>
              <a:fillRect/>
            </a:stretch>
          </p:blipFill>
          <p:spPr>
            <a:xfrm>
              <a:off x="8607920" y="3083161"/>
              <a:ext cx="225000" cy="326250"/>
            </a:xfrm>
            <a:prstGeom prst="rect">
              <a:avLst/>
            </a:prstGeom>
          </p:spPr>
        </p:pic>
        <p:pic>
          <p:nvPicPr>
            <p:cNvPr id="198"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9" name="Group 198"/>
          <p:cNvGrpSpPr/>
          <p:nvPr/>
        </p:nvGrpSpPr>
        <p:grpSpPr>
          <a:xfrm>
            <a:off x="224450" y="4955140"/>
            <a:ext cx="225000" cy="328204"/>
            <a:chOff x="4499508" y="1144203"/>
            <a:chExt cx="225000" cy="328204"/>
          </a:xfrm>
        </p:grpSpPr>
        <p:pic>
          <p:nvPicPr>
            <p:cNvPr id="200" name="Image 377"/>
            <p:cNvPicPr>
              <a:picLocks noChangeAspect="1"/>
            </p:cNvPicPr>
            <p:nvPr/>
          </p:nvPicPr>
          <p:blipFill>
            <a:blip r:embed="rId13"/>
            <a:stretch>
              <a:fillRect/>
            </a:stretch>
          </p:blipFill>
          <p:spPr>
            <a:xfrm>
              <a:off x="4499508" y="1146157"/>
              <a:ext cx="225000" cy="326250"/>
            </a:xfrm>
            <a:prstGeom prst="rect">
              <a:avLst/>
            </a:prstGeom>
          </p:spPr>
        </p:pic>
        <p:pic>
          <p:nvPicPr>
            <p:cNvPr id="201"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06" name="Group 205"/>
          <p:cNvGrpSpPr/>
          <p:nvPr/>
        </p:nvGrpSpPr>
        <p:grpSpPr>
          <a:xfrm>
            <a:off x="228421" y="2779678"/>
            <a:ext cx="225000" cy="328204"/>
            <a:chOff x="4499508" y="1144203"/>
            <a:chExt cx="225000" cy="328204"/>
          </a:xfrm>
        </p:grpSpPr>
        <p:pic>
          <p:nvPicPr>
            <p:cNvPr id="210" name="Image 377"/>
            <p:cNvPicPr>
              <a:picLocks noChangeAspect="1"/>
            </p:cNvPicPr>
            <p:nvPr/>
          </p:nvPicPr>
          <p:blipFill>
            <a:blip r:embed="rId13"/>
            <a:stretch>
              <a:fillRect/>
            </a:stretch>
          </p:blipFill>
          <p:spPr>
            <a:xfrm>
              <a:off x="4499508" y="1146157"/>
              <a:ext cx="225000" cy="326250"/>
            </a:xfrm>
            <a:prstGeom prst="rect">
              <a:avLst/>
            </a:prstGeom>
          </p:spPr>
        </p:pic>
        <p:pic>
          <p:nvPicPr>
            <p:cNvPr id="212"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213" name="Connecteur droit 90"/>
          <p:cNvCxnSpPr/>
          <p:nvPr/>
        </p:nvCxnSpPr>
        <p:spPr>
          <a:xfrm flipV="1">
            <a:off x="8415317" y="3429414"/>
            <a:ext cx="2069323" cy="33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8239</TotalTime>
  <Words>528</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(21 - 28 novembre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496</cp:revision>
  <cp:lastPrinted>2016-11-21T15:54:40Z</cp:lastPrinted>
  <dcterms:created xsi:type="dcterms:W3CDTF">2015-12-15T11:10:25Z</dcterms:created>
  <dcterms:modified xsi:type="dcterms:W3CDTF">2016-11-28T16:56:59Z</dcterms:modified>
</cp:coreProperties>
</file>