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4" autoAdjust="0"/>
    <p:restoredTop sz="94063" autoAdjust="0"/>
  </p:normalViewPr>
  <p:slideViewPr>
    <p:cSldViewPr snapToGrid="0">
      <p:cViewPr>
        <p:scale>
          <a:sx n="172" d="100"/>
          <a:sy n="172" d="100"/>
        </p:scale>
        <p:origin x="-5034" y="-24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43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8829975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43" y="8829975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(29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5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décembre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Une grève des enseignants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qui sévit depuis le mois de septembre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raison du non-paiement des salaires continue de nuire à l'accès à l'éducation dans tout le pays. Dans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Ouaddai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à l’est,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par exemple, seulement un quart des 365 écoles fonctionnent actuellement. Cependant, 90% d'entre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sont privés. En conséquence, les parents de certaines localités se sont mobilisés pour recruter des enseignants communautaires, mais la qualité de l'éducation offerte par ces enseignants est préoccupante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aide améliorée en matière d'hygiène, d'assainissement et d'eau est nécessaire pour aider à endiguer une épidémie d'hépatite E dans la région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Salamat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à l’est,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où plus de 250 cas ont été signalés depuis septembre. Huit personnes sont mortes depuis le début de l'épidémie, dont deux femmes enceintes et deux enfants. Sur les 25 échantillons envoyés à un laboratoire de référence à Amsterdam, 20 ont été confirmés positifs. L'hépatite E est une infection virale du foie fréquente dans les régions où l'approvisionnement en eau et l'assainissement sont limités.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1000" dirty="0">
                <a:solidFill>
                  <a:prstClr val="black"/>
                </a:solidFill>
                <a:latin typeface="Arial"/>
              </a:rPr>
              <a:t>MALI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Une centaine de Nigériens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fui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vers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villages maliens à la suite d'attaques armées et d'une opération militaire à la mi-novembre dans la ville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Bani-Bangou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au sud-ouest du Niger, près de la frontière avec le Mali. Quelque 300 familles maliennes ont également fui plus loin à l'intérieur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pays après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l'incident. Les partenaires humanitaires de Ménaka, dans l'est du Mali, travaillent à fournir des abris, de la nourriture et des articles ménagers de base. Les civils du nord du Mali et les localités situées à proximité de la frontière continuent de subir des attaques armées récurrentes et une insécurité persistante.</a:t>
            </a:r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0128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CENTRAFRICAINE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MALI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293524" y="2581909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BURKINA FASO</a:t>
                </a:r>
                <a:endParaRPr lang="en-US" dirty="0"/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47002" y="3196104"/>
                <a:ext cx="231427" cy="485501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NIGERIA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Nigeria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des partenaires humanitaires ont demandé plus d'un milliard de dollars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fournir une assistance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2017 aux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dans le besoin dans les États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l’Adamawa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Yobe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plus touchés par la violence liée à Boko Haram. Le plan répondra aux besoins de près de 7 millions de personnes qui ont un besoin urgent en nutrition, en nourriture, en abri, en santé, en éducation, en protection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besoins en eau et en assainissement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d'une population très vulnérable.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Il est estimé que 5,1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millions de personnes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seront confrontées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de graves pénuries alimentaires car le conflit et le risque de dispositifs non explosés improvisés ont entravé l'agriculture pour une troisième année consécutive, provoquant une crise alimentaire majeure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000" dirty="0" smtClean="0">
              <a:latin typeface="Arial"/>
              <a:cs typeface="Arial" panose="020B0604020202020204" pitchFamily="34" charset="0"/>
            </a:endParaRPr>
          </a:p>
          <a:p>
            <a:endParaRPr lang="en-GB" sz="1000" dirty="0">
              <a:latin typeface="Arial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29 novembre, le Nigeria a lancé une campagne nationale pour mettre fin au mariage des enfants. Le pays a le plus grand nombre de filles mineures contraintes à un mariage précoce avec au moins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49%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femmes mariées avant d'avoir 18 ans. La campagne vise à promouvoir les droits de protection des enfants et à renforcer les efforts juridiques pour punir les auteurs. Le mariage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l'accouchement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précoces peuvent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être extrêmement nocifs pour les filles, en particulier les moins de 18 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qui sont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susceptibles de souffrir de fistule, de mourir lors de l'accouchement et d'accoucher de bébés mort-nés. Les enfants nés de filles-mères sont plus susceptibles de souffrir de retard de croissance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d’émaciation.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17486" y="6232914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 flipV="1">
            <a:off x="8414154" y="83272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9" y="873149"/>
            <a:ext cx="1977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MILLIARD DE DOLLARS REQUIS POUR L’ASSISTANCE HUMANITAIRE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1966080" cy="338554"/>
            <a:chOff x="285118" y="2804248"/>
            <a:chExt cx="2241747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361527" y="2804248"/>
              <a:ext cx="2165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 GRÈVE PROLONGÉE NUIT À L’ÉDUCATION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sp>
        <p:nvSpPr>
          <p:cNvPr id="2176" name="ZoneTexte 2175"/>
          <p:cNvSpPr txBox="1"/>
          <p:nvPr/>
        </p:nvSpPr>
        <p:spPr>
          <a:xfrm>
            <a:off x="452150" y="2799838"/>
            <a:ext cx="2030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RÉPONSE PLUS FORTE NÉCESSAIRE CONTRE L’HÉPATITE 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ZoneTexte 2237"/>
          <p:cNvSpPr txBox="1"/>
          <p:nvPr/>
        </p:nvSpPr>
        <p:spPr>
          <a:xfrm>
            <a:off x="8605349" y="3665820"/>
            <a:ext cx="20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METTRE FIN AU MARIAGE PRÉCOCE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ZoneTexte 2175"/>
          <p:cNvSpPr txBox="1"/>
          <p:nvPr/>
        </p:nvSpPr>
        <p:spPr>
          <a:xfrm>
            <a:off x="426737" y="5140609"/>
            <a:ext cx="2101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FAMILLES FUIENT L’INSÉCURITÉ</a:t>
            </a:r>
            <a:endParaRPr lang="fr-FR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7" name="Image 222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4154" y="3639937"/>
            <a:ext cx="225000" cy="326250"/>
          </a:xfrm>
          <a:prstGeom prst="rect">
            <a:avLst/>
          </a:prstGeom>
        </p:spPr>
      </p:pic>
      <p:grpSp>
        <p:nvGrpSpPr>
          <p:cNvPr id="196" name="Groupe 20"/>
          <p:cNvGrpSpPr/>
          <p:nvPr/>
        </p:nvGrpSpPr>
        <p:grpSpPr>
          <a:xfrm>
            <a:off x="245184" y="2836159"/>
            <a:ext cx="225000" cy="326250"/>
            <a:chOff x="8607920" y="3083161"/>
            <a:chExt cx="225000" cy="326250"/>
          </a:xfrm>
        </p:grpSpPr>
        <p:pic>
          <p:nvPicPr>
            <p:cNvPr id="197" name="Image 3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8" name="Image 3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pic>
        <p:nvPicPr>
          <p:cNvPr id="202" name="Image 222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0112" y="866654"/>
            <a:ext cx="225000" cy="326250"/>
          </a:xfrm>
          <a:prstGeom prst="rect">
            <a:avLst/>
          </a:prstGeom>
        </p:spPr>
      </p:pic>
      <p:pic>
        <p:nvPicPr>
          <p:cNvPr id="203" name="Image 222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11961" y="2186144"/>
            <a:ext cx="225000" cy="326250"/>
          </a:xfrm>
          <a:prstGeom prst="rect">
            <a:avLst/>
          </a:prstGeom>
        </p:spPr>
      </p:pic>
      <p:cxnSp>
        <p:nvCxnSpPr>
          <p:cNvPr id="204" name="Connecteur droit 75"/>
          <p:cNvCxnSpPr/>
          <p:nvPr/>
        </p:nvCxnSpPr>
        <p:spPr>
          <a:xfrm flipV="1">
            <a:off x="237492" y="506985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250701" y="5136038"/>
            <a:ext cx="225000" cy="326250"/>
            <a:chOff x="5176538" y="1337838"/>
            <a:chExt cx="225000" cy="326250"/>
          </a:xfrm>
        </p:grpSpPr>
        <p:pic>
          <p:nvPicPr>
            <p:cNvPr id="211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14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15" name="Group 214"/>
          <p:cNvGrpSpPr/>
          <p:nvPr/>
        </p:nvGrpSpPr>
        <p:grpSpPr>
          <a:xfrm>
            <a:off x="8408971" y="889895"/>
            <a:ext cx="276038" cy="371235"/>
            <a:chOff x="7430099" y="2153431"/>
            <a:chExt cx="276038" cy="371235"/>
          </a:xfrm>
        </p:grpSpPr>
        <p:pic>
          <p:nvPicPr>
            <p:cNvPr id="216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17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580745" y="2921123"/>
            <a:ext cx="276038" cy="371235"/>
            <a:chOff x="7430099" y="2153431"/>
            <a:chExt cx="276038" cy="371235"/>
          </a:xfrm>
        </p:grpSpPr>
        <p:pic>
          <p:nvPicPr>
            <p:cNvPr id="219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20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4189042" y="2100188"/>
            <a:ext cx="225000" cy="326250"/>
            <a:chOff x="5176538" y="1337838"/>
            <a:chExt cx="225000" cy="326250"/>
          </a:xfrm>
        </p:grpSpPr>
        <p:pic>
          <p:nvPicPr>
            <p:cNvPr id="222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3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9438</TotalTime>
  <Words>589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(29 novembre – 5 décembre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502</cp:revision>
  <cp:lastPrinted>2016-12-05T14:06:37Z</cp:lastPrinted>
  <dcterms:created xsi:type="dcterms:W3CDTF">2015-12-15T11:10:25Z</dcterms:created>
  <dcterms:modified xsi:type="dcterms:W3CDTF">2016-12-06T09:26:35Z</dcterms:modified>
</cp:coreProperties>
</file>