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44" autoAdjust="0"/>
    <p:restoredTop sz="94063" autoAdjust="0"/>
  </p:normalViewPr>
  <p:slideViewPr>
    <p:cSldViewPr snapToGrid="0">
      <p:cViewPr>
        <p:scale>
          <a:sx n="120" d="100"/>
          <a:sy n="120" d="100"/>
        </p:scale>
        <p:origin x="-1488" y="102"/>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5" y="1"/>
            <a:ext cx="3037840"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970943" y="1"/>
            <a:ext cx="3037840"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13-Dec-16</a:t>
            </a:fld>
            <a:endParaRPr lang="en-US"/>
          </a:p>
        </p:txBody>
      </p:sp>
      <p:sp>
        <p:nvSpPr>
          <p:cNvPr id="4" name="Espace réservé de l'image des diapositives 3"/>
          <p:cNvSpPr>
            <a:spLocks noGrp="1" noRot="1" noChangeAspect="1"/>
          </p:cNvSpPr>
          <p:nvPr>
            <p:ph type="sldImg" idx="2"/>
          </p:nvPr>
        </p:nvSpPr>
        <p:spPr>
          <a:xfrm>
            <a:off x="1287463" y="1162050"/>
            <a:ext cx="4435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701041" y="4473892"/>
            <a:ext cx="560832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5" y="8829975"/>
            <a:ext cx="3037840"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970943" y="8829975"/>
            <a:ext cx="3037840"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13-Dec-16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13-Dec-16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13-Dec-16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13-Dec-16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13-Dec-16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13-Dec-16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13-Dec-16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13-Dec-16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13-Dec-16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13-Dec-16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13-Dec-16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13-Dec-16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smtClean="0">
                <a:solidFill>
                  <a:schemeClr val="bg1"/>
                </a:solidFill>
                <a:latin typeface="Arial" panose="020B0604020202020204" pitchFamily="34" charset="0"/>
                <a:cs typeface="Arial" panose="020B0604020202020204" pitchFamily="34" charset="0"/>
              </a:rPr>
              <a:t>Afrique de l’Ouest et du Centre</a:t>
            </a:r>
            <a:r>
              <a:rPr lang="en-GB" sz="1600" b="1" dirty="0" smtClean="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A</a:t>
            </a:r>
            <a:r>
              <a:rPr lang="en-GB" sz="1600" dirty="0" err="1" smtClean="0">
                <a:solidFill>
                  <a:schemeClr val="bg1"/>
                </a:solidFill>
                <a:latin typeface="Arial" panose="020B0604020202020204" pitchFamily="34" charset="0"/>
                <a:cs typeface="Arial" panose="020B0604020202020204" pitchFamily="34" charset="0"/>
              </a:rPr>
              <a:t>perçu</a:t>
            </a:r>
            <a:r>
              <a:rPr lang="en-GB" sz="1600" dirty="0" smtClean="0">
                <a:solidFill>
                  <a:schemeClr val="bg1"/>
                </a:solidFill>
                <a:latin typeface="Arial" panose="020B0604020202020204" pitchFamily="34" charset="0"/>
                <a:cs typeface="Arial" panose="020B0604020202020204" pitchFamily="34" charset="0"/>
              </a:rPr>
              <a:t> </a:t>
            </a:r>
            <a:r>
              <a:rPr lang="en-GB" sz="1600" dirty="0" err="1" smtClean="0">
                <a:solidFill>
                  <a:schemeClr val="bg1"/>
                </a:solidFill>
                <a:latin typeface="Arial" panose="020B0604020202020204" pitchFamily="34" charset="0"/>
                <a:cs typeface="Arial" panose="020B0604020202020204" pitchFamily="34" charset="0"/>
              </a:rPr>
              <a:t>humanitaire</a:t>
            </a:r>
            <a:r>
              <a:rPr lang="en-GB" sz="1600" dirty="0" smtClean="0">
                <a:solidFill>
                  <a:schemeClr val="bg1"/>
                </a:solidFill>
                <a:latin typeface="Arial" panose="020B0604020202020204" pitchFamily="34" charset="0"/>
                <a:cs typeface="Arial" panose="020B0604020202020204" pitchFamily="34" charset="0"/>
              </a:rPr>
              <a:t> </a:t>
            </a:r>
            <a:r>
              <a:rPr lang="en-GB" sz="1600" dirty="0" err="1" smtClean="0">
                <a:solidFill>
                  <a:schemeClr val="bg1"/>
                </a:solidFill>
                <a:latin typeface="Arial" panose="020B0604020202020204" pitchFamily="34" charset="0"/>
                <a:cs typeface="Arial" panose="020B0604020202020204" pitchFamily="34" charset="0"/>
              </a:rPr>
              <a:t>hebdomadaire</a:t>
            </a:r>
            <a:r>
              <a:rPr lang="en-GB" sz="1600" dirty="0" smtClean="0">
                <a:solidFill>
                  <a:schemeClr val="bg1"/>
                </a:solidFill>
                <a:latin typeface="Arial" panose="020B0604020202020204" pitchFamily="34" charset="0"/>
                <a:cs typeface="Arial" panose="020B0604020202020204" pitchFamily="34" charset="0"/>
              </a:rPr>
              <a:t> </a:t>
            </a:r>
            <a:r>
              <a:rPr lang="en-GB" sz="1000" dirty="0" smtClean="0">
                <a:solidFill>
                  <a:schemeClr val="bg1"/>
                </a:solidFill>
                <a:latin typeface="Arial" panose="020B0604020202020204" pitchFamily="34" charset="0"/>
                <a:cs typeface="Arial" panose="020B0604020202020204" pitchFamily="34" charset="0"/>
              </a:rPr>
              <a:t>(6 – 12 </a:t>
            </a:r>
            <a:r>
              <a:rPr lang="en-GB" sz="1000" dirty="0" err="1" smtClean="0">
                <a:solidFill>
                  <a:schemeClr val="bg1"/>
                </a:solidFill>
                <a:latin typeface="Arial" panose="020B0604020202020204" pitchFamily="34" charset="0"/>
                <a:cs typeface="Arial" panose="020B0604020202020204" pitchFamily="34" charset="0"/>
              </a:rPr>
              <a:t>décembre</a:t>
            </a:r>
            <a:r>
              <a:rPr lang="en-GB" sz="1000" dirty="0" smtClean="0">
                <a:solidFill>
                  <a:schemeClr val="bg1"/>
                </a:solidFill>
                <a:latin typeface="Arial" panose="020B0604020202020204" pitchFamily="34" charset="0"/>
                <a:cs typeface="Arial" panose="020B0604020202020204" pitchFamily="34" charset="0"/>
              </a:rPr>
              <a:t> </a:t>
            </a:r>
            <a:r>
              <a:rPr lang="en-GB" sz="1000" dirty="0" smtClean="0">
                <a:solidFill>
                  <a:schemeClr val="bg1"/>
                </a:solidFill>
                <a:latin typeface="Arial" panose="020B0604020202020204" pitchFamily="34" charset="0"/>
                <a:cs typeface="Arial" panose="020B0604020202020204" pitchFamily="34" charset="0"/>
              </a:rPr>
              <a:t>2016)      </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2630" y="6872421"/>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Date de </a:t>
            </a:r>
            <a:r>
              <a:rPr lang="en-GB" sz="800" b="1" dirty="0" err="1">
                <a:solidFill>
                  <a:schemeClr val="bg1">
                    <a:lumMod val="50000"/>
                  </a:schemeClr>
                </a:solidFill>
                <a:latin typeface="Arial" panose="020B0604020202020204" pitchFamily="34" charset="0"/>
                <a:cs typeface="Arial" panose="020B0604020202020204" pitchFamily="34" charset="0"/>
              </a:rPr>
              <a:t>création</a:t>
            </a:r>
            <a:r>
              <a:rPr lang="en-GB" sz="800" dirty="0" smtClean="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13 </a:t>
            </a:r>
            <a:r>
              <a:rPr lang="en-GB" sz="800" dirty="0" err="1" smtClean="0">
                <a:solidFill>
                  <a:schemeClr val="bg1">
                    <a:lumMod val="50000"/>
                  </a:schemeClr>
                </a:solidFill>
                <a:latin typeface="Arial" panose="020B0604020202020204" pitchFamily="34" charset="0"/>
                <a:cs typeface="Arial" panose="020B0604020202020204" pitchFamily="34" charset="0"/>
              </a:rPr>
              <a:t>dec</a:t>
            </a:r>
            <a:r>
              <a:rPr lang="en-GB" sz="800" dirty="0" smtClean="0">
                <a:solidFill>
                  <a:schemeClr val="bg1">
                    <a:lumMod val="50000"/>
                  </a:schemeClr>
                </a:solidFill>
                <a:latin typeface="Arial" panose="020B0604020202020204" pitchFamily="34" charset="0"/>
                <a:cs typeface="Arial" panose="020B0604020202020204" pitchFamily="34" charset="0"/>
              </a:rPr>
              <a:t> 2016 </a:t>
            </a:r>
            <a:r>
              <a:rPr lang="fr-FR" sz="800" b="1" dirty="0">
                <a:solidFill>
                  <a:schemeClr val="bg1">
                    <a:lumMod val="50000"/>
                  </a:schemeClr>
                </a:solidFill>
                <a:latin typeface="Arial" panose="020B0604020202020204" pitchFamily="34" charset="0"/>
                <a:cs typeface="Arial" panose="020B0604020202020204" pitchFamily="34" charset="0"/>
              </a:rPr>
              <a:t>Source de données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smtClean="0">
                <a:solidFill>
                  <a:schemeClr val="bg1">
                    <a:lumMod val="50000"/>
                  </a:schemeClr>
                </a:solidFill>
                <a:latin typeface="Arial" panose="020B0604020202020204" pitchFamily="34" charset="0"/>
                <a:cs typeface="Arial" panose="020B0604020202020204" pitchFamily="34" charset="0"/>
              </a:rPr>
              <a:t>Contact</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7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Les frontières, </a:t>
            </a:r>
            <a:r>
              <a:rPr lang="en-GB" sz="700" i="1" dirty="0" err="1">
                <a:solidFill>
                  <a:schemeClr val="bg1">
                    <a:lumMod val="50000"/>
                  </a:schemeClr>
                </a:solidFill>
                <a:latin typeface="Arial" panose="020B0604020202020204" pitchFamily="34" charset="0"/>
                <a:cs typeface="Arial" panose="020B0604020202020204" pitchFamily="34" charset="0"/>
              </a:rPr>
              <a:t>noms</a:t>
            </a:r>
            <a:r>
              <a:rPr lang="en-GB" sz="700" i="1" dirty="0">
                <a:solidFill>
                  <a:schemeClr val="bg1">
                    <a:lumMod val="50000"/>
                  </a:schemeClr>
                </a:solidFill>
                <a:latin typeface="Arial" panose="020B0604020202020204" pitchFamily="34" charset="0"/>
                <a:cs typeface="Arial" panose="020B0604020202020204" pitchFamily="34" charset="0"/>
              </a:rPr>
              <a:t>, et </a:t>
            </a:r>
            <a:r>
              <a:rPr lang="en-GB" sz="700" i="1" dirty="0" err="1">
                <a:solidFill>
                  <a:schemeClr val="bg1">
                    <a:lumMod val="50000"/>
                  </a:schemeClr>
                </a:solidFill>
                <a:latin typeface="Arial" panose="020B0604020202020204" pitchFamily="34" charset="0"/>
                <a:cs typeface="Arial" panose="020B0604020202020204" pitchFamily="34" charset="0"/>
              </a:rPr>
              <a:t>désignations</a:t>
            </a:r>
            <a:r>
              <a:rPr lang="en-GB" sz="700" i="1" dirty="0">
                <a:solidFill>
                  <a:schemeClr val="bg1">
                    <a:lumMod val="50000"/>
                  </a:schemeClr>
                </a:solidFill>
                <a:latin typeface="Arial" panose="020B0604020202020204" pitchFamily="34" charset="0"/>
                <a:cs typeface="Arial" panose="020B0604020202020204" pitchFamily="34" charset="0"/>
              </a:rPr>
              <a:t> </a:t>
            </a:r>
            <a:r>
              <a:rPr lang="en-GB" sz="700" i="1" dirty="0" err="1">
                <a:solidFill>
                  <a:schemeClr val="bg1">
                    <a:lumMod val="50000"/>
                  </a:schemeClr>
                </a:solidFill>
                <a:latin typeface="Arial" panose="020B0604020202020204" pitchFamily="34" charset="0"/>
                <a:cs typeface="Arial" panose="020B0604020202020204" pitchFamily="34" charset="0"/>
              </a:rPr>
              <a:t>employés</a:t>
            </a:r>
            <a:r>
              <a:rPr lang="en-GB" sz="700" i="1" dirty="0">
                <a:solidFill>
                  <a:schemeClr val="bg1">
                    <a:lumMod val="50000"/>
                  </a:schemeClr>
                </a:solidFill>
                <a:latin typeface="Arial" panose="020B0604020202020204" pitchFamily="34" charset="0"/>
                <a:cs typeface="Arial" panose="020B0604020202020204" pitchFamily="34" charset="0"/>
              </a:rPr>
              <a:t> sur </a:t>
            </a:r>
            <a:r>
              <a:rPr lang="en-GB" sz="700" i="1" dirty="0" err="1">
                <a:solidFill>
                  <a:schemeClr val="bg1">
                    <a:lumMod val="50000"/>
                  </a:schemeClr>
                </a:solidFill>
                <a:latin typeface="Arial" panose="020B0604020202020204" pitchFamily="34" charset="0"/>
                <a:cs typeface="Arial" panose="020B0604020202020204" pitchFamily="34" charset="0"/>
              </a:rPr>
              <a:t>cette</a:t>
            </a:r>
            <a:r>
              <a:rPr lang="en-GB" sz="700" i="1" dirty="0">
                <a:solidFill>
                  <a:schemeClr val="bg1">
                    <a:lumMod val="50000"/>
                  </a:schemeClr>
                </a:solidFill>
                <a:latin typeface="Arial" panose="020B0604020202020204" pitchFamily="34" charset="0"/>
                <a:cs typeface="Arial" panose="020B0604020202020204" pitchFamily="34" charset="0"/>
              </a:rPr>
              <a:t> c</a:t>
            </a:r>
            <a:r>
              <a:rPr lang="fr-FR" sz="700" i="1" dirty="0" err="1">
                <a:solidFill>
                  <a:prstClr val="white">
                    <a:lumMod val="50000"/>
                  </a:prstClr>
                </a:solidFill>
                <a:latin typeface="Arial" panose="020B0604020202020204" pitchFamily="34" charset="0"/>
                <a:cs typeface="Arial" panose="020B0604020202020204" pitchFamily="34" charset="0"/>
              </a:rPr>
              <a:t>arte</a:t>
            </a:r>
            <a:r>
              <a:rPr lang="fr-FR" sz="700" i="1" dirty="0">
                <a:solidFill>
                  <a:prstClr val="white">
                    <a:lumMod val="50000"/>
                  </a:prstClr>
                </a:solidFill>
                <a:latin typeface="Arial" panose="020B0604020202020204" pitchFamily="34" charset="0"/>
                <a:cs typeface="Arial" panose="020B0604020202020204" pitchFamily="34" charset="0"/>
              </a:rPr>
              <a:t> n’impliquent pas une reconnaissance ou acceptation officielle par les Nations Unies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04069"/>
            <a:ext cx="2092202" cy="6769359"/>
          </a:xfrm>
          <a:prstGeom prst="rect">
            <a:avLst/>
          </a:prstGeom>
          <a:noFill/>
        </p:spPr>
        <p:txBody>
          <a:bodyPr wrap="square" lIns="0" tIns="49785" rIns="0" bIns="49785" rtlCol="0">
            <a:noAutofit/>
          </a:bodyPr>
          <a:lstStyle/>
          <a:p>
            <a:pPr lvl="0"/>
            <a:r>
              <a:rPr lang="fr-CA" sz="1000" dirty="0">
                <a:solidFill>
                  <a:prstClr val="black"/>
                </a:solidFill>
                <a:latin typeface="Arial"/>
              </a:rPr>
              <a:t>RÉPUBLIQUE CENTRAFRICAINE</a:t>
            </a:r>
          </a:p>
          <a:p>
            <a:pPr lvl="0"/>
            <a:endParaRPr lang="fr-CA" sz="600" dirty="0" smtClean="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pPr lvl="0"/>
            <a:endParaRPr lang="fr-CA" sz="600" dirty="0" smtClean="0">
              <a:latin typeface="Arial" panose="020B0604020202020204" pitchFamily="34" charset="0"/>
              <a:cs typeface="Arial" panose="020B0604020202020204" pitchFamily="34" charset="0"/>
            </a:endParaRPr>
          </a:p>
          <a:p>
            <a:pPr lvl="0"/>
            <a:endParaRPr lang="fr-CA" sz="800" dirty="0" smtClean="0">
              <a:latin typeface="Arial" panose="020B0604020202020204" pitchFamily="34" charset="0"/>
              <a:cs typeface="Arial" panose="020B0604020202020204" pitchFamily="34" charset="0"/>
            </a:endParaRPr>
          </a:p>
          <a:p>
            <a:r>
              <a:rPr lang="fr-CA" sz="800" dirty="0">
                <a:latin typeface="Arial" panose="020B0604020202020204" pitchFamily="34" charset="0"/>
                <a:cs typeface="Arial" panose="020B0604020202020204" pitchFamily="34" charset="0"/>
              </a:rPr>
              <a:t>Une </a:t>
            </a:r>
            <a:r>
              <a:rPr lang="fr-CA" sz="800" dirty="0" smtClean="0">
                <a:latin typeface="Arial" panose="020B0604020202020204" pitchFamily="34" charset="0"/>
                <a:cs typeface="Arial" panose="020B0604020202020204" pitchFamily="34" charset="0"/>
              </a:rPr>
              <a:t>récente recrudescence de </a:t>
            </a:r>
            <a:r>
              <a:rPr lang="fr-CA" sz="800" dirty="0">
                <a:latin typeface="Arial" panose="020B0604020202020204" pitchFamily="34" charset="0"/>
                <a:cs typeface="Arial" panose="020B0604020202020204" pitchFamily="34" charset="0"/>
              </a:rPr>
              <a:t>la violence dans et autour de la ville de </a:t>
            </a:r>
            <a:r>
              <a:rPr lang="fr-CA" sz="800" dirty="0" smtClean="0">
                <a:latin typeface="Arial" panose="020B0604020202020204" pitchFamily="34" charset="0"/>
                <a:cs typeface="Arial" panose="020B0604020202020204" pitchFamily="34" charset="0"/>
              </a:rPr>
              <a:t>Bria, au centre du pays, a </a:t>
            </a:r>
            <a:r>
              <a:rPr lang="fr-CA" sz="800" dirty="0">
                <a:latin typeface="Arial" panose="020B0604020202020204" pitchFamily="34" charset="0"/>
                <a:cs typeface="Arial" panose="020B0604020202020204" pitchFamily="34" charset="0"/>
              </a:rPr>
              <a:t>déplacé plus de </a:t>
            </a:r>
            <a:r>
              <a:rPr lang="fr-CA" sz="800" dirty="0" smtClean="0">
                <a:latin typeface="Arial" panose="020B0604020202020204" pitchFamily="34" charset="0"/>
                <a:cs typeface="Arial" panose="020B0604020202020204" pitchFamily="34" charset="0"/>
              </a:rPr>
              <a:t>12 000 </a:t>
            </a:r>
            <a:r>
              <a:rPr lang="fr-CA" sz="800" dirty="0">
                <a:latin typeface="Arial" panose="020B0604020202020204" pitchFamily="34" charset="0"/>
                <a:cs typeface="Arial" panose="020B0604020202020204" pitchFamily="34" charset="0"/>
              </a:rPr>
              <a:t>personnes </a:t>
            </a:r>
            <a:r>
              <a:rPr lang="fr-CA" sz="800" dirty="0" smtClean="0">
                <a:latin typeface="Arial" panose="020B0604020202020204" pitchFamily="34" charset="0"/>
                <a:cs typeface="Arial" panose="020B0604020202020204" pitchFamily="34" charset="0"/>
              </a:rPr>
              <a:t>et </a:t>
            </a:r>
            <a:r>
              <a:rPr lang="fr-CA" sz="800" dirty="0">
                <a:latin typeface="Arial" panose="020B0604020202020204" pitchFamily="34" charset="0"/>
                <a:cs typeface="Arial" panose="020B0604020202020204" pitchFamily="34" charset="0"/>
              </a:rPr>
              <a:t>fait plus de 100 morts. Le calme est revenu dans la région, bien que des hommes armés soient encore présents dans certaines parties de la ville. L'accès humanitaire demeure difficile. Le Coordonnateur humanitaire de l'ONU, Fabrizio </a:t>
            </a:r>
            <a:r>
              <a:rPr lang="fr-CA" sz="800" dirty="0" err="1">
                <a:latin typeface="Arial" panose="020B0604020202020204" pitchFamily="34" charset="0"/>
                <a:cs typeface="Arial" panose="020B0604020202020204" pitchFamily="34" charset="0"/>
              </a:rPr>
              <a:t>Hochschild</a:t>
            </a:r>
            <a:r>
              <a:rPr lang="fr-CA" sz="800" dirty="0">
                <a:latin typeface="Arial" panose="020B0604020202020204" pitchFamily="34" charset="0"/>
                <a:cs typeface="Arial" panose="020B0604020202020204" pitchFamily="34" charset="0"/>
              </a:rPr>
              <a:t>, a condamné les attaques contre les civils et a appelé au respect du droit </a:t>
            </a:r>
            <a:r>
              <a:rPr lang="fr-CA" sz="800" dirty="0" smtClean="0">
                <a:latin typeface="Arial" panose="020B0604020202020204" pitchFamily="34" charset="0"/>
                <a:cs typeface="Arial" panose="020B0604020202020204" pitchFamily="34" charset="0"/>
              </a:rPr>
              <a:t>humanitaire. Les </a:t>
            </a:r>
            <a:r>
              <a:rPr lang="fr-CA" sz="800" dirty="0">
                <a:latin typeface="Arial" panose="020B0604020202020204" pitchFamily="34" charset="0"/>
                <a:cs typeface="Arial" panose="020B0604020202020204" pitchFamily="34" charset="0"/>
              </a:rPr>
              <a:t>groupes d'aide s'efforcent de fournir une assistance malgré la violence récurrente et l'insécurité</a:t>
            </a:r>
            <a:r>
              <a:rPr lang="fr-CA" sz="800" dirty="0" smtClean="0">
                <a:latin typeface="Arial" panose="020B0604020202020204" pitchFamily="34" charset="0"/>
                <a:cs typeface="Arial" panose="020B0604020202020204" pitchFamily="34" charset="0"/>
              </a:rPr>
              <a:t>.</a:t>
            </a:r>
          </a:p>
          <a:p>
            <a:endParaRPr lang="fr-CA" sz="500" dirty="0" smtClean="0">
              <a:solidFill>
                <a:prstClr val="black"/>
              </a:solidFill>
              <a:latin typeface="Arial" panose="020B0604020202020204" pitchFamily="34" charset="0"/>
              <a:cs typeface="Arial" panose="020B0604020202020204" pitchFamily="34" charset="0"/>
            </a:endParaRPr>
          </a:p>
          <a:p>
            <a:r>
              <a:rPr lang="fr-CA" sz="1000" dirty="0">
                <a:solidFill>
                  <a:prstClr val="black"/>
                </a:solidFill>
                <a:latin typeface="Arial"/>
              </a:rPr>
              <a:t>GAMBIE</a:t>
            </a:r>
          </a:p>
          <a:p>
            <a:endParaRPr lang="fr-CA" sz="1000" dirty="0" smtClean="0">
              <a:solidFill>
                <a:prstClr val="black"/>
              </a:solidFill>
              <a:latin typeface="Arial"/>
            </a:endParaRPr>
          </a:p>
          <a:p>
            <a:endParaRPr lang="fr-CA" sz="1000" dirty="0" smtClean="0">
              <a:solidFill>
                <a:prstClr val="black"/>
              </a:solidFill>
              <a:latin typeface="Arial"/>
            </a:endParaRPr>
          </a:p>
          <a:p>
            <a:pPr lvl="0"/>
            <a:endParaRPr lang="fr-CA" sz="400" dirty="0">
              <a:latin typeface="Arial" panose="020B0604020202020204" pitchFamily="34" charset="0"/>
              <a:cs typeface="Arial" panose="020B0604020202020204" pitchFamily="34" charset="0"/>
            </a:endParaRPr>
          </a:p>
          <a:p>
            <a:pPr lvl="0"/>
            <a:endParaRPr lang="fr-CA" sz="400" dirty="0" smtClean="0">
              <a:latin typeface="Arial" panose="020B0604020202020204" pitchFamily="34" charset="0"/>
              <a:cs typeface="Arial" panose="020B0604020202020204" pitchFamily="34" charset="0"/>
            </a:endParaRPr>
          </a:p>
          <a:p>
            <a:pPr lvl="0"/>
            <a:r>
              <a:rPr lang="fr-CA" sz="800" dirty="0" smtClean="0">
                <a:latin typeface="Arial" panose="020B0604020202020204" pitchFamily="34" charset="0"/>
                <a:cs typeface="Arial" panose="020B0604020202020204" pitchFamily="34" charset="0"/>
              </a:rPr>
              <a:t>Une mission conjointe </a:t>
            </a:r>
            <a:r>
              <a:rPr lang="fr-CA" sz="800" dirty="0">
                <a:latin typeface="Arial" panose="020B0604020202020204" pitchFamily="34" charset="0"/>
                <a:cs typeface="Arial" panose="020B0604020202020204" pitchFamily="34" charset="0"/>
              </a:rPr>
              <a:t>de haut niveau de l'Union africaine, de la Commission économique des États de l'Afrique de </a:t>
            </a:r>
            <a:r>
              <a:rPr lang="fr-CA" sz="800" dirty="0" smtClean="0">
                <a:latin typeface="Arial" panose="020B0604020202020204" pitchFamily="34" charset="0"/>
                <a:cs typeface="Arial" panose="020B0604020202020204" pitchFamily="34" charset="0"/>
              </a:rPr>
              <a:t>l‘ouest et d’une délégation </a:t>
            </a:r>
            <a:r>
              <a:rPr lang="fr-CA" sz="800" dirty="0">
                <a:latin typeface="Arial" panose="020B0604020202020204" pitchFamily="34" charset="0"/>
                <a:cs typeface="Arial" panose="020B0604020202020204" pitchFamily="34" charset="0"/>
              </a:rPr>
              <a:t>des Nations unies est attendue à Banjul le 13 décembre pour des entretiens avec le président </a:t>
            </a:r>
            <a:r>
              <a:rPr lang="fr-CA" sz="800" dirty="0" err="1">
                <a:latin typeface="Arial" panose="020B0604020202020204" pitchFamily="34" charset="0"/>
                <a:cs typeface="Arial" panose="020B0604020202020204" pitchFamily="34" charset="0"/>
              </a:rPr>
              <a:t>Yahya</a:t>
            </a:r>
            <a:r>
              <a:rPr lang="fr-CA" sz="800" dirty="0">
                <a:latin typeface="Arial" panose="020B0604020202020204" pitchFamily="34" charset="0"/>
                <a:cs typeface="Arial" panose="020B0604020202020204" pitchFamily="34" charset="0"/>
              </a:rPr>
              <a:t> </a:t>
            </a:r>
            <a:r>
              <a:rPr lang="fr-CA" sz="800" dirty="0" err="1">
                <a:latin typeface="Arial" panose="020B0604020202020204" pitchFamily="34" charset="0"/>
                <a:cs typeface="Arial" panose="020B0604020202020204" pitchFamily="34" charset="0"/>
              </a:rPr>
              <a:t>Jammeh</a:t>
            </a:r>
            <a:r>
              <a:rPr lang="fr-CA" sz="800" dirty="0">
                <a:latin typeface="Arial" panose="020B0604020202020204" pitchFamily="34" charset="0"/>
                <a:cs typeface="Arial" panose="020B0604020202020204" pitchFamily="34" charset="0"/>
              </a:rPr>
              <a:t> suite au rejet par </a:t>
            </a:r>
            <a:r>
              <a:rPr lang="fr-CA" sz="800" dirty="0" smtClean="0">
                <a:latin typeface="Arial" panose="020B0604020202020204" pitchFamily="34" charset="0"/>
                <a:cs typeface="Arial" panose="020B0604020202020204" pitchFamily="34" charset="0"/>
              </a:rPr>
              <a:t>ce dernier de </a:t>
            </a:r>
            <a:r>
              <a:rPr lang="fr-CA" sz="800" dirty="0">
                <a:latin typeface="Arial" panose="020B0604020202020204" pitchFamily="34" charset="0"/>
                <a:cs typeface="Arial" panose="020B0604020202020204" pitchFamily="34" charset="0"/>
              </a:rPr>
              <a:t>sa </a:t>
            </a:r>
            <a:r>
              <a:rPr lang="fr-CA" sz="800" dirty="0" smtClean="0">
                <a:latin typeface="Arial" panose="020B0604020202020204" pitchFamily="34" charset="0"/>
                <a:cs typeface="Arial" panose="020B0604020202020204" pitchFamily="34" charset="0"/>
              </a:rPr>
              <a:t>défaite </a:t>
            </a:r>
            <a:r>
              <a:rPr lang="fr-CA" sz="800" dirty="0">
                <a:latin typeface="Arial" panose="020B0604020202020204" pitchFamily="34" charset="0"/>
                <a:cs typeface="Arial" panose="020B0604020202020204" pitchFamily="34" charset="0"/>
              </a:rPr>
              <a:t>lors des élections du 1er décembre. Le </a:t>
            </a:r>
            <a:r>
              <a:rPr lang="fr-CA" sz="800" dirty="0" smtClean="0">
                <a:latin typeface="Arial" panose="020B0604020202020204" pitchFamily="34" charset="0"/>
                <a:cs typeface="Arial" panose="020B0604020202020204" pitchFamily="34" charset="0"/>
              </a:rPr>
              <a:t>revirement </a:t>
            </a:r>
            <a:r>
              <a:rPr lang="fr-CA" sz="800" dirty="0">
                <a:latin typeface="Arial" panose="020B0604020202020204" pitchFamily="34" charset="0"/>
                <a:cs typeface="Arial" panose="020B0604020202020204" pitchFamily="34" charset="0"/>
              </a:rPr>
              <a:t>du président </a:t>
            </a:r>
            <a:r>
              <a:rPr lang="fr-CA" sz="800" dirty="0" err="1">
                <a:latin typeface="Arial" panose="020B0604020202020204" pitchFamily="34" charset="0"/>
                <a:cs typeface="Arial" panose="020B0604020202020204" pitchFamily="34" charset="0"/>
              </a:rPr>
              <a:t>Jammeh</a:t>
            </a:r>
            <a:r>
              <a:rPr lang="fr-CA" sz="800" dirty="0">
                <a:latin typeface="Arial" panose="020B0604020202020204" pitchFamily="34" charset="0"/>
                <a:cs typeface="Arial" panose="020B0604020202020204" pitchFamily="34" charset="0"/>
              </a:rPr>
              <a:t> après avoir </a:t>
            </a:r>
            <a:r>
              <a:rPr lang="fr-CA" sz="800" dirty="0" smtClean="0">
                <a:latin typeface="Arial" panose="020B0604020202020204" pitchFamily="34" charset="0"/>
                <a:cs typeface="Arial" panose="020B0604020202020204" pitchFamily="34" charset="0"/>
              </a:rPr>
              <a:t>reconnu sa défaite </a:t>
            </a:r>
            <a:r>
              <a:rPr lang="fr-CA" sz="800" dirty="0">
                <a:latin typeface="Arial" panose="020B0604020202020204" pitchFamily="34" charset="0"/>
                <a:cs typeface="Arial" panose="020B0604020202020204" pitchFamily="34" charset="0"/>
              </a:rPr>
              <a:t>a suscité de nouvelles préoccupations politiques et </a:t>
            </a:r>
            <a:r>
              <a:rPr lang="fr-CA" sz="800" dirty="0" smtClean="0">
                <a:latin typeface="Arial" panose="020B0604020202020204" pitchFamily="34" charset="0"/>
                <a:cs typeface="Arial" panose="020B0604020202020204" pitchFamily="34" charset="0"/>
              </a:rPr>
              <a:t>sécuritaires </a:t>
            </a:r>
            <a:r>
              <a:rPr lang="fr-CA" sz="800" dirty="0">
                <a:latin typeface="Arial" panose="020B0604020202020204" pitchFamily="34" charset="0"/>
                <a:cs typeface="Arial" panose="020B0604020202020204" pitchFamily="34" charset="0"/>
              </a:rPr>
              <a:t>et a été </a:t>
            </a:r>
            <a:r>
              <a:rPr lang="fr-CA" sz="800" dirty="0" smtClean="0">
                <a:latin typeface="Arial" panose="020B0604020202020204" pitchFamily="34" charset="0"/>
                <a:cs typeface="Arial" panose="020B0604020202020204" pitchFamily="34" charset="0"/>
              </a:rPr>
              <a:t>largement condamné</a:t>
            </a:r>
            <a:r>
              <a:rPr lang="fr-CA" sz="800" dirty="0">
                <a:latin typeface="Arial" panose="020B0604020202020204" pitchFamily="34" charset="0"/>
                <a:cs typeface="Arial" panose="020B0604020202020204" pitchFamily="34" charset="0"/>
              </a:rPr>
              <a:t>. </a:t>
            </a:r>
            <a:r>
              <a:rPr lang="fr-CA" sz="800" dirty="0" smtClean="0">
                <a:latin typeface="Arial" panose="020B0604020202020204" pitchFamily="34" charset="0"/>
                <a:cs typeface="Arial" panose="020B0604020202020204" pitchFamily="34" charset="0"/>
              </a:rPr>
              <a:t>Beaucoup </a:t>
            </a:r>
            <a:r>
              <a:rPr lang="fr-CA" sz="800" dirty="0">
                <a:latin typeface="Arial" panose="020B0604020202020204" pitchFamily="34" charset="0"/>
                <a:cs typeface="Arial" panose="020B0604020202020204" pitchFamily="34" charset="0"/>
              </a:rPr>
              <a:t>de Gambiens </a:t>
            </a:r>
            <a:r>
              <a:rPr lang="fr-CA" sz="800" dirty="0" smtClean="0">
                <a:latin typeface="Arial" panose="020B0604020202020204" pitchFamily="34" charset="0"/>
                <a:cs typeface="Arial" panose="020B0604020202020204" pitchFamily="34" charset="0"/>
              </a:rPr>
              <a:t>s'approvisionnent </a:t>
            </a:r>
            <a:r>
              <a:rPr lang="fr-CA" sz="800" dirty="0">
                <a:latin typeface="Arial" panose="020B0604020202020204" pitchFamily="34" charset="0"/>
                <a:cs typeface="Arial" panose="020B0604020202020204" pitchFamily="34" charset="0"/>
              </a:rPr>
              <a:t>en </a:t>
            </a:r>
            <a:r>
              <a:rPr lang="fr-CA" sz="800" dirty="0" smtClean="0">
                <a:latin typeface="Arial" panose="020B0604020202020204" pitchFamily="34" charset="0"/>
                <a:cs typeface="Arial" panose="020B0604020202020204" pitchFamily="34" charset="0"/>
              </a:rPr>
              <a:t>nourriture, retirent </a:t>
            </a:r>
            <a:r>
              <a:rPr lang="fr-CA" sz="800" dirty="0">
                <a:latin typeface="Arial" panose="020B0604020202020204" pitchFamily="34" charset="0"/>
                <a:cs typeface="Arial" panose="020B0604020202020204" pitchFamily="34" charset="0"/>
              </a:rPr>
              <a:t>de l'argent </a:t>
            </a:r>
            <a:r>
              <a:rPr lang="fr-CA" sz="800" dirty="0" smtClean="0">
                <a:latin typeface="Arial" panose="020B0604020202020204" pitchFamily="34" charset="0"/>
                <a:cs typeface="Arial" panose="020B0604020202020204" pitchFamily="34" charset="0"/>
              </a:rPr>
              <a:t>et </a:t>
            </a:r>
            <a:r>
              <a:rPr lang="fr-CA" sz="800" dirty="0">
                <a:latin typeface="Arial" panose="020B0604020202020204" pitchFamily="34" charset="0"/>
                <a:cs typeface="Arial" panose="020B0604020202020204" pitchFamily="34" charset="0"/>
              </a:rPr>
              <a:t>achètent des devises étrangères</a:t>
            </a:r>
            <a:r>
              <a:rPr lang="fr-CA" sz="800" dirty="0" smtClean="0">
                <a:latin typeface="Arial" panose="020B0604020202020204" pitchFamily="34" charset="0"/>
                <a:cs typeface="Arial" panose="020B0604020202020204" pitchFamily="34" charset="0"/>
              </a:rPr>
              <a:t>.</a:t>
            </a:r>
          </a:p>
          <a:p>
            <a:pPr lvl="0"/>
            <a:endParaRPr lang="fr-CA" sz="500" dirty="0" smtClean="0">
              <a:latin typeface="Arial" panose="020B0604020202020204" pitchFamily="34" charset="0"/>
              <a:cs typeface="Arial" panose="020B0604020202020204" pitchFamily="34" charset="0"/>
            </a:endParaRPr>
          </a:p>
          <a:p>
            <a:pPr lvl="0"/>
            <a:r>
              <a:rPr lang="fr-CA" sz="1000" dirty="0" smtClean="0">
                <a:solidFill>
                  <a:prstClr val="black"/>
                </a:solidFill>
                <a:latin typeface="Arial"/>
              </a:rPr>
              <a:t>SAHEL</a:t>
            </a:r>
            <a:endParaRPr lang="fr-CA" sz="1000" dirty="0">
              <a:solidFill>
                <a:prstClr val="black"/>
              </a:solidFill>
              <a:latin typeface="Arial"/>
            </a:endParaRPr>
          </a:p>
          <a:p>
            <a:r>
              <a:rPr lang="fr-CA" sz="800" dirty="0" smtClean="0">
                <a:latin typeface="Arial" panose="020B0604020202020204" pitchFamily="34" charset="0"/>
                <a:cs typeface="Arial" panose="020B0604020202020204" pitchFamily="34" charset="0"/>
              </a:rPr>
              <a:t/>
            </a:r>
            <a:br>
              <a:rPr lang="fr-CA" sz="800" dirty="0" smtClean="0">
                <a:latin typeface="Arial" panose="020B0604020202020204" pitchFamily="34" charset="0"/>
                <a:cs typeface="Arial" panose="020B0604020202020204" pitchFamily="34" charset="0"/>
              </a:rPr>
            </a:br>
            <a:endParaRPr lang="fr-CA" sz="800" dirty="0" smtClean="0">
              <a:latin typeface="Arial" panose="020B0604020202020204" pitchFamily="34" charset="0"/>
              <a:cs typeface="Arial" panose="020B0604020202020204" pitchFamily="34" charset="0"/>
            </a:endParaRPr>
          </a:p>
          <a:p>
            <a:endParaRPr lang="fr-CA" sz="800" dirty="0">
              <a:latin typeface="Arial" panose="020B0604020202020204" pitchFamily="34" charset="0"/>
              <a:cs typeface="Arial" panose="020B0604020202020204" pitchFamily="34" charset="0"/>
            </a:endParaRPr>
          </a:p>
          <a:p>
            <a:r>
              <a:rPr lang="fr-CA" sz="800" dirty="0" smtClean="0">
                <a:latin typeface="Arial" panose="020B0604020202020204" pitchFamily="34" charset="0"/>
                <a:cs typeface="Arial" panose="020B0604020202020204" pitchFamily="34" charset="0"/>
              </a:rPr>
              <a:t>Les </a:t>
            </a:r>
            <a:r>
              <a:rPr lang="fr-CA" sz="800" dirty="0">
                <a:latin typeface="Arial" panose="020B0604020202020204" pitchFamily="34" charset="0"/>
                <a:cs typeface="Arial" panose="020B0604020202020204" pitchFamily="34" charset="0"/>
              </a:rPr>
              <a:t>organisations humanitaires </a:t>
            </a:r>
            <a:r>
              <a:rPr lang="fr-CA" sz="800" dirty="0" smtClean="0">
                <a:latin typeface="Arial" panose="020B0604020202020204" pitchFamily="34" charset="0"/>
                <a:cs typeface="Arial" panose="020B0604020202020204" pitchFamily="34" charset="0"/>
              </a:rPr>
              <a:t>au </a:t>
            </a:r>
            <a:r>
              <a:rPr lang="fr-CA" sz="800" dirty="0">
                <a:latin typeface="Arial" panose="020B0604020202020204" pitchFamily="34" charset="0"/>
                <a:cs typeface="Arial" panose="020B0604020202020204" pitchFamily="34" charset="0"/>
              </a:rPr>
              <a:t>Sahel cherchent 2,7 milliards de dollars pour aider 15 millions de personnes dans huit pays en 2017. Plus de 30 millions de personnes dans la région souffrent d'insécurité alimentaire, un enfant sur cinq souffre de malnutrition aiguë et 4,9 </a:t>
            </a:r>
            <a:r>
              <a:rPr lang="fr-CA" sz="800" dirty="0" smtClean="0">
                <a:latin typeface="Arial" panose="020B0604020202020204" pitchFamily="34" charset="0"/>
                <a:cs typeface="Arial" panose="020B0604020202020204" pitchFamily="34" charset="0"/>
              </a:rPr>
              <a:t>millions </a:t>
            </a:r>
            <a:r>
              <a:rPr lang="fr-CA" sz="800" dirty="0">
                <a:latin typeface="Arial" panose="020B0604020202020204" pitchFamily="34" charset="0"/>
                <a:cs typeface="Arial" panose="020B0604020202020204" pitchFamily="34" charset="0"/>
              </a:rPr>
              <a:t>de personnes ont fui leurs foyers. Sur le montant total requis dans huit pays du Sahel, plus de </a:t>
            </a:r>
            <a:r>
              <a:rPr lang="fr-CA" sz="800" dirty="0" smtClean="0">
                <a:latin typeface="Arial" panose="020B0604020202020204" pitchFamily="34" charset="0"/>
                <a:cs typeface="Arial" panose="020B0604020202020204" pitchFamily="34" charset="0"/>
              </a:rPr>
              <a:t>55%, </a:t>
            </a:r>
            <a:r>
              <a:rPr lang="fr-CA" sz="800" dirty="0">
                <a:latin typeface="Arial" panose="020B0604020202020204" pitchFamily="34" charset="0"/>
                <a:cs typeface="Arial" panose="020B0604020202020204" pitchFamily="34" charset="0"/>
              </a:rPr>
              <a:t>soit 1,5 milliard de dollars, seront nécessaires pour faire face à la crise du bassin du lac </a:t>
            </a:r>
            <a:r>
              <a:rPr lang="fr-CA" sz="800" dirty="0" smtClean="0">
                <a:latin typeface="Arial" panose="020B0604020202020204" pitchFamily="34" charset="0"/>
                <a:cs typeface="Arial" panose="020B0604020202020204" pitchFamily="34" charset="0"/>
              </a:rPr>
              <a:t>Tchad, où 11 </a:t>
            </a:r>
            <a:r>
              <a:rPr lang="fr-CA" sz="800" dirty="0">
                <a:latin typeface="Arial" panose="020B0604020202020204" pitchFamily="34" charset="0"/>
                <a:cs typeface="Arial" panose="020B0604020202020204" pitchFamily="34" charset="0"/>
              </a:rPr>
              <a:t>millions </a:t>
            </a:r>
            <a:r>
              <a:rPr lang="fr-CA" sz="800" dirty="0" smtClean="0">
                <a:latin typeface="Arial" panose="020B0604020202020204" pitchFamily="34" charset="0"/>
                <a:cs typeface="Arial" panose="020B0604020202020204" pitchFamily="34" charset="0"/>
              </a:rPr>
              <a:t>de personnes ont </a:t>
            </a:r>
            <a:r>
              <a:rPr lang="fr-CA" sz="800" dirty="0">
                <a:latin typeface="Arial" panose="020B0604020202020204" pitchFamily="34" charset="0"/>
                <a:cs typeface="Arial" panose="020B0604020202020204" pitchFamily="34" charset="0"/>
              </a:rPr>
              <a:t>besoin d'aide.</a:t>
            </a:r>
            <a:endParaRPr lang="fr-CA" sz="400" dirty="0" smtClean="0">
              <a:latin typeface="Arial" panose="020B0604020202020204" pitchFamily="34" charset="0"/>
              <a:cs typeface="Arial" panose="020B0604020202020204" pitchFamily="34" charset="0"/>
            </a:endParaRPr>
          </a:p>
        </p:txBody>
      </p:sp>
      <p:cxnSp>
        <p:nvCxnSpPr>
          <p:cNvPr id="76" name="Connecteur droit 75"/>
          <p:cNvCxnSpPr/>
          <p:nvPr/>
        </p:nvCxnSpPr>
        <p:spPr>
          <a:xfrm flipV="1">
            <a:off x="230778" y="801281"/>
            <a:ext cx="2016000" cy="4333"/>
          </a:xfrm>
          <a:prstGeom prst="line">
            <a:avLst/>
          </a:prstGeom>
        </p:spPr>
        <p:style>
          <a:lnRef idx="1">
            <a:schemeClr val="dk1"/>
          </a:lnRef>
          <a:fillRef idx="0">
            <a:schemeClr val="dk1"/>
          </a:fillRef>
          <a:effectRef idx="0">
            <a:schemeClr val="dk1"/>
          </a:effectRef>
          <a:fontRef idx="minor">
            <a:schemeClr val="tx1"/>
          </a:fontRef>
        </p:style>
      </p:cxn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5363"/>
            <a:ext cx="5751297" cy="5892010"/>
            <a:chOff x="2534864" y="835363"/>
            <a:chExt cx="5751297" cy="5892010"/>
          </a:xfrm>
        </p:grpSpPr>
        <p:sp>
          <p:nvSpPr>
            <p:cNvPr id="16" name="Rectangle 15"/>
            <p:cNvSpPr/>
            <p:nvPr/>
          </p:nvSpPr>
          <p:spPr>
            <a:xfrm>
              <a:off x="2545237" y="835363"/>
              <a:ext cx="5740924" cy="588829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452639" y="4265098"/>
                <a:ext cx="1120572"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RÉPUBLIQUE DÉMOCRATIQUE DU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RÉPUBLIQUE CENTRAFRICAINE</a:t>
                </a:r>
                <a:endParaRPr lang="en-US" sz="800" dirty="0">
                  <a:latin typeface="Bookman Old Style" panose="02050604050505020204" pitchFamily="18" charset="0"/>
                </a:endParaRPr>
              </a:p>
            </p:txBody>
          </p:sp>
          <p:sp>
            <p:nvSpPr>
              <p:cNvPr id="347" name="ZoneTexte 346"/>
              <p:cNvSpPr txBox="1"/>
              <p:nvPr/>
            </p:nvSpPr>
            <p:spPr>
              <a:xfrm>
                <a:off x="5403637"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CAMEROUN</a:t>
                </a:r>
                <a:endParaRPr lang="en-US" dirty="0"/>
              </a:p>
            </p:txBody>
          </p:sp>
          <p:sp>
            <p:nvSpPr>
              <p:cNvPr id="349" name="ZoneTexte 348"/>
              <p:cNvSpPr txBox="1"/>
              <p:nvPr/>
            </p:nvSpPr>
            <p:spPr>
              <a:xfrm>
                <a:off x="5998499" y="4087158"/>
                <a:ext cx="57910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89972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25413" y="3226207"/>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GUINÉE ÉQUATORIALE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10043" y="4197809"/>
                <a:ext cx="56565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293524" y="2581909"/>
                <a:ext cx="61239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52120" y="2827095"/>
                <a:ext cx="692976" cy="307777"/>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BURKINA FASO</a:t>
                </a:r>
                <a:endParaRPr lang="en-US" dirty="0"/>
              </a:p>
            </p:txBody>
          </p:sp>
          <p:sp>
            <p:nvSpPr>
              <p:cNvPr id="358" name="ZoneTexte 357"/>
              <p:cNvSpPr txBox="1"/>
              <p:nvPr/>
            </p:nvSpPr>
            <p:spPr>
              <a:xfrm>
                <a:off x="3833356" y="3255343"/>
                <a:ext cx="657456" cy="32316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a:t>
                </a:r>
                <a:r>
                  <a:rPr lang="fr-FR" dirty="0"/>
                  <a:t> </a:t>
                </a:r>
                <a:r>
                  <a:rPr lang="fr-FR" sz="700" dirty="0">
                    <a:solidFill>
                      <a:schemeClr val="bg1">
                        <a:lumMod val="50000"/>
                      </a:schemeClr>
                    </a:solidFill>
                  </a:rPr>
                  <a:t>D’IVOIRE</a:t>
                </a:r>
                <a:endParaRPr lang="en-US" sz="700" dirty="0">
                  <a:solidFill>
                    <a:schemeClr val="bg1">
                      <a:lumMod val="50000"/>
                    </a:schemeClr>
                  </a:solidFill>
                </a:endParaRPr>
              </a:p>
            </p:txBody>
          </p:sp>
          <p:sp>
            <p:nvSpPr>
              <p:cNvPr id="359" name="ZoneTexte 358"/>
              <p:cNvSpPr txBox="1"/>
              <p:nvPr/>
            </p:nvSpPr>
            <p:spPr>
              <a:xfrm>
                <a:off x="4314660" y="3447508"/>
                <a:ext cx="570251"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309048" y="361063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260993" y="2979863"/>
                <a:ext cx="6177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GUINÉE</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833377" y="325691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p:cNvCxnSpPr>
              <p:nvPr/>
            </p:nvCxnSpPr>
            <p:spPr>
              <a:xfrm rot="5400000">
                <a:off x="7262391" y="3211494"/>
                <a:ext cx="200650" cy="485499"/>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ET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20504" y="630404"/>
            <a:ext cx="2094901" cy="6681399"/>
          </a:xfrm>
          <a:prstGeom prst="rect">
            <a:avLst/>
          </a:prstGeom>
          <a:noFill/>
        </p:spPr>
        <p:txBody>
          <a:bodyPr wrap="square" lIns="0" tIns="49785" rIns="0" bIns="49785" rtlCol="0">
            <a:noAutofit/>
          </a:bodyPr>
          <a:lstStyle/>
          <a:p>
            <a:r>
              <a:rPr lang="en-GB" sz="1000" dirty="0" smtClean="0">
                <a:latin typeface="Arial"/>
              </a:rPr>
              <a:t>NIGERIA</a:t>
            </a: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fr-FR" sz="300" dirty="0" smtClean="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endParaRPr lang="fr-FR" sz="200" dirty="0" smtClean="0">
              <a:latin typeface="Arial" panose="020B0604020202020204" pitchFamily="34" charset="0"/>
              <a:cs typeface="Arial" panose="020B0604020202020204" pitchFamily="34" charset="0"/>
            </a:endParaRPr>
          </a:p>
          <a:p>
            <a:endParaRPr lang="fr-CA" sz="400" dirty="0" smtClean="0">
              <a:latin typeface="Arial" panose="020B0604020202020204" pitchFamily="34" charset="0"/>
              <a:cs typeface="Arial" panose="020B0604020202020204" pitchFamily="34" charset="0"/>
            </a:endParaRPr>
          </a:p>
          <a:p>
            <a:r>
              <a:rPr lang="fr-CA" sz="800" dirty="0">
                <a:latin typeface="Arial" panose="020B0604020202020204" pitchFamily="34" charset="0"/>
                <a:cs typeface="Arial" panose="020B0604020202020204" pitchFamily="34" charset="0"/>
              </a:rPr>
              <a:t>L</a:t>
            </a:r>
            <a:r>
              <a:rPr lang="fr-CA" sz="800" dirty="0" smtClean="0">
                <a:latin typeface="Arial" panose="020B0604020202020204" pitchFamily="34" charset="0"/>
                <a:cs typeface="Arial" panose="020B0604020202020204" pitchFamily="34" charset="0"/>
              </a:rPr>
              <a:t>e </a:t>
            </a:r>
            <a:r>
              <a:rPr lang="fr-CA" sz="800" dirty="0">
                <a:latin typeface="Arial" panose="020B0604020202020204" pitchFamily="34" charset="0"/>
                <a:cs typeface="Arial" panose="020B0604020202020204" pitchFamily="34" charset="0"/>
              </a:rPr>
              <a:t>9 </a:t>
            </a:r>
            <a:r>
              <a:rPr lang="fr-CA" sz="800" dirty="0" smtClean="0">
                <a:latin typeface="Arial" panose="020B0604020202020204" pitchFamily="34" charset="0"/>
                <a:cs typeface="Arial" panose="020B0604020202020204" pitchFamily="34" charset="0"/>
              </a:rPr>
              <a:t>décembre, deux </a:t>
            </a:r>
            <a:r>
              <a:rPr lang="fr-CA" sz="800" dirty="0">
                <a:latin typeface="Arial" panose="020B0604020202020204" pitchFamily="34" charset="0"/>
                <a:cs typeface="Arial" panose="020B0604020202020204" pitchFamily="34" charset="0"/>
              </a:rPr>
              <a:t>femmes kamikazes </a:t>
            </a:r>
            <a:r>
              <a:rPr lang="fr-CA" sz="800" dirty="0" smtClean="0">
                <a:latin typeface="Arial" panose="020B0604020202020204" pitchFamily="34" charset="0"/>
                <a:cs typeface="Arial" panose="020B0604020202020204" pitchFamily="34" charset="0"/>
              </a:rPr>
              <a:t>ont déclenché leurs explosifs dans un marché </a:t>
            </a:r>
            <a:r>
              <a:rPr lang="fr-CA" sz="800" dirty="0">
                <a:latin typeface="Arial" panose="020B0604020202020204" pitchFamily="34" charset="0"/>
                <a:cs typeface="Arial" panose="020B0604020202020204" pitchFamily="34" charset="0"/>
              </a:rPr>
              <a:t>populaire dans la localité de </a:t>
            </a:r>
            <a:r>
              <a:rPr lang="fr-CA" sz="800" dirty="0" err="1">
                <a:latin typeface="Arial" panose="020B0604020202020204" pitchFamily="34" charset="0"/>
                <a:cs typeface="Arial" panose="020B0604020202020204" pitchFamily="34" charset="0"/>
              </a:rPr>
              <a:t>Madagali</a:t>
            </a:r>
            <a:r>
              <a:rPr lang="fr-CA" sz="800" dirty="0">
                <a:latin typeface="Arial" panose="020B0604020202020204" pitchFamily="34" charset="0"/>
                <a:cs typeface="Arial" panose="020B0604020202020204" pitchFamily="34" charset="0"/>
              </a:rPr>
              <a:t>, dans </a:t>
            </a:r>
            <a:r>
              <a:rPr lang="fr-CA" sz="800" dirty="0" smtClean="0">
                <a:latin typeface="Arial" panose="020B0604020202020204" pitchFamily="34" charset="0"/>
                <a:cs typeface="Arial" panose="020B0604020202020204" pitchFamily="34" charset="0"/>
              </a:rPr>
              <a:t>l‘État de l’Adamawa</a:t>
            </a:r>
            <a:r>
              <a:rPr lang="fr-CA" sz="800" dirty="0">
                <a:latin typeface="Arial" panose="020B0604020202020204" pitchFamily="34" charset="0"/>
                <a:cs typeface="Arial" panose="020B0604020202020204" pitchFamily="34" charset="0"/>
              </a:rPr>
              <a:t>, tuant plus de 30 personnes et en blessant plus de 50 autres. </a:t>
            </a:r>
            <a:r>
              <a:rPr lang="fr-CA" sz="800" dirty="0" err="1">
                <a:latin typeface="Arial" panose="020B0604020202020204" pitchFamily="34" charset="0"/>
                <a:cs typeface="Arial" panose="020B0604020202020204" pitchFamily="34" charset="0"/>
              </a:rPr>
              <a:t>Madagali</a:t>
            </a:r>
            <a:r>
              <a:rPr lang="fr-CA" sz="800" dirty="0">
                <a:latin typeface="Arial" panose="020B0604020202020204" pitchFamily="34" charset="0"/>
                <a:cs typeface="Arial" panose="020B0604020202020204" pitchFamily="34" charset="0"/>
              </a:rPr>
              <a:t> </a:t>
            </a:r>
            <a:r>
              <a:rPr lang="fr-CA" sz="800" dirty="0" smtClean="0">
                <a:latin typeface="Arial" panose="020B0604020202020204" pitchFamily="34" charset="0"/>
                <a:cs typeface="Arial" panose="020B0604020202020204" pitchFamily="34" charset="0"/>
              </a:rPr>
              <a:t>se trouve à la frontière </a:t>
            </a:r>
            <a:r>
              <a:rPr lang="fr-CA" sz="800" dirty="0">
                <a:latin typeface="Arial" panose="020B0604020202020204" pitchFamily="34" charset="0"/>
                <a:cs typeface="Arial" panose="020B0604020202020204" pitchFamily="34" charset="0"/>
              </a:rPr>
              <a:t>de la forêt </a:t>
            </a:r>
            <a:r>
              <a:rPr lang="fr-CA" sz="800" dirty="0" smtClean="0">
                <a:latin typeface="Arial" panose="020B0604020202020204" pitchFamily="34" charset="0"/>
                <a:cs typeface="Arial" panose="020B0604020202020204" pitchFamily="34" charset="0"/>
              </a:rPr>
              <a:t>de </a:t>
            </a:r>
            <a:r>
              <a:rPr lang="fr-CA" sz="800" dirty="0" err="1" smtClean="0">
                <a:latin typeface="Arial" panose="020B0604020202020204" pitchFamily="34" charset="0"/>
                <a:cs typeface="Arial" panose="020B0604020202020204" pitchFamily="34" charset="0"/>
              </a:rPr>
              <a:t>Sambisa</a:t>
            </a:r>
            <a:r>
              <a:rPr lang="fr-CA" sz="800" dirty="0" smtClean="0">
                <a:latin typeface="Arial" panose="020B0604020202020204" pitchFamily="34" charset="0"/>
                <a:cs typeface="Arial" panose="020B0604020202020204" pitchFamily="34" charset="0"/>
              </a:rPr>
              <a:t>, </a:t>
            </a:r>
            <a:r>
              <a:rPr lang="fr-CA" sz="800" dirty="0">
                <a:latin typeface="Arial" panose="020B0604020202020204" pitchFamily="34" charset="0"/>
                <a:cs typeface="Arial" panose="020B0604020202020204" pitchFamily="34" charset="0"/>
              </a:rPr>
              <a:t>une cachette </a:t>
            </a:r>
            <a:r>
              <a:rPr lang="fr-CA" sz="800" dirty="0" smtClean="0">
                <a:latin typeface="Arial" panose="020B0604020202020204" pitchFamily="34" charset="0"/>
                <a:cs typeface="Arial" panose="020B0604020202020204" pitchFamily="34" charset="0"/>
              </a:rPr>
              <a:t>pour les </a:t>
            </a:r>
            <a:r>
              <a:rPr lang="fr-CA" sz="800" dirty="0">
                <a:latin typeface="Arial" panose="020B0604020202020204" pitchFamily="34" charset="0"/>
                <a:cs typeface="Arial" panose="020B0604020202020204" pitchFamily="34" charset="0"/>
              </a:rPr>
              <a:t>combattants </a:t>
            </a:r>
            <a:r>
              <a:rPr lang="fr-CA" sz="800" dirty="0" smtClean="0">
                <a:latin typeface="Arial" panose="020B0604020202020204" pitchFamily="34" charset="0"/>
                <a:cs typeface="Arial" panose="020B0604020202020204" pitchFamily="34" charset="0"/>
              </a:rPr>
              <a:t>de Boko Haram où l'armée </a:t>
            </a:r>
            <a:r>
              <a:rPr lang="fr-CA" sz="800" dirty="0">
                <a:latin typeface="Arial" panose="020B0604020202020204" pitchFamily="34" charset="0"/>
                <a:cs typeface="Arial" panose="020B0604020202020204" pitchFamily="34" charset="0"/>
              </a:rPr>
              <a:t>a récemment lancé une opération </a:t>
            </a:r>
            <a:r>
              <a:rPr lang="fr-CA" sz="800" dirty="0" smtClean="0">
                <a:latin typeface="Arial" panose="020B0604020202020204" pitchFamily="34" charset="0"/>
                <a:cs typeface="Arial" panose="020B0604020202020204" pitchFamily="34" charset="0"/>
              </a:rPr>
              <a:t>majeure. Bien </a:t>
            </a:r>
            <a:r>
              <a:rPr lang="fr-CA" sz="800" dirty="0">
                <a:latin typeface="Arial" panose="020B0604020202020204" pitchFamily="34" charset="0"/>
                <a:cs typeface="Arial" panose="020B0604020202020204" pitchFamily="34" charset="0"/>
              </a:rPr>
              <a:t>que certains déplacés </a:t>
            </a:r>
            <a:r>
              <a:rPr lang="fr-CA" sz="800" dirty="0" smtClean="0">
                <a:latin typeface="Arial" panose="020B0604020202020204" pitchFamily="34" charset="0"/>
                <a:cs typeface="Arial" panose="020B0604020202020204" pitchFamily="34" charset="0"/>
              </a:rPr>
              <a:t>soient </a:t>
            </a:r>
            <a:r>
              <a:rPr lang="fr-CA" sz="800" dirty="0">
                <a:latin typeface="Arial" panose="020B0604020202020204" pitchFamily="34" charset="0"/>
                <a:cs typeface="Arial" panose="020B0604020202020204" pitchFamily="34" charset="0"/>
              </a:rPr>
              <a:t>retournés à </a:t>
            </a:r>
            <a:r>
              <a:rPr lang="fr-CA" sz="800" dirty="0" err="1">
                <a:latin typeface="Arial" panose="020B0604020202020204" pitchFamily="34" charset="0"/>
                <a:cs typeface="Arial" panose="020B0604020202020204" pitchFamily="34" charset="0"/>
              </a:rPr>
              <a:t>Madagali</a:t>
            </a:r>
            <a:r>
              <a:rPr lang="fr-CA" sz="800" dirty="0">
                <a:latin typeface="Arial" panose="020B0604020202020204" pitchFamily="34" charset="0"/>
                <a:cs typeface="Arial" panose="020B0604020202020204" pitchFamily="34" charset="0"/>
              </a:rPr>
              <a:t>, l'accès humanitaire </a:t>
            </a:r>
            <a:r>
              <a:rPr lang="fr-CA" sz="800" dirty="0" smtClean="0">
                <a:latin typeface="Arial" panose="020B0604020202020204" pitchFamily="34" charset="0"/>
                <a:cs typeface="Arial" panose="020B0604020202020204" pitchFamily="34" charset="0"/>
              </a:rPr>
              <a:t>y reste difficile.</a:t>
            </a:r>
            <a:endParaRPr lang="fr-CA" sz="1000" dirty="0" smtClean="0">
              <a:latin typeface="Arial"/>
              <a:cs typeface="Arial" panose="020B0604020202020204" pitchFamily="34" charset="0"/>
            </a:endParaRPr>
          </a:p>
          <a:p>
            <a:endParaRPr lang="en-GB" sz="1000" dirty="0">
              <a:latin typeface="Arial"/>
            </a:endParaRPr>
          </a:p>
          <a:p>
            <a:endParaRPr lang="fr-CA" sz="1000" dirty="0">
              <a:latin typeface="Arial"/>
              <a:cs typeface="Arial" panose="020B0604020202020204" pitchFamily="34" charset="0"/>
            </a:endParaRPr>
          </a:p>
          <a:p>
            <a:endParaRPr lang="fr-CA" sz="800" dirty="0" smtClean="0">
              <a:latin typeface="Arial" panose="020B0604020202020204" pitchFamily="34" charset="0"/>
              <a:cs typeface="Arial" panose="020B0604020202020204" pitchFamily="34" charset="0"/>
            </a:endParaRPr>
          </a:p>
          <a:p>
            <a:endParaRPr lang="fr-CA" sz="800" dirty="0">
              <a:latin typeface="Arial" panose="020B0604020202020204" pitchFamily="34" charset="0"/>
              <a:cs typeface="Arial" panose="020B0604020202020204" pitchFamily="34" charset="0"/>
            </a:endParaRPr>
          </a:p>
          <a:p>
            <a:r>
              <a:rPr lang="fr-CA" sz="800" dirty="0" smtClean="0">
                <a:latin typeface="Arial" panose="020B0604020202020204" pitchFamily="34" charset="0"/>
                <a:cs typeface="Arial" panose="020B0604020202020204" pitchFamily="34" charset="0"/>
              </a:rPr>
              <a:t>La </a:t>
            </a:r>
            <a:r>
              <a:rPr lang="fr-CA" sz="800" dirty="0">
                <a:latin typeface="Arial" panose="020B0604020202020204" pitchFamily="34" charset="0"/>
                <a:cs typeface="Arial" panose="020B0604020202020204" pitchFamily="34" charset="0"/>
              </a:rPr>
              <a:t>fourniture </a:t>
            </a:r>
            <a:r>
              <a:rPr lang="fr-CA" sz="800" dirty="0" smtClean="0">
                <a:latin typeface="Arial" panose="020B0604020202020204" pitchFamily="34" charset="0"/>
                <a:cs typeface="Arial" panose="020B0604020202020204" pitchFamily="34" charset="0"/>
              </a:rPr>
              <a:t>de l’assistance </a:t>
            </a:r>
            <a:r>
              <a:rPr lang="fr-CA" sz="800" dirty="0">
                <a:latin typeface="Arial" panose="020B0604020202020204" pitchFamily="34" charset="0"/>
                <a:cs typeface="Arial" panose="020B0604020202020204" pitchFamily="34" charset="0"/>
              </a:rPr>
              <a:t>humanitaire dans le nord-est du </a:t>
            </a:r>
            <a:r>
              <a:rPr lang="fr-CA" sz="800" dirty="0" smtClean="0">
                <a:latin typeface="Arial" panose="020B0604020202020204" pitchFamily="34" charset="0"/>
                <a:cs typeface="Arial" panose="020B0604020202020204" pitchFamily="34" charset="0"/>
              </a:rPr>
              <a:t>Nigeria </a:t>
            </a:r>
            <a:r>
              <a:rPr lang="fr-CA" sz="800" dirty="0">
                <a:latin typeface="Arial" panose="020B0604020202020204" pitchFamily="34" charset="0"/>
                <a:cs typeface="Arial" panose="020B0604020202020204" pitchFamily="34" charset="0"/>
              </a:rPr>
              <a:t>devrait s'améliorer avec la mise en place d'un camp de base humanitaire et </a:t>
            </a:r>
            <a:r>
              <a:rPr lang="fr-CA" sz="800" dirty="0" smtClean="0">
                <a:latin typeface="Arial" panose="020B0604020202020204" pitchFamily="34" charset="0"/>
                <a:cs typeface="Arial" panose="020B0604020202020204" pitchFamily="34" charset="0"/>
              </a:rPr>
              <a:t>d’antennes. </a:t>
            </a:r>
            <a:r>
              <a:rPr lang="fr-CA" sz="800" dirty="0">
                <a:latin typeface="Arial" panose="020B0604020202020204" pitchFamily="34" charset="0"/>
                <a:cs typeface="Arial" panose="020B0604020202020204" pitchFamily="34" charset="0"/>
              </a:rPr>
              <a:t>Un camp de base sera mis en place dans la capitale </a:t>
            </a:r>
            <a:r>
              <a:rPr lang="fr-CA" sz="800" dirty="0" smtClean="0">
                <a:latin typeface="Arial" panose="020B0604020202020204" pitchFamily="34" charset="0"/>
                <a:cs typeface="Arial" panose="020B0604020202020204" pitchFamily="34" charset="0"/>
              </a:rPr>
              <a:t>de l’État </a:t>
            </a:r>
            <a:r>
              <a:rPr lang="fr-CA" sz="800" dirty="0">
                <a:latin typeface="Arial" panose="020B0604020202020204" pitchFamily="34" charset="0"/>
                <a:cs typeface="Arial" panose="020B0604020202020204" pitchFamily="34" charset="0"/>
              </a:rPr>
              <a:t>de </a:t>
            </a:r>
            <a:r>
              <a:rPr lang="fr-CA" sz="800" dirty="0" err="1" smtClean="0">
                <a:latin typeface="Arial" panose="020B0604020202020204" pitchFamily="34" charset="0"/>
                <a:cs typeface="Arial" panose="020B0604020202020204" pitchFamily="34" charset="0"/>
              </a:rPr>
              <a:t>Borno</a:t>
            </a:r>
            <a:r>
              <a:rPr lang="fr-CA" sz="800" dirty="0" smtClean="0">
                <a:latin typeface="Arial" panose="020B0604020202020204" pitchFamily="34" charset="0"/>
                <a:cs typeface="Arial" panose="020B0604020202020204" pitchFamily="34" charset="0"/>
              </a:rPr>
              <a:t>, Maiduguri</a:t>
            </a:r>
            <a:r>
              <a:rPr lang="fr-CA" sz="800" dirty="0">
                <a:latin typeface="Arial" panose="020B0604020202020204" pitchFamily="34" charset="0"/>
                <a:cs typeface="Arial" panose="020B0604020202020204" pitchFamily="34" charset="0"/>
              </a:rPr>
              <a:t>, </a:t>
            </a:r>
            <a:r>
              <a:rPr lang="fr-CA" sz="800" dirty="0" smtClean="0">
                <a:latin typeface="Arial" panose="020B0604020202020204" pitchFamily="34" charset="0"/>
                <a:cs typeface="Arial" panose="020B0604020202020204" pitchFamily="34" charset="0"/>
              </a:rPr>
              <a:t>pour </a:t>
            </a:r>
            <a:r>
              <a:rPr lang="fr-CA" sz="800" dirty="0">
                <a:latin typeface="Arial" panose="020B0604020202020204" pitchFamily="34" charset="0"/>
                <a:cs typeface="Arial" panose="020B0604020202020204" pitchFamily="34" charset="0"/>
              </a:rPr>
              <a:t>fournir </a:t>
            </a:r>
            <a:r>
              <a:rPr lang="fr-CA" sz="800" dirty="0" smtClean="0">
                <a:latin typeface="Arial" panose="020B0604020202020204" pitchFamily="34" charset="0"/>
                <a:cs typeface="Arial" panose="020B0604020202020204" pitchFamily="34" charset="0"/>
              </a:rPr>
              <a:t>un hébergement </a:t>
            </a:r>
            <a:r>
              <a:rPr lang="fr-CA" sz="800" dirty="0">
                <a:latin typeface="Arial" panose="020B0604020202020204" pitchFamily="34" charset="0"/>
                <a:cs typeface="Arial" panose="020B0604020202020204" pitchFamily="34" charset="0"/>
              </a:rPr>
              <a:t>sous tente à 100 travailleurs </a:t>
            </a:r>
            <a:r>
              <a:rPr lang="fr-CA" sz="800" dirty="0" smtClean="0">
                <a:latin typeface="Arial" panose="020B0604020202020204" pitchFamily="34" charset="0"/>
                <a:cs typeface="Arial" panose="020B0604020202020204" pitchFamily="34" charset="0"/>
              </a:rPr>
              <a:t>humanitaires </a:t>
            </a:r>
            <a:r>
              <a:rPr lang="fr-CA" sz="800" dirty="0">
                <a:latin typeface="Arial" panose="020B0604020202020204" pitchFamily="34" charset="0"/>
                <a:cs typeface="Arial" panose="020B0604020202020204" pitchFamily="34" charset="0"/>
              </a:rPr>
              <a:t>de l'ONU et des ONG. Les huit </a:t>
            </a:r>
            <a:r>
              <a:rPr lang="fr-CA" sz="800" dirty="0" smtClean="0">
                <a:latin typeface="Arial" panose="020B0604020202020204" pitchFamily="34" charset="0"/>
                <a:cs typeface="Arial" panose="020B0604020202020204" pitchFamily="34" charset="0"/>
              </a:rPr>
              <a:t>premières </a:t>
            </a:r>
            <a:r>
              <a:rPr lang="fr-CA" sz="800" dirty="0">
                <a:latin typeface="Arial" panose="020B0604020202020204" pitchFamily="34" charset="0"/>
                <a:cs typeface="Arial" panose="020B0604020202020204" pitchFamily="34" charset="0"/>
              </a:rPr>
              <a:t>des 12 </a:t>
            </a:r>
            <a:r>
              <a:rPr lang="fr-CA" sz="800" dirty="0" smtClean="0">
                <a:latin typeface="Arial" panose="020B0604020202020204" pitchFamily="34" charset="0"/>
                <a:cs typeface="Arial" panose="020B0604020202020204" pitchFamily="34" charset="0"/>
              </a:rPr>
              <a:t>antennes </a:t>
            </a:r>
            <a:r>
              <a:rPr lang="fr-CA" sz="800" dirty="0">
                <a:latin typeface="Arial" panose="020B0604020202020204" pitchFamily="34" charset="0"/>
                <a:cs typeface="Arial" panose="020B0604020202020204" pitchFamily="34" charset="0"/>
              </a:rPr>
              <a:t>seront </a:t>
            </a:r>
            <a:r>
              <a:rPr lang="fr-CA" sz="800" dirty="0" smtClean="0">
                <a:latin typeface="Arial" panose="020B0604020202020204" pitchFamily="34" charset="0"/>
                <a:cs typeface="Arial" panose="020B0604020202020204" pitchFamily="34" charset="0"/>
              </a:rPr>
              <a:t>situées </a:t>
            </a:r>
            <a:r>
              <a:rPr lang="fr-CA" sz="800" dirty="0">
                <a:latin typeface="Arial" panose="020B0604020202020204" pitchFamily="34" charset="0"/>
                <a:cs typeface="Arial" panose="020B0604020202020204" pitchFamily="34" charset="0"/>
              </a:rPr>
              <a:t>dans les localités de </a:t>
            </a:r>
            <a:r>
              <a:rPr lang="fr-CA" sz="800" dirty="0" err="1">
                <a:latin typeface="Arial" panose="020B0604020202020204" pitchFamily="34" charset="0"/>
                <a:cs typeface="Arial" panose="020B0604020202020204" pitchFamily="34" charset="0"/>
              </a:rPr>
              <a:t>Gwoza</a:t>
            </a:r>
            <a:r>
              <a:rPr lang="fr-CA" sz="800" dirty="0">
                <a:latin typeface="Arial" panose="020B0604020202020204" pitchFamily="34" charset="0"/>
                <a:cs typeface="Arial" panose="020B0604020202020204" pitchFamily="34" charset="0"/>
              </a:rPr>
              <a:t>, </a:t>
            </a:r>
            <a:r>
              <a:rPr lang="fr-CA" sz="800" dirty="0" err="1">
                <a:latin typeface="Arial" panose="020B0604020202020204" pitchFamily="34" charset="0"/>
                <a:cs typeface="Arial" panose="020B0604020202020204" pitchFamily="34" charset="0"/>
              </a:rPr>
              <a:t>Bama</a:t>
            </a:r>
            <a:r>
              <a:rPr lang="fr-CA" sz="800" dirty="0">
                <a:latin typeface="Arial" panose="020B0604020202020204" pitchFamily="34" charset="0"/>
                <a:cs typeface="Arial" panose="020B0604020202020204" pitchFamily="34" charset="0"/>
              </a:rPr>
              <a:t>, </a:t>
            </a:r>
            <a:r>
              <a:rPr lang="fr-CA" sz="800" dirty="0" err="1">
                <a:latin typeface="Arial" panose="020B0604020202020204" pitchFamily="34" charset="0"/>
                <a:cs typeface="Arial" panose="020B0604020202020204" pitchFamily="34" charset="0"/>
              </a:rPr>
              <a:t>Dikwa</a:t>
            </a:r>
            <a:r>
              <a:rPr lang="fr-CA" sz="800" dirty="0">
                <a:latin typeface="Arial" panose="020B0604020202020204" pitchFamily="34" charset="0"/>
                <a:cs typeface="Arial" panose="020B0604020202020204" pitchFamily="34" charset="0"/>
              </a:rPr>
              <a:t>, </a:t>
            </a:r>
            <a:r>
              <a:rPr lang="fr-CA" sz="800" dirty="0" err="1">
                <a:latin typeface="Arial" panose="020B0604020202020204" pitchFamily="34" charset="0"/>
                <a:cs typeface="Arial" panose="020B0604020202020204" pitchFamily="34" charset="0"/>
              </a:rPr>
              <a:t>Banki</a:t>
            </a:r>
            <a:r>
              <a:rPr lang="fr-CA" sz="800" dirty="0">
                <a:latin typeface="Arial" panose="020B0604020202020204" pitchFamily="34" charset="0"/>
                <a:cs typeface="Arial" panose="020B0604020202020204" pitchFamily="34" charset="0"/>
              </a:rPr>
              <a:t>, Biu, </a:t>
            </a:r>
            <a:r>
              <a:rPr lang="fr-CA" sz="800" dirty="0" err="1">
                <a:latin typeface="Arial" panose="020B0604020202020204" pitchFamily="34" charset="0"/>
                <a:cs typeface="Arial" panose="020B0604020202020204" pitchFamily="34" charset="0"/>
              </a:rPr>
              <a:t>Monguno</a:t>
            </a:r>
            <a:r>
              <a:rPr lang="fr-CA" sz="800" dirty="0">
                <a:latin typeface="Arial" panose="020B0604020202020204" pitchFamily="34" charset="0"/>
                <a:cs typeface="Arial" panose="020B0604020202020204" pitchFamily="34" charset="0"/>
              </a:rPr>
              <a:t>, </a:t>
            </a:r>
            <a:r>
              <a:rPr lang="fr-CA" sz="800" dirty="0" err="1">
                <a:latin typeface="Arial" panose="020B0604020202020204" pitchFamily="34" charset="0"/>
                <a:cs typeface="Arial" panose="020B0604020202020204" pitchFamily="34" charset="0"/>
              </a:rPr>
              <a:t>Damboa</a:t>
            </a:r>
            <a:r>
              <a:rPr lang="fr-CA" sz="800" dirty="0">
                <a:latin typeface="Arial" panose="020B0604020202020204" pitchFamily="34" charset="0"/>
                <a:cs typeface="Arial" panose="020B0604020202020204" pitchFamily="34" charset="0"/>
              </a:rPr>
              <a:t> et </a:t>
            </a:r>
            <a:r>
              <a:rPr lang="fr-CA" sz="800" dirty="0" err="1">
                <a:latin typeface="Arial" panose="020B0604020202020204" pitchFamily="34" charset="0"/>
                <a:cs typeface="Arial" panose="020B0604020202020204" pitchFamily="34" charset="0"/>
              </a:rPr>
              <a:t>Gambara</a:t>
            </a:r>
            <a:r>
              <a:rPr lang="fr-CA" sz="800" dirty="0">
                <a:latin typeface="Arial" panose="020B0604020202020204" pitchFamily="34" charset="0"/>
                <a:cs typeface="Arial" panose="020B0604020202020204" pitchFamily="34" charset="0"/>
              </a:rPr>
              <a:t> </a:t>
            </a:r>
            <a:r>
              <a:rPr lang="fr-CA" sz="800" dirty="0" err="1">
                <a:latin typeface="Arial" panose="020B0604020202020204" pitchFamily="34" charset="0"/>
                <a:cs typeface="Arial" panose="020B0604020202020204" pitchFamily="34" charset="0"/>
              </a:rPr>
              <a:t>Ngala</a:t>
            </a:r>
            <a:r>
              <a:rPr lang="fr-CA" sz="800" dirty="0">
                <a:latin typeface="Arial" panose="020B0604020202020204" pitchFamily="34" charset="0"/>
                <a:cs typeface="Arial" panose="020B0604020202020204" pitchFamily="34" charset="0"/>
              </a:rPr>
              <a:t> qui sont devenues accessibles ces derniers mois. Le projet vise à permettre aux travailleurs humanitaires d'atteindre rapidement les millions de personnes touchées par le conflit avec une assistance vitale.</a:t>
            </a:r>
            <a:endParaRPr lang="en-US" sz="800" dirty="0">
              <a:latin typeface="Arial" panose="020B0604020202020204" pitchFamily="34" charset="0"/>
              <a:cs typeface="Arial" panose="020B0604020202020204" pitchFamily="34" charset="0"/>
            </a:endParaRPr>
          </a:p>
        </p:txBody>
      </p:sp>
      <p:grpSp>
        <p:nvGrpSpPr>
          <p:cNvPr id="7" name="Groupe 6"/>
          <p:cNvGrpSpPr/>
          <p:nvPr/>
        </p:nvGrpSpPr>
        <p:grpSpPr>
          <a:xfrm>
            <a:off x="8414154" y="5769550"/>
            <a:ext cx="1885306" cy="954107"/>
            <a:chOff x="8530356" y="6441921"/>
            <a:chExt cx="1943049" cy="954107"/>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0388" y="6441921"/>
              <a:ext cx="1763017" cy="954107"/>
            </a:xfrm>
            <a:prstGeom prst="rect">
              <a:avLst/>
            </a:prstGeom>
            <a:noFill/>
          </p:spPr>
          <p:txBody>
            <a:bodyPr wrap="square" rtlCol="0">
              <a:spAutoFit/>
            </a:bodyPr>
            <a:lstStyle/>
            <a:p>
              <a:r>
                <a:rPr lang="en-GB" sz="800" dirty="0" smtClean="0">
                  <a:latin typeface="Arial" panose="020B0604020202020204" pitchFamily="34" charset="0"/>
                  <a:cs typeface="Arial" panose="020B0604020202020204" pitchFamily="34" charset="0"/>
                </a:rPr>
                <a:t>Catastrophe </a:t>
              </a:r>
              <a:r>
                <a:rPr lang="en-GB" sz="800" dirty="0" err="1" smtClean="0">
                  <a:latin typeface="Arial" panose="020B0604020202020204" pitchFamily="34" charset="0"/>
                  <a:cs typeface="Arial" panose="020B0604020202020204" pitchFamily="34" charset="0"/>
                </a:rPr>
                <a:t>naturelle</a:t>
              </a:r>
              <a:r>
                <a:rPr lang="en-GB" sz="800" dirty="0" smtClean="0">
                  <a:latin typeface="Arial" panose="020B0604020202020204" pitchFamily="34" charset="0"/>
                  <a:cs typeface="Arial" panose="020B0604020202020204" pitchFamily="34" charset="0"/>
                </a:rPr>
                <a:t> </a:t>
              </a: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Epidémie</a:t>
              </a:r>
              <a:endParaRPr lang="en-GB" sz="800" dirty="0" smtClean="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Conflit</a:t>
              </a:r>
              <a:endParaRPr lang="en-GB" sz="800" dirty="0" smtClean="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Autre</a:t>
              </a:r>
              <a:r>
                <a:rPr lang="en-GB" sz="800" dirty="0" smtClean="0">
                  <a:latin typeface="Arial" panose="020B0604020202020204" pitchFamily="34" charset="0"/>
                  <a:cs typeface="Arial" panose="020B0604020202020204" pitchFamily="34" charset="0"/>
                </a:rPr>
                <a:t> </a:t>
              </a:r>
              <a:endParaRPr lang="en-GB"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flipV="1">
            <a:off x="8414154" y="832729"/>
            <a:ext cx="2069323" cy="3376"/>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617259" y="873149"/>
            <a:ext cx="1977854" cy="338554"/>
          </a:xfrm>
          <a:prstGeom prst="rect">
            <a:avLst/>
          </a:prstGeom>
          <a:noFill/>
        </p:spPr>
        <p:txBody>
          <a:bodyPr wrap="square" rtlCol="0">
            <a:spAutoFit/>
          </a:bodyPr>
          <a:lstStyle/>
          <a:p>
            <a:r>
              <a:rPr lang="fr-CA" sz="800" i="1" dirty="0" smtClean="0">
                <a:solidFill>
                  <a:srgbClr val="026CB6"/>
                </a:solidFill>
                <a:latin typeface="Arial" panose="020B0604020202020204" pitchFamily="34" charset="0"/>
                <a:cs typeface="Arial" panose="020B0604020202020204" pitchFamily="34" charset="0"/>
              </a:rPr>
              <a:t>PLUS DE 30 TUÉS DANS UNE ATTAQUE SUICIDE</a:t>
            </a:r>
            <a:endParaRPr lang="fr-FR" sz="800" i="1" dirty="0" smtClean="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892692" y="2633213"/>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SÉNÉGAL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382085" y="2824412"/>
            <a:ext cx="681040" cy="215444"/>
          </a:xfrm>
          <a:prstGeom prst="rect">
            <a:avLst/>
          </a:prstGeom>
          <a:noFill/>
        </p:spPr>
        <p:txBody>
          <a:bodyPr wrap="square" rtlCol="0">
            <a:spAutoFit/>
          </a:bodyPr>
          <a:lstStyle/>
          <a:p>
            <a:pPr algn="ctr"/>
            <a:r>
              <a:rPr lang="fr-FR" sz="800" dirty="0">
                <a:latin typeface="Bookman Old Style" panose="02050604050505020204" pitchFamily="18" charset="0"/>
              </a:rPr>
              <a:t>GAMBIE</a:t>
            </a:r>
            <a:endParaRPr lang="en-US" sz="800" dirty="0">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94067" y="852396"/>
            <a:ext cx="1966080" cy="338554"/>
            <a:chOff x="285118" y="2804248"/>
            <a:chExt cx="2241747" cy="338554"/>
          </a:xfrm>
        </p:grpSpPr>
        <p:sp>
          <p:nvSpPr>
            <p:cNvPr id="261" name="ZoneTexte 84"/>
            <p:cNvSpPr txBox="1"/>
            <p:nvPr/>
          </p:nvSpPr>
          <p:spPr>
            <a:xfrm>
              <a:off x="361527" y="2804248"/>
              <a:ext cx="2165338" cy="338554"/>
            </a:xfrm>
            <a:prstGeom prst="rect">
              <a:avLst/>
            </a:prstGeom>
            <a:noFill/>
          </p:spPr>
          <p:txBody>
            <a:bodyPr wrap="square" rtlCol="0">
              <a:spAutoFit/>
            </a:bodyPr>
            <a:lstStyle/>
            <a:p>
              <a:r>
                <a:rPr lang="fr-CA" sz="800" i="1" dirty="0" smtClean="0">
                  <a:solidFill>
                    <a:srgbClr val="026CB6"/>
                  </a:solidFill>
                  <a:latin typeface="Arial" panose="020B0604020202020204" pitchFamily="34" charset="0"/>
                  <a:cs typeface="Arial" panose="020B0604020202020204" pitchFamily="34" charset="0"/>
                </a:rPr>
                <a:t>DE RÉCENTES VIOLENCES DÉPLACENT 12 000 PERSONNES</a:t>
              </a:r>
              <a:endParaRPr lang="en-US" sz="800" i="1" dirty="0">
                <a:solidFill>
                  <a:srgbClr val="026CB6"/>
                </a:solidFill>
                <a:latin typeface="Arial" panose="020B0604020202020204" pitchFamily="34" charset="0"/>
                <a:cs typeface="Arial" panose="020B0604020202020204" pitchFamily="34" charset="0"/>
              </a:endParaRPr>
            </a:p>
          </p:txBody>
        </p:sp>
        <p:pic>
          <p:nvPicPr>
            <p:cNvPr id="192" name="Image 20"/>
            <p:cNvPicPr>
              <a:picLocks noChangeAspect="1"/>
            </p:cNvPicPr>
            <p:nvPr/>
          </p:nvPicPr>
          <p:blipFill>
            <a:blip r:embed="rId12"/>
            <a:stretch>
              <a:fillRect/>
            </a:stretch>
          </p:blipFill>
          <p:spPr>
            <a:xfrm>
              <a:off x="285118" y="2837393"/>
              <a:ext cx="201600" cy="192436"/>
            </a:xfrm>
            <a:prstGeom prst="rect">
              <a:avLst/>
            </a:prstGeom>
          </p:spPr>
        </p:pic>
      </p:grpSp>
      <p:sp>
        <p:nvSpPr>
          <p:cNvPr id="2176" name="ZoneTexte 2175"/>
          <p:cNvSpPr txBox="1"/>
          <p:nvPr/>
        </p:nvSpPr>
        <p:spPr>
          <a:xfrm>
            <a:off x="461080" y="3007080"/>
            <a:ext cx="2030253" cy="461665"/>
          </a:xfrm>
          <a:prstGeom prst="rect">
            <a:avLst/>
          </a:prstGeom>
          <a:noFill/>
        </p:spPr>
        <p:txBody>
          <a:bodyPr wrap="square" rtlCol="0">
            <a:spAutoFit/>
          </a:bodyPr>
          <a:lstStyle/>
          <a:p>
            <a:pPr>
              <a:spcBef>
                <a:spcPts val="600"/>
              </a:spcBef>
            </a:pPr>
            <a:r>
              <a:rPr lang="fr-CA" sz="800" i="1" dirty="0">
                <a:solidFill>
                  <a:srgbClr val="026CB6"/>
                </a:solidFill>
                <a:latin typeface="Arial" panose="020B0604020202020204" pitchFamily="34" charset="0"/>
                <a:cs typeface="Arial" panose="020B0604020202020204" pitchFamily="34" charset="0"/>
              </a:rPr>
              <a:t>L</a:t>
            </a:r>
            <a:r>
              <a:rPr lang="fr-CA" sz="800" i="1" dirty="0" smtClean="0">
                <a:solidFill>
                  <a:srgbClr val="026CB6"/>
                </a:solidFill>
                <a:latin typeface="Arial" panose="020B0604020202020204" pitchFamily="34" charset="0"/>
                <a:cs typeface="Arial" panose="020B0604020202020204" pitchFamily="34" charset="0"/>
              </a:rPr>
              <a:t>ES DIRIGEANTS CHERCHENT À ÉVITER UNE CRISE POST-ÉLECTORALE</a:t>
            </a:r>
            <a:endParaRPr lang="en-US" sz="800" i="1" dirty="0">
              <a:solidFill>
                <a:srgbClr val="026CB6"/>
              </a:solidFill>
              <a:latin typeface="Arial" panose="020B0604020202020204" pitchFamily="34" charset="0"/>
              <a:cs typeface="Arial" panose="020B0604020202020204" pitchFamily="34" charset="0"/>
            </a:endParaRPr>
          </a:p>
        </p:txBody>
      </p:sp>
      <p:sp>
        <p:nvSpPr>
          <p:cNvPr id="282" name="ZoneTexte 2237"/>
          <p:cNvSpPr txBox="1"/>
          <p:nvPr/>
        </p:nvSpPr>
        <p:spPr>
          <a:xfrm>
            <a:off x="8639672" y="2750866"/>
            <a:ext cx="2047784"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AMÉLIORER LA FOURNITURE DE L’AIDE HUMANITAIRE AU NORD-EST</a:t>
            </a:r>
            <a:endParaRPr lang="en-US" sz="800" i="1" dirty="0">
              <a:solidFill>
                <a:srgbClr val="026CB6"/>
              </a:solidFill>
              <a:latin typeface="Arial" panose="020B0604020202020204" pitchFamily="34" charset="0"/>
              <a:cs typeface="Arial" panose="020B0604020202020204" pitchFamily="34" charset="0"/>
            </a:endParaRPr>
          </a:p>
        </p:txBody>
      </p:sp>
      <p:sp>
        <p:nvSpPr>
          <p:cNvPr id="187" name="ZoneTexte 2175"/>
          <p:cNvSpPr txBox="1"/>
          <p:nvPr/>
        </p:nvSpPr>
        <p:spPr>
          <a:xfrm>
            <a:off x="445318" y="5391293"/>
            <a:ext cx="2101168" cy="338554"/>
          </a:xfrm>
          <a:prstGeom prst="rect">
            <a:avLst/>
          </a:prstGeom>
          <a:noFill/>
        </p:spPr>
        <p:txBody>
          <a:bodyPr wrap="square" rtlCol="0">
            <a:spAutoFit/>
          </a:bodyPr>
          <a:lstStyle/>
          <a:p>
            <a:r>
              <a:rPr lang="fr-CA" sz="800" i="1" dirty="0" smtClean="0">
                <a:solidFill>
                  <a:srgbClr val="026CB6"/>
                </a:solidFill>
                <a:latin typeface="Arial" panose="020B0604020202020204" pitchFamily="34" charset="0"/>
                <a:cs typeface="Arial" panose="020B0604020202020204" pitchFamily="34" charset="0"/>
              </a:rPr>
              <a:t>2,7 MILLIARDS DE DOLLARS REQUIS POUR L’ASSISTANCE HUMANITAIRE</a:t>
            </a:r>
            <a:endParaRPr lang="fr-FR" sz="800" i="1" dirty="0">
              <a:solidFill>
                <a:srgbClr val="026CB6"/>
              </a:solidFill>
              <a:latin typeface="Arial" panose="020B0604020202020204" pitchFamily="34" charset="0"/>
              <a:cs typeface="Arial" panose="020B0604020202020204" pitchFamily="34" charset="0"/>
            </a:endParaRPr>
          </a:p>
        </p:txBody>
      </p:sp>
      <p:pic>
        <p:nvPicPr>
          <p:cNvPr id="257" name="Image 2226"/>
          <p:cNvPicPr>
            <a:picLocks noChangeAspect="1"/>
          </p:cNvPicPr>
          <p:nvPr/>
        </p:nvPicPr>
        <p:blipFill>
          <a:blip r:embed="rId13">
            <a:duotone>
              <a:prstClr val="black"/>
              <a:schemeClr val="tx2">
                <a:tint val="45000"/>
                <a:satMod val="400000"/>
              </a:schemeClr>
            </a:duotone>
          </a:blip>
          <a:stretch>
            <a:fillRect/>
          </a:stretch>
        </p:blipFill>
        <p:spPr>
          <a:xfrm>
            <a:off x="8429392" y="2769634"/>
            <a:ext cx="225000" cy="326250"/>
          </a:xfrm>
          <a:prstGeom prst="rect">
            <a:avLst/>
          </a:prstGeom>
        </p:spPr>
      </p:pic>
      <p:pic>
        <p:nvPicPr>
          <p:cNvPr id="202" name="Image 2226"/>
          <p:cNvPicPr>
            <a:picLocks noChangeAspect="1"/>
          </p:cNvPicPr>
          <p:nvPr/>
        </p:nvPicPr>
        <p:blipFill>
          <a:blip r:embed="rId13">
            <a:duotone>
              <a:prstClr val="black"/>
              <a:schemeClr val="tx2">
                <a:tint val="45000"/>
                <a:satMod val="400000"/>
              </a:schemeClr>
            </a:duotone>
          </a:blip>
          <a:stretch>
            <a:fillRect/>
          </a:stretch>
        </p:blipFill>
        <p:spPr>
          <a:xfrm>
            <a:off x="240112" y="866654"/>
            <a:ext cx="225000" cy="326250"/>
          </a:xfrm>
          <a:prstGeom prst="rect">
            <a:avLst/>
          </a:prstGeom>
        </p:spPr>
      </p:pic>
      <p:cxnSp>
        <p:nvCxnSpPr>
          <p:cNvPr id="204" name="Connecteur droit 75"/>
          <p:cNvCxnSpPr/>
          <p:nvPr/>
        </p:nvCxnSpPr>
        <p:spPr>
          <a:xfrm flipV="1">
            <a:off x="236812" y="3002747"/>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205" name="Group 204"/>
          <p:cNvGrpSpPr/>
          <p:nvPr/>
        </p:nvGrpSpPr>
        <p:grpSpPr>
          <a:xfrm>
            <a:off x="249056" y="5438104"/>
            <a:ext cx="225000" cy="326250"/>
            <a:chOff x="5176538" y="1337838"/>
            <a:chExt cx="225000" cy="326250"/>
          </a:xfrm>
        </p:grpSpPr>
        <p:pic>
          <p:nvPicPr>
            <p:cNvPr id="211" name="Image 377"/>
            <p:cNvPicPr>
              <a:picLocks noChangeAspect="1"/>
            </p:cNvPicPr>
            <p:nvPr/>
          </p:nvPicPr>
          <p:blipFill>
            <a:blip r:embed="rId13"/>
            <a:stretch>
              <a:fillRect/>
            </a:stretch>
          </p:blipFill>
          <p:spPr>
            <a:xfrm>
              <a:off x="5176538" y="1337838"/>
              <a:ext cx="225000" cy="326250"/>
            </a:xfrm>
            <a:prstGeom prst="rect">
              <a:avLst/>
            </a:prstGeom>
          </p:spPr>
        </p:pic>
        <p:pic>
          <p:nvPicPr>
            <p:cNvPr id="214" name="Image 20"/>
            <p:cNvPicPr>
              <a:picLocks noChangeAspect="1"/>
            </p:cNvPicPr>
            <p:nvPr/>
          </p:nvPicPr>
          <p:blipFill>
            <a:blip r:embed="rId12"/>
            <a:stretch>
              <a:fillRect/>
            </a:stretch>
          </p:blipFill>
          <p:spPr>
            <a:xfrm>
              <a:off x="5194232" y="1348304"/>
              <a:ext cx="201600" cy="192436"/>
            </a:xfrm>
            <a:prstGeom prst="rect">
              <a:avLst/>
            </a:prstGeom>
          </p:spPr>
        </p:pic>
      </p:grpSp>
      <p:grpSp>
        <p:nvGrpSpPr>
          <p:cNvPr id="221" name="Group 220"/>
          <p:cNvGrpSpPr/>
          <p:nvPr/>
        </p:nvGrpSpPr>
        <p:grpSpPr>
          <a:xfrm>
            <a:off x="6710348" y="3340327"/>
            <a:ext cx="225000" cy="326250"/>
            <a:chOff x="5176538" y="1337838"/>
            <a:chExt cx="225000" cy="326250"/>
          </a:xfrm>
        </p:grpSpPr>
        <p:pic>
          <p:nvPicPr>
            <p:cNvPr id="222" name="Image 377"/>
            <p:cNvPicPr>
              <a:picLocks noChangeAspect="1"/>
            </p:cNvPicPr>
            <p:nvPr/>
          </p:nvPicPr>
          <p:blipFill>
            <a:blip r:embed="rId13"/>
            <a:stretch>
              <a:fillRect/>
            </a:stretch>
          </p:blipFill>
          <p:spPr>
            <a:xfrm>
              <a:off x="5176538" y="1337838"/>
              <a:ext cx="225000" cy="326250"/>
            </a:xfrm>
            <a:prstGeom prst="rect">
              <a:avLst/>
            </a:prstGeom>
          </p:spPr>
        </p:pic>
        <p:pic>
          <p:nvPicPr>
            <p:cNvPr id="223" name="Image 20"/>
            <p:cNvPicPr>
              <a:picLocks noChangeAspect="1"/>
            </p:cNvPicPr>
            <p:nvPr/>
          </p:nvPicPr>
          <p:blipFill>
            <a:blip r:embed="rId12"/>
            <a:stretch>
              <a:fillRect/>
            </a:stretch>
          </p:blipFill>
          <p:spPr>
            <a:xfrm>
              <a:off x="5194232" y="1348304"/>
              <a:ext cx="201600" cy="192436"/>
            </a:xfrm>
            <a:prstGeom prst="rect">
              <a:avLst/>
            </a:prstGeom>
          </p:spPr>
        </p:pic>
      </p:grpSp>
      <p:grpSp>
        <p:nvGrpSpPr>
          <p:cNvPr id="178" name="Group 177"/>
          <p:cNvGrpSpPr/>
          <p:nvPr/>
        </p:nvGrpSpPr>
        <p:grpSpPr>
          <a:xfrm>
            <a:off x="2609079" y="2471467"/>
            <a:ext cx="225000" cy="326250"/>
            <a:chOff x="5399317" y="1443305"/>
            <a:chExt cx="225000" cy="326250"/>
          </a:xfrm>
        </p:grpSpPr>
        <p:pic>
          <p:nvPicPr>
            <p:cNvPr id="180" name="Image 2226"/>
            <p:cNvPicPr>
              <a:picLocks noChangeAspect="1"/>
            </p:cNvPicPr>
            <p:nvPr/>
          </p:nvPicPr>
          <p:blipFill>
            <a:blip r:embed="rId13">
              <a:duotone>
                <a:prstClr val="black"/>
                <a:schemeClr val="tx2">
                  <a:tint val="45000"/>
                  <a:satMod val="400000"/>
                </a:schemeClr>
              </a:duotone>
            </a:blip>
            <a:stretch>
              <a:fillRect/>
            </a:stretch>
          </p:blipFill>
          <p:spPr>
            <a:xfrm>
              <a:off x="5399317" y="1443305"/>
              <a:ext cx="225000" cy="326250"/>
            </a:xfrm>
            <a:prstGeom prst="rect">
              <a:avLst/>
            </a:prstGeom>
          </p:spPr>
        </p:pic>
        <p:pic>
          <p:nvPicPr>
            <p:cNvPr id="181" name="Picture 225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grpSp>
        <p:nvGrpSpPr>
          <p:cNvPr id="182" name="Group 181"/>
          <p:cNvGrpSpPr/>
          <p:nvPr/>
        </p:nvGrpSpPr>
        <p:grpSpPr>
          <a:xfrm>
            <a:off x="5692058" y="2951707"/>
            <a:ext cx="225000" cy="328204"/>
            <a:chOff x="4499508" y="1144203"/>
            <a:chExt cx="225000" cy="328204"/>
          </a:xfrm>
        </p:grpSpPr>
        <p:pic>
          <p:nvPicPr>
            <p:cNvPr id="188" name="Image 377"/>
            <p:cNvPicPr>
              <a:picLocks noChangeAspect="1"/>
            </p:cNvPicPr>
            <p:nvPr/>
          </p:nvPicPr>
          <p:blipFill>
            <a:blip r:embed="rId13"/>
            <a:stretch>
              <a:fillRect/>
            </a:stretch>
          </p:blipFill>
          <p:spPr>
            <a:xfrm>
              <a:off x="4499508" y="1146157"/>
              <a:ext cx="225000" cy="326250"/>
            </a:xfrm>
            <a:prstGeom prst="rect">
              <a:avLst/>
            </a:prstGeom>
          </p:spPr>
        </p:pic>
        <p:pic>
          <p:nvPicPr>
            <p:cNvPr id="189" name="Image 19"/>
            <p:cNvPicPr>
              <a:picLocks noChangeAspect="1"/>
            </p:cNvPicPr>
            <p:nvPr/>
          </p:nvPicPr>
          <p:blipFill>
            <a:blip r:embed="rId15"/>
            <a:stretch>
              <a:fillRect/>
            </a:stretch>
          </p:blipFill>
          <p:spPr>
            <a:xfrm>
              <a:off x="4502719" y="1144203"/>
              <a:ext cx="201600" cy="201600"/>
            </a:xfrm>
            <a:prstGeom prst="rect">
              <a:avLst/>
            </a:prstGeom>
          </p:spPr>
        </p:pic>
      </p:grpSp>
      <p:cxnSp>
        <p:nvCxnSpPr>
          <p:cNvPr id="190" name="Connecteur droit 75"/>
          <p:cNvCxnSpPr/>
          <p:nvPr/>
        </p:nvCxnSpPr>
        <p:spPr>
          <a:xfrm flipV="1">
            <a:off x="228861" y="5372915"/>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191" name="Group 190"/>
          <p:cNvGrpSpPr/>
          <p:nvPr/>
        </p:nvGrpSpPr>
        <p:grpSpPr>
          <a:xfrm>
            <a:off x="233913" y="3059083"/>
            <a:ext cx="225000" cy="326250"/>
            <a:chOff x="5399317" y="1443305"/>
            <a:chExt cx="225000" cy="326250"/>
          </a:xfrm>
        </p:grpSpPr>
        <p:pic>
          <p:nvPicPr>
            <p:cNvPr id="193" name="Image 2226"/>
            <p:cNvPicPr>
              <a:picLocks noChangeAspect="1"/>
            </p:cNvPicPr>
            <p:nvPr/>
          </p:nvPicPr>
          <p:blipFill>
            <a:blip r:embed="rId13">
              <a:duotone>
                <a:prstClr val="black"/>
                <a:schemeClr val="tx2">
                  <a:tint val="45000"/>
                  <a:satMod val="400000"/>
                </a:schemeClr>
              </a:duotone>
            </a:blip>
            <a:stretch>
              <a:fillRect/>
            </a:stretch>
          </p:blipFill>
          <p:spPr>
            <a:xfrm>
              <a:off x="5399317" y="1443305"/>
              <a:ext cx="225000" cy="326250"/>
            </a:xfrm>
            <a:prstGeom prst="rect">
              <a:avLst/>
            </a:prstGeom>
          </p:spPr>
        </p:pic>
        <p:pic>
          <p:nvPicPr>
            <p:cNvPr id="194" name="Picture 225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grpSp>
        <p:nvGrpSpPr>
          <p:cNvPr id="195" name="Group 194"/>
          <p:cNvGrpSpPr/>
          <p:nvPr/>
        </p:nvGrpSpPr>
        <p:grpSpPr>
          <a:xfrm>
            <a:off x="8429392" y="909823"/>
            <a:ext cx="225000" cy="328204"/>
            <a:chOff x="4499508" y="1144203"/>
            <a:chExt cx="225000" cy="328204"/>
          </a:xfrm>
        </p:grpSpPr>
        <p:pic>
          <p:nvPicPr>
            <p:cNvPr id="199" name="Image 377"/>
            <p:cNvPicPr>
              <a:picLocks noChangeAspect="1"/>
            </p:cNvPicPr>
            <p:nvPr/>
          </p:nvPicPr>
          <p:blipFill>
            <a:blip r:embed="rId13"/>
            <a:stretch>
              <a:fillRect/>
            </a:stretch>
          </p:blipFill>
          <p:spPr>
            <a:xfrm>
              <a:off x="4499508" y="1146157"/>
              <a:ext cx="225000" cy="326250"/>
            </a:xfrm>
            <a:prstGeom prst="rect">
              <a:avLst/>
            </a:prstGeom>
          </p:spPr>
        </p:pic>
        <p:pic>
          <p:nvPicPr>
            <p:cNvPr id="200" name="Image 19"/>
            <p:cNvPicPr>
              <a:picLocks noChangeAspect="1"/>
            </p:cNvPicPr>
            <p:nvPr/>
          </p:nvPicPr>
          <p:blipFill>
            <a:blip r:embed="rId15"/>
            <a:stretch>
              <a:fillRect/>
            </a:stretch>
          </p:blipFill>
          <p:spPr>
            <a:xfrm>
              <a:off x="4502719" y="1144203"/>
              <a:ext cx="201600" cy="20160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12236</TotalTime>
  <Words>553</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hebdomadaire (6 – 12 décembre 2016)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515</cp:revision>
  <cp:lastPrinted>2016-12-13T15:01:39Z</cp:lastPrinted>
  <dcterms:created xsi:type="dcterms:W3CDTF">2015-12-15T11:10:25Z</dcterms:created>
  <dcterms:modified xsi:type="dcterms:W3CDTF">2016-12-15T12:32:56Z</dcterms:modified>
</cp:coreProperties>
</file>