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44" autoAdjust="0"/>
    <p:restoredTop sz="94063" autoAdjust="0"/>
  </p:normalViewPr>
  <p:slideViewPr>
    <p:cSldViewPr snapToGrid="0">
      <p:cViewPr>
        <p:scale>
          <a:sx n="130" d="100"/>
          <a:sy n="130" d="100"/>
        </p:scale>
        <p:origin x="468" y="-84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43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1162050"/>
            <a:ext cx="4435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5" y="8829975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43" y="8829975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novembre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2016)      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BURKINA FASO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11 novembre, quelque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1 251 cas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dengue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15 décès ont été signalés dans la région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Centre.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Trente autres cas ont été signalés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12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autres régions. Le gouvernement a renforcé son système de surveillance et de rapport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épidémiologique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dengue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pris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mesures de contrôle qui comprennent le traitement des cas graves et des campagnes d'information sur la santé publique. Des échantillons ont été envoyés à l'Institut Pasteur de Dakar pour analyse et confirmation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fr-CA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REPUBLIQUE CENTRAFRICAINE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suite d'incidents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d'insécurité récents 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région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Batangafo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à l’ouest,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quatre organisations humanitaires ont annoncé le 14 novembre une suspension temporaire des activités non essentielles jusqu'à ce que les conditions s'améliorent. La région a été témoin de plusieurs incidents de violence et d'agression contre des civils et des travailleurs humanitaires depuis le début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mois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novembre. Les ONG ont exhorté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force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maintien de la paix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l'ONU, la MINUSCA, à augmenter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patrouilles nocturnes et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interventions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rapides lors d'un incident. Ils ont également appelé les dirigeants locaux à faciliter la sécurité et le travail des groupes d'aide humanitaire et ont averti que les violations des droits humanitaires pourraient forcer l'arrêt complet des opérations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fr-CA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000" dirty="0" smtClean="0">
                <a:solidFill>
                  <a:prstClr val="black"/>
                </a:solidFill>
                <a:latin typeface="Arial"/>
              </a:rPr>
              <a:t>GHANA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Vingt-quatre nouveaux cas de choléra ont été signalés dans le district de Cape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Coast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le 10 novembre,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portant à 292 le nombre total de cas depuis le déclenchement de l'épidémie il y a près d'un mois. Aucun décès n'a été signalé. Les nouvelles infections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sont apparues alors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mesures de contrôle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cours appellent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intensifier les efforts en termes de couverture et de qualité,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d’après une mise à jour du ministère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la Santé et l'OMS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0778" y="81591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5363"/>
            <a:ext cx="5751297" cy="5892010"/>
            <a:chOff x="2534864" y="835363"/>
            <a:chExt cx="5751297" cy="5892010"/>
          </a:xfrm>
        </p:grpSpPr>
        <p:sp>
          <p:nvSpPr>
            <p:cNvPr id="16" name="Rectangle 15"/>
            <p:cNvSpPr/>
            <p:nvPr/>
          </p:nvSpPr>
          <p:spPr>
            <a:xfrm>
              <a:off x="2545237" y="835363"/>
              <a:ext cx="5740924" cy="5888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25413" y="3226207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10043" y="4197809"/>
                <a:ext cx="5656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293524" y="2581909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BURKINA FASO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255343"/>
                <a:ext cx="6574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dirty="0"/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GHANA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1" cy="485502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TCHAD</a:t>
            </a:r>
            <a:endParaRPr lang="en-GB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L'augmentation annuelle des eaux du lac Tchad complique actuellement l'accès humanitaire à plusieurs zones.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montée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eaux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été observée 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diverses branches du lac. Les organisations d'aide explorent d'autres voies pour fournir une assistance aux localités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Fourkouloum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Ngouboua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Kaiga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Ngouboua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Tchoukoutalia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000" dirty="0" smtClean="0">
                <a:latin typeface="Arial"/>
              </a:rPr>
              <a:t>NIGERIA</a:t>
            </a:r>
            <a:endParaRPr lang="fr-CA" sz="1000" dirty="0">
              <a:latin typeface="Arial"/>
            </a:endParaRPr>
          </a:p>
          <a:p>
            <a:endParaRPr lang="fr-CA" sz="1000" dirty="0">
              <a:latin typeface="Arial"/>
              <a:cs typeface="Arial" panose="020B0604020202020204" pitchFamily="34" charset="0"/>
            </a:endParaRPr>
          </a:p>
          <a:p>
            <a:endParaRPr lang="fr-CA" sz="1000" dirty="0">
              <a:latin typeface="Arial"/>
              <a:cs typeface="Arial" panose="020B0604020202020204" pitchFamily="34" charset="0"/>
            </a:endParaRPr>
          </a:p>
          <a:p>
            <a:endParaRPr lang="fr-CA" sz="1000" dirty="0">
              <a:latin typeface="Arial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Selon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plus récente évaluation de la sécurité alimentaire, environ 8 millions de personnes sont actuellement en situation de crise, d'urgence et de famine dans 16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états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la moitié nord du pays. Selon les projections, ce chiffre devrait atteindre 11 millions d'habitants entre juin et août 2017. Dans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États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touchés par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conflit de l’Adamawa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Yobe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quelque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4,7 millions de personnes souffrent d'un niveau élevé d'insécurité alimentaire, contre 4,4 millions en juin-août. Entre juin et août de l'année prochaine, 5,1 millions de personnes dans les trois États du nord-est devraient faire face à de graves pénuries alimentaires,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soit 400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000 de plus que le chiffre actuel.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430029" y="5574906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 flipV="1">
            <a:off x="8414154" y="832729"/>
            <a:ext cx="2069323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9" y="873149"/>
            <a:ext cx="1977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HAUSSE DU NIVEAU DU LAC TCHAD COMPLIQUE L’ACCÈS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067" y="852396"/>
            <a:ext cx="1966080" cy="338554"/>
            <a:chOff x="285118" y="2804248"/>
            <a:chExt cx="2241747" cy="338554"/>
          </a:xfrm>
        </p:grpSpPr>
        <p:sp>
          <p:nvSpPr>
            <p:cNvPr id="261" name="ZoneTexte 84"/>
            <p:cNvSpPr txBox="1"/>
            <p:nvPr/>
          </p:nvSpPr>
          <p:spPr>
            <a:xfrm>
              <a:off x="361527" y="2804248"/>
              <a:ext cx="2165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PLUS DE 1 200 CAS DE DENGUE SIGNALÉS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5118" y="2837393"/>
              <a:ext cx="201600" cy="192436"/>
            </a:xfrm>
            <a:prstGeom prst="rect">
              <a:avLst/>
            </a:prstGeom>
          </p:spPr>
        </p:pic>
      </p:grpSp>
      <p:sp>
        <p:nvSpPr>
          <p:cNvPr id="2176" name="ZoneTexte 2175"/>
          <p:cNvSpPr txBox="1"/>
          <p:nvPr/>
        </p:nvSpPr>
        <p:spPr>
          <a:xfrm>
            <a:off x="415121" y="2898002"/>
            <a:ext cx="218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ONG SUSPENDENT LEURS ACTIVITÉS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ZoneTexte 2237"/>
          <p:cNvSpPr txBox="1"/>
          <p:nvPr/>
        </p:nvSpPr>
        <p:spPr>
          <a:xfrm>
            <a:off x="8625355" y="2676925"/>
            <a:ext cx="20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HUIT MILLIONS DE PERSONNES FONT FACE À UNE INSÉCURITÉ ALIMENTAIRE AIGUË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necteur droit 75"/>
          <p:cNvCxnSpPr/>
          <p:nvPr/>
        </p:nvCxnSpPr>
        <p:spPr>
          <a:xfrm>
            <a:off x="245153" y="2896206"/>
            <a:ext cx="2036442" cy="1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necteur droit 90"/>
          <p:cNvCxnSpPr/>
          <p:nvPr/>
        </p:nvCxnSpPr>
        <p:spPr>
          <a:xfrm flipV="1">
            <a:off x="8420504" y="2672092"/>
            <a:ext cx="2069323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ZoneTexte 2175"/>
          <p:cNvSpPr txBox="1"/>
          <p:nvPr/>
        </p:nvSpPr>
        <p:spPr>
          <a:xfrm>
            <a:off x="420799" y="5854273"/>
            <a:ext cx="199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NOUVEAUX CAS DE CHOLÉRA APPARAISSENT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6" name="Groupe 20"/>
          <p:cNvGrpSpPr/>
          <p:nvPr/>
        </p:nvGrpSpPr>
        <p:grpSpPr>
          <a:xfrm>
            <a:off x="4456576" y="3174519"/>
            <a:ext cx="225000" cy="326250"/>
            <a:chOff x="8607920" y="3083161"/>
            <a:chExt cx="225000" cy="326250"/>
          </a:xfrm>
        </p:grpSpPr>
        <p:pic>
          <p:nvPicPr>
            <p:cNvPr id="197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198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17" name="Groupe 20"/>
          <p:cNvGrpSpPr/>
          <p:nvPr/>
        </p:nvGrpSpPr>
        <p:grpSpPr>
          <a:xfrm>
            <a:off x="4110084" y="2888335"/>
            <a:ext cx="225000" cy="326250"/>
            <a:chOff x="8607920" y="3083161"/>
            <a:chExt cx="225000" cy="326250"/>
          </a:xfrm>
        </p:grpSpPr>
        <p:pic>
          <p:nvPicPr>
            <p:cNvPr id="218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19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cxnSp>
        <p:nvCxnSpPr>
          <p:cNvPr id="220" name="Connecteur droit 75"/>
          <p:cNvCxnSpPr/>
          <p:nvPr/>
        </p:nvCxnSpPr>
        <p:spPr>
          <a:xfrm>
            <a:off x="230778" y="5817689"/>
            <a:ext cx="2036442" cy="1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6729844" y="3313153"/>
            <a:ext cx="225000" cy="328204"/>
            <a:chOff x="4499508" y="1144203"/>
            <a:chExt cx="225000" cy="328204"/>
          </a:xfrm>
        </p:grpSpPr>
        <p:pic>
          <p:nvPicPr>
            <p:cNvPr id="248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49" name="Image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pic>
        <p:nvPicPr>
          <p:cNvPr id="253" name="Image 2226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63361" y="2202502"/>
            <a:ext cx="225000" cy="326250"/>
          </a:xfrm>
          <a:prstGeom prst="rect">
            <a:avLst/>
          </a:prstGeom>
        </p:spPr>
      </p:pic>
      <p:grpSp>
        <p:nvGrpSpPr>
          <p:cNvPr id="188" name="Groupe 20"/>
          <p:cNvGrpSpPr/>
          <p:nvPr/>
        </p:nvGrpSpPr>
        <p:grpSpPr>
          <a:xfrm>
            <a:off x="241700" y="873149"/>
            <a:ext cx="225000" cy="326250"/>
            <a:chOff x="8607920" y="3083161"/>
            <a:chExt cx="225000" cy="326250"/>
          </a:xfrm>
        </p:grpSpPr>
        <p:pic>
          <p:nvPicPr>
            <p:cNvPr id="189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190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191" name="Group 190"/>
          <p:cNvGrpSpPr/>
          <p:nvPr/>
        </p:nvGrpSpPr>
        <p:grpSpPr>
          <a:xfrm>
            <a:off x="244619" y="2936267"/>
            <a:ext cx="225000" cy="328204"/>
            <a:chOff x="4499508" y="1144203"/>
            <a:chExt cx="225000" cy="328204"/>
          </a:xfrm>
        </p:grpSpPr>
        <p:pic>
          <p:nvPicPr>
            <p:cNvPr id="194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195" name="Image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199" name="Groupe 20"/>
          <p:cNvGrpSpPr/>
          <p:nvPr/>
        </p:nvGrpSpPr>
        <p:grpSpPr>
          <a:xfrm>
            <a:off x="236080" y="5866577"/>
            <a:ext cx="225000" cy="326250"/>
            <a:chOff x="8607920" y="3083161"/>
            <a:chExt cx="225000" cy="326250"/>
          </a:xfrm>
        </p:grpSpPr>
        <p:pic>
          <p:nvPicPr>
            <p:cNvPr id="200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01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5714579" y="2916150"/>
            <a:ext cx="228747" cy="360304"/>
            <a:chOff x="4974690" y="1291231"/>
            <a:chExt cx="228747" cy="360304"/>
          </a:xfrm>
        </p:grpSpPr>
        <p:pic>
          <p:nvPicPr>
            <p:cNvPr id="210" name="Image 2226"/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978437" y="1325285"/>
              <a:ext cx="225000" cy="326250"/>
            </a:xfrm>
            <a:prstGeom prst="rect">
              <a:avLst/>
            </a:prstGeom>
          </p:spPr>
        </p:pic>
        <p:pic>
          <p:nvPicPr>
            <p:cNvPr id="212" name="Image 1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974690" y="1291231"/>
              <a:ext cx="208800" cy="208800"/>
            </a:xfrm>
            <a:prstGeom prst="rect">
              <a:avLst/>
            </a:prstGeom>
          </p:spPr>
        </p:pic>
      </p:grpSp>
      <p:grpSp>
        <p:nvGrpSpPr>
          <p:cNvPr id="213" name="Group 212"/>
          <p:cNvGrpSpPr/>
          <p:nvPr/>
        </p:nvGrpSpPr>
        <p:grpSpPr>
          <a:xfrm>
            <a:off x="8417216" y="2715997"/>
            <a:ext cx="228747" cy="360304"/>
            <a:chOff x="4974690" y="1291231"/>
            <a:chExt cx="228747" cy="360304"/>
          </a:xfrm>
        </p:grpSpPr>
        <p:pic>
          <p:nvPicPr>
            <p:cNvPr id="214" name="Image 2226"/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978437" y="1325285"/>
              <a:ext cx="225000" cy="326250"/>
            </a:xfrm>
            <a:prstGeom prst="rect">
              <a:avLst/>
            </a:prstGeom>
          </p:spPr>
        </p:pic>
        <p:pic>
          <p:nvPicPr>
            <p:cNvPr id="216" name="Image 1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974690" y="1291231"/>
              <a:ext cx="208800" cy="208800"/>
            </a:xfrm>
            <a:prstGeom prst="rect">
              <a:avLst/>
            </a:prstGeom>
          </p:spPr>
        </p:pic>
      </p:grpSp>
      <p:pic>
        <p:nvPicPr>
          <p:cNvPr id="221" name="Image 2226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50314" y="891095"/>
            <a:ext cx="225000" cy="3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7889</TotalTime>
  <Words>625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( 8 – 14 novembre 2016)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473</cp:revision>
  <cp:lastPrinted>2016-11-14T13:18:43Z</cp:lastPrinted>
  <dcterms:created xsi:type="dcterms:W3CDTF">2015-12-15T11:10:25Z</dcterms:created>
  <dcterms:modified xsi:type="dcterms:W3CDTF">2016-11-14T14:45:23Z</dcterms:modified>
</cp:coreProperties>
</file>