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10" autoAdjust="0"/>
    <p:restoredTop sz="96453" autoAdjust="0"/>
  </p:normalViewPr>
  <p:slideViewPr>
    <p:cSldViewPr snapToGrid="0">
      <p:cViewPr>
        <p:scale>
          <a:sx n="130" d="100"/>
          <a:sy n="130" d="100"/>
        </p:scale>
        <p:origin x="-1824" y="-76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OCHAROWCA" TargetMode="External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hyperlink" Target="mailto:ocharowca@un.org" TargetMode="Externa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emf"/><Relationship Id="rId5" Type="http://schemas.openxmlformats.org/officeDocument/2006/relationships/image" Target="../media/image3.emf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image" Target="../media/image2.emf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TextBox 52"/>
          <p:cNvSpPr txBox="1"/>
          <p:nvPr/>
        </p:nvSpPr>
        <p:spPr>
          <a:xfrm>
            <a:off x="211851" y="624646"/>
            <a:ext cx="2160000" cy="6484494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hommes armés de l’Armée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résistance du seigneur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(LRA)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enlevé 217 personnes, dont 54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enfants, dans l’est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la RCA depuis le début de l'année, selon le groupe de défense Invisible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basé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Quarante et un des enfants restent en captivité ou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portés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disparus, a indiqué le groupe dans un communiqué le 3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en notant que les enlèvements mettent en évidence les lacunes dans la protection des civils.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Cette année, jusqu‘ici,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LRA a enlevé presque deux fois plus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qu’au cours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l'ensemble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l’année 2015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" dirty="0" smtClean="0">
              <a:solidFill>
                <a:prstClr val="black"/>
              </a:solidFill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fr-FR" sz="600" dirty="0" smtClean="0">
              <a:latin typeface="Arial"/>
            </a:endParaRPr>
          </a:p>
          <a:p>
            <a:endParaRPr lang="fr-FR" sz="3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La </a:t>
            </a:r>
            <a:r>
              <a:rPr lang="fr-FR" sz="800" dirty="0">
                <a:latin typeface="Arial"/>
              </a:rPr>
              <a:t>production </a:t>
            </a:r>
            <a:r>
              <a:rPr lang="fr-FR" sz="800" dirty="0" smtClean="0">
                <a:latin typeface="Arial"/>
              </a:rPr>
              <a:t>agricole 2015 est restée </a:t>
            </a:r>
            <a:r>
              <a:rPr lang="fr-FR" sz="800" dirty="0">
                <a:latin typeface="Arial"/>
              </a:rPr>
              <a:t>à </a:t>
            </a:r>
            <a:r>
              <a:rPr lang="fr-FR" sz="800" dirty="0" smtClean="0">
                <a:latin typeface="Arial"/>
              </a:rPr>
              <a:t>54% en </a:t>
            </a:r>
            <a:r>
              <a:rPr lang="fr-FR" sz="800" dirty="0">
                <a:latin typeface="Arial"/>
              </a:rPr>
              <a:t>dessous des niveaux d'avant la crise en dépit d'une augmentation de </a:t>
            </a:r>
            <a:r>
              <a:rPr lang="fr-FR" sz="800" dirty="0" smtClean="0">
                <a:latin typeface="Arial"/>
              </a:rPr>
              <a:t>10% au </a:t>
            </a:r>
            <a:r>
              <a:rPr lang="fr-FR" sz="800" dirty="0">
                <a:latin typeface="Arial"/>
              </a:rPr>
              <a:t>cours de la saison 2014, </a:t>
            </a:r>
            <a:r>
              <a:rPr lang="fr-FR" sz="800" dirty="0" smtClean="0">
                <a:latin typeface="Arial"/>
              </a:rPr>
              <a:t>selon les résultats de la </a:t>
            </a:r>
            <a:r>
              <a:rPr lang="fr-FR" sz="800" dirty="0">
                <a:latin typeface="Arial"/>
              </a:rPr>
              <a:t>Mission d'évaluation des </a:t>
            </a:r>
            <a:r>
              <a:rPr lang="fr-FR" sz="800" dirty="0" smtClean="0">
                <a:latin typeface="Arial"/>
              </a:rPr>
              <a:t>récoltes et </a:t>
            </a:r>
            <a:r>
              <a:rPr lang="fr-FR" sz="800" dirty="0">
                <a:latin typeface="Arial"/>
              </a:rPr>
              <a:t>de la sécurité alimentaire </a:t>
            </a:r>
            <a:r>
              <a:rPr lang="fr-FR" sz="800" dirty="0" smtClean="0">
                <a:latin typeface="Arial"/>
              </a:rPr>
              <a:t>du PAM et de la </a:t>
            </a:r>
            <a:r>
              <a:rPr lang="fr-FR" sz="800" dirty="0">
                <a:latin typeface="Arial"/>
              </a:rPr>
              <a:t>FAO </a:t>
            </a:r>
            <a:r>
              <a:rPr lang="fr-FR" sz="800" dirty="0" smtClean="0">
                <a:latin typeface="Arial"/>
              </a:rPr>
              <a:t>publiées </a:t>
            </a:r>
            <a:r>
              <a:rPr lang="fr-FR" sz="800" dirty="0">
                <a:latin typeface="Arial"/>
              </a:rPr>
              <a:t>le 1er </a:t>
            </a:r>
            <a:r>
              <a:rPr lang="fr-FR" sz="800" dirty="0" smtClean="0">
                <a:latin typeface="Arial"/>
              </a:rPr>
              <a:t>mars</a:t>
            </a:r>
            <a:r>
              <a:rPr lang="fr-FR" sz="800" dirty="0">
                <a:latin typeface="Arial"/>
              </a:rPr>
              <a:t>. Les récoltes de céréales ont continué de baisser l'an dernier, avec une production de </a:t>
            </a:r>
            <a:r>
              <a:rPr lang="fr-FR" sz="800" dirty="0" smtClean="0">
                <a:latin typeface="Arial"/>
              </a:rPr>
              <a:t>70% inférieure </a:t>
            </a:r>
            <a:r>
              <a:rPr lang="fr-FR" sz="800" dirty="0">
                <a:latin typeface="Arial"/>
              </a:rPr>
              <a:t>à la moyenne d'avant la crise. </a:t>
            </a:r>
            <a:r>
              <a:rPr lang="fr-FR" sz="800" dirty="0" smtClean="0">
                <a:latin typeface="Arial"/>
              </a:rPr>
              <a:t>La </a:t>
            </a:r>
            <a:r>
              <a:rPr lang="fr-FR" sz="800" dirty="0">
                <a:latin typeface="Arial"/>
              </a:rPr>
              <a:t>production agricole globale en 2015 </a:t>
            </a:r>
            <a:r>
              <a:rPr lang="fr-FR" sz="800" dirty="0" smtClean="0">
                <a:latin typeface="Arial"/>
              </a:rPr>
              <a:t>s’élevait </a:t>
            </a:r>
            <a:r>
              <a:rPr lang="fr-FR" sz="800" dirty="0">
                <a:latin typeface="Arial"/>
              </a:rPr>
              <a:t>à </a:t>
            </a:r>
            <a:r>
              <a:rPr lang="fr-FR" sz="800" dirty="0" smtClean="0">
                <a:latin typeface="Arial"/>
              </a:rPr>
              <a:t>838 671 </a:t>
            </a:r>
            <a:r>
              <a:rPr lang="fr-FR" sz="800" dirty="0">
                <a:latin typeface="Arial"/>
              </a:rPr>
              <a:t>tonnes, </a:t>
            </a:r>
            <a:r>
              <a:rPr lang="fr-FR" sz="800" dirty="0" smtClean="0">
                <a:latin typeface="Arial"/>
              </a:rPr>
              <a:t>soit environ </a:t>
            </a:r>
            <a:r>
              <a:rPr lang="fr-FR" sz="800" dirty="0">
                <a:latin typeface="Arial"/>
              </a:rPr>
              <a:t>un million de tonnes de moins que la moyenne avant la crise. Environ 2,5 millions de personnes, soit la moitié de </a:t>
            </a:r>
            <a:r>
              <a:rPr lang="fr-FR" sz="800" dirty="0" smtClean="0">
                <a:latin typeface="Arial"/>
              </a:rPr>
              <a:t>la population, </a:t>
            </a:r>
            <a:r>
              <a:rPr lang="fr-FR" sz="800" dirty="0">
                <a:latin typeface="Arial"/>
              </a:rPr>
              <a:t>sont </a:t>
            </a:r>
            <a:r>
              <a:rPr lang="fr-FR" sz="800" dirty="0" smtClean="0">
                <a:latin typeface="Arial"/>
              </a:rPr>
              <a:t>confrontées </a:t>
            </a:r>
            <a:r>
              <a:rPr lang="fr-FR" sz="800" dirty="0">
                <a:latin typeface="Arial"/>
              </a:rPr>
              <a:t>à la faim.</a:t>
            </a:r>
            <a:endParaRPr lang="fr-FR" sz="800" dirty="0">
              <a:latin typeface="Arial"/>
            </a:endParaRPr>
          </a:p>
          <a:p>
            <a:endParaRPr lang="fr-FR" sz="700" dirty="0">
              <a:solidFill>
                <a:prstClr val="black"/>
              </a:solidFill>
              <a:latin typeface="Arial"/>
            </a:endParaRPr>
          </a:p>
          <a:p>
            <a:r>
              <a:rPr lang="fr-FR" sz="1000" dirty="0" smtClean="0">
                <a:latin typeface="Arial"/>
              </a:rPr>
              <a:t>NIGERIA</a:t>
            </a:r>
            <a:endParaRPr lang="fr-FR" sz="1000" dirty="0">
              <a:latin typeface="Arial"/>
            </a:endParaRPr>
          </a:p>
          <a:p>
            <a:endParaRPr lang="fr-FR" sz="800" dirty="0" smtClean="0">
              <a:solidFill>
                <a:prstClr val="black"/>
              </a:solidFill>
              <a:latin typeface="Arial"/>
            </a:endParaRPr>
          </a:p>
          <a:p>
            <a:endParaRPr lang="fr-FR" sz="8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solidFill>
                <a:prstClr val="black"/>
              </a:solidFill>
              <a:latin typeface="Arial"/>
            </a:endParaRPr>
          </a:p>
          <a:p>
            <a:endParaRPr lang="fr-FR" sz="200" dirty="0" smtClean="0">
              <a:solidFill>
                <a:prstClr val="black"/>
              </a:solidFill>
              <a:latin typeface="Arial"/>
            </a:endParaRPr>
          </a:p>
          <a:p>
            <a:r>
              <a:rPr lang="fr-FR" sz="800" dirty="0" smtClean="0">
                <a:solidFill>
                  <a:prstClr val="black"/>
                </a:solidFill>
                <a:latin typeface="Arial"/>
              </a:rPr>
              <a:t>En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date du 29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février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,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21 998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Nigérians, y compris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un grand nombre qui a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fui en raison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de la violence de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Boko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Haram, sont retournés du 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Cameroun. Quelque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54% des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rapatriés sont des enfants,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46% des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femmes et presque tous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sont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de l'Etat de Borno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au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nord-est. Le HCR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et les partenaires humanitaires soutiennent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la surveillance des mouvements de retour et le profilage des rapatriés, en fournissant une assistance ciblée, le développement des capacités </a:t>
            </a:r>
            <a:r>
              <a:rPr lang="fr-FR" sz="800" dirty="0" smtClean="0">
                <a:solidFill>
                  <a:prstClr val="black"/>
                </a:solidFill>
                <a:latin typeface="Arial"/>
              </a:rPr>
              <a:t>et </a:t>
            </a:r>
            <a:r>
              <a:rPr lang="fr-FR" sz="800" dirty="0">
                <a:solidFill>
                  <a:prstClr val="black"/>
                </a:solidFill>
                <a:latin typeface="Arial"/>
              </a:rPr>
              <a:t>la défense des conditions de retour pour se conformer aux normes juridiques internationales.</a:t>
            </a:r>
            <a:endParaRPr lang="fr-FR" sz="8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solidFill>
                <a:prstClr val="black"/>
              </a:solidFill>
              <a:latin typeface="Arial"/>
            </a:endParaRPr>
          </a:p>
          <a:p>
            <a:endParaRPr lang="fr-FR" sz="8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solidFill>
                <a:prstClr val="black"/>
              </a:solidFill>
              <a:latin typeface="Arial"/>
            </a:endParaRPr>
          </a:p>
          <a:p>
            <a:endParaRPr lang="fr-FR" sz="8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solidFill>
                <a:prstClr val="black"/>
              </a:solidFill>
              <a:latin typeface="Arial"/>
            </a:endParaRPr>
          </a:p>
          <a:p>
            <a:endParaRPr lang="fr-FR" sz="8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solidFill>
                <a:prstClr val="black"/>
              </a:solidFill>
              <a:latin typeface="Arial"/>
            </a:endParaRPr>
          </a:p>
          <a:p>
            <a:endParaRPr lang="fr-FR" sz="800" dirty="0">
              <a:solidFill>
                <a:prstClr val="black"/>
              </a:solidFill>
              <a:latin typeface="Arial"/>
            </a:endParaRPr>
          </a:p>
          <a:p>
            <a:endParaRPr lang="en-GB" sz="400" dirty="0" smtClean="0">
              <a:solidFill>
                <a:prstClr val="black"/>
              </a:solidFill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</p:txBody>
      </p:sp>
      <p:sp>
        <p:nvSpPr>
          <p:cNvPr id="9" name="TextBox 52"/>
          <p:cNvSpPr txBox="1"/>
          <p:nvPr/>
        </p:nvSpPr>
        <p:spPr>
          <a:xfrm>
            <a:off x="8382830" y="624646"/>
            <a:ext cx="2160000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SÉNÉGAL</a:t>
            </a:r>
            <a:endParaRPr lang="fr-FR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en-GB" sz="6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60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autorités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bissau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guinéennes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sénégalaises,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ainsi que les partenaires humanitaires internationaux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organisé, du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mars, un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atelier dans la ville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Ziguinchor au sud,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pour élaborer un plan d'urgence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transfrontalier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sur le virus Ebola et les catastrophes naturelles. Les deux pays ont convenu d'une approche commune pour répondre aux situations d'urgence transfrontalières. Un atelier similaire a également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mené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précédemment avec les autorités de la Guinée voisine,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d’où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premier et seul cas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d'Ebola au Sénégal provenait.</a:t>
            </a:r>
          </a:p>
          <a:p>
            <a:endParaRPr lang="en-GB" sz="1000" dirty="0" smtClean="0">
              <a:latin typeface="Arial"/>
            </a:endParaRPr>
          </a:p>
          <a:p>
            <a:r>
              <a:rPr lang="en-GB" sz="1000" dirty="0" smtClean="0">
                <a:latin typeface="Arial"/>
              </a:rPr>
              <a:t>MALADIE </a:t>
            </a:r>
            <a:r>
              <a:rPr lang="en-GB" sz="1000" dirty="0">
                <a:latin typeface="Arial"/>
              </a:rPr>
              <a:t>À VIRUS </a:t>
            </a:r>
            <a:r>
              <a:rPr lang="en-GB" sz="1000" dirty="0" smtClean="0">
                <a:latin typeface="Arial"/>
              </a:rPr>
              <a:t>EBOLA (MVE)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Aucun nouveau cas n’a été signalé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la semaine se terminant le 6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1</a:t>
            </a:r>
            <a:r>
              <a:rPr lang="fr-FR" sz="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et 2 mars,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représentants de la Guinée, du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Liberia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de la Sierra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Leone ont examiné leurs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plans d'intervention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Ebola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avec l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partenaires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internationaux au cours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d’une réunion sur la Phase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riposte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pays, à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Conakry. 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Guinée, un patient soupçonné d'avoir été infecté par le virus Ebola a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admis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un centre de traitement le 29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Cependant, les tests se sont révélés négatifs pour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virus Ebola.</a:t>
            </a:r>
            <a:endParaRPr lang="en-US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8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502985" y="5772524"/>
            <a:ext cx="1948288" cy="954107"/>
            <a:chOff x="8666380" y="6441921"/>
            <a:chExt cx="1948288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6380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6380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6380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851651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Catastrophe naturelle 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238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388906" y="3292658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382830" y="845532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Aperçu humanitaire hebdomadaire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mars 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5498" y="6892191"/>
            <a:ext cx="6017332" cy="31547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75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75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75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GB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 2016  </a:t>
            </a:r>
            <a:r>
              <a:rPr lang="fr-FR" sz="75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75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75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75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 </a:t>
            </a:r>
            <a:r>
              <a:rPr lang="fr-FR" sz="750" b="1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75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ocharowca@un.org</a:t>
            </a:r>
            <a: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50" b="1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@</a:t>
            </a:r>
            <a:r>
              <a:rPr lang="fr-FR" sz="75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ocharowca</a:t>
            </a:r>
            <a: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75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00" i="1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frontières, noms et désignations employés sur cette carte n’impliquent pas une reconnaissance ou acceptation officielle par les Nations Unies.</a:t>
            </a: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11850" y="833330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00367" y="3313086"/>
            <a:ext cx="2011903" cy="356599"/>
            <a:chOff x="8382830" y="2830603"/>
            <a:chExt cx="2011903" cy="356599"/>
          </a:xfrm>
        </p:grpSpPr>
        <p:sp>
          <p:nvSpPr>
            <p:cNvPr id="2238" name="ZoneTexte 2237"/>
            <p:cNvSpPr txBox="1"/>
            <p:nvPr/>
          </p:nvSpPr>
          <p:spPr>
            <a:xfrm>
              <a:off x="8613653" y="2830603"/>
              <a:ext cx="1781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 CAS SUSPECT DE LA GUINÉE TESTÉ NÉGATIF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8382830" y="2860952"/>
              <a:ext cx="225000" cy="326250"/>
              <a:chOff x="8382830" y="3172040"/>
              <a:chExt cx="225000" cy="326250"/>
            </a:xfrm>
          </p:grpSpPr>
          <p:pic>
            <p:nvPicPr>
              <p:cNvPr id="2239" name="Image 223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2830" y="3172040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240" name="Image 22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98508" y="3195963"/>
                <a:ext cx="191250" cy="191250"/>
              </a:xfrm>
              <a:prstGeom prst="rect">
                <a:avLst/>
              </a:prstGeom>
            </p:spPr>
          </p:pic>
        </p:grpSp>
      </p:grpSp>
      <p:cxnSp>
        <p:nvCxnSpPr>
          <p:cNvPr id="2212" name="Connecteur droit 2211"/>
          <p:cNvCxnSpPr/>
          <p:nvPr/>
        </p:nvCxnSpPr>
        <p:spPr>
          <a:xfrm flipV="1">
            <a:off x="211850" y="5360915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02700" y="865526"/>
            <a:ext cx="175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ENLÈVEMENTS </a:t>
            </a:r>
            <a:r>
              <a: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LRA EN HAUSSE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649868" y="901477"/>
            <a:ext cx="190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D’UN PLAN D’INTERVENTION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RANSFRONTALIER CONJOINT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17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2478302" y="836105"/>
            <a:ext cx="5751297" cy="5891268"/>
            <a:chOff x="2534864" y="836105"/>
            <a:chExt cx="5751297" cy="5891268"/>
          </a:xfrm>
        </p:grpSpPr>
        <p:sp>
          <p:nvSpPr>
            <p:cNvPr id="112" name="Rectangle 111"/>
            <p:cNvSpPr/>
            <p:nvPr/>
          </p:nvSpPr>
          <p:spPr>
            <a:xfrm>
              <a:off x="2545237" y="852417"/>
              <a:ext cx="5740924" cy="587421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84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/>
              <p:cNvSpPr>
                <a:spLocks/>
              </p:cNvSpPr>
              <p:nvPr/>
            </p:nvSpPr>
            <p:spPr bwMode="auto">
              <a:xfrm>
                <a:off x="3584788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7" name="ZoneTexte 2426"/>
              <p:cNvSpPr txBox="1"/>
              <p:nvPr/>
            </p:nvSpPr>
            <p:spPr>
              <a:xfrm>
                <a:off x="6618327" y="4135235"/>
                <a:ext cx="9996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</a:p>
            </p:txBody>
          </p:sp>
          <p:sp>
            <p:nvSpPr>
              <p:cNvPr id="2428" name="ZoneTexte 2427"/>
              <p:cNvSpPr txBox="1"/>
              <p:nvPr/>
            </p:nvSpPr>
            <p:spPr>
              <a:xfrm>
                <a:off x="7018216" y="302577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29" name="ZoneTexte 2428"/>
              <p:cNvSpPr txBox="1"/>
              <p:nvPr/>
            </p:nvSpPr>
            <p:spPr>
              <a:xfrm>
                <a:off x="5427421" y="3625534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2430" name="ZoneTexte 2429"/>
              <p:cNvSpPr txBox="1"/>
              <p:nvPr/>
            </p:nvSpPr>
            <p:spPr>
              <a:xfrm>
                <a:off x="2699330" y="4187610"/>
                <a:ext cx="12140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MVE RÉGIONAL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1" name="ZoneTexte 2430"/>
              <p:cNvSpPr txBox="1"/>
              <p:nvPr/>
            </p:nvSpPr>
            <p:spPr>
              <a:xfrm>
                <a:off x="6032430" y="410547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2" name="ZoneTexte 2431"/>
              <p:cNvSpPr txBox="1"/>
              <p:nvPr/>
            </p:nvSpPr>
            <p:spPr>
              <a:xfrm>
                <a:off x="5361773" y="228669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3" name="ZoneTexte 2432"/>
              <p:cNvSpPr txBox="1"/>
              <p:nvPr/>
            </p:nvSpPr>
            <p:spPr>
              <a:xfrm>
                <a:off x="4275508" y="227842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4" name="ZoneTexte 2433"/>
              <p:cNvSpPr txBox="1"/>
              <p:nvPr/>
            </p:nvSpPr>
            <p:spPr>
              <a:xfrm>
                <a:off x="3261901" y="2147932"/>
                <a:ext cx="8773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5" name="ZoneTexte 2434"/>
              <p:cNvSpPr txBox="1"/>
              <p:nvPr/>
            </p:nvSpPr>
            <p:spPr>
              <a:xfrm>
                <a:off x="5174481" y="3137556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 smtClean="0"/>
                  <a:t>NIGERIA</a:t>
                </a:r>
                <a:endParaRPr lang="en-US" dirty="0"/>
              </a:p>
            </p:txBody>
          </p:sp>
          <p:sp>
            <p:nvSpPr>
              <p:cNvPr id="2436" name="ZoneTexte 2435"/>
              <p:cNvSpPr txBox="1"/>
              <p:nvPr/>
            </p:nvSpPr>
            <p:spPr>
              <a:xfrm>
                <a:off x="4580719" y="3955542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7" name="ZoneTexte 2436"/>
              <p:cNvSpPr txBox="1"/>
              <p:nvPr/>
            </p:nvSpPr>
            <p:spPr>
              <a:xfrm>
                <a:off x="5625421" y="418900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8" name="ZoneTexte 2437"/>
              <p:cNvSpPr txBox="1"/>
              <p:nvPr/>
            </p:nvSpPr>
            <p:spPr>
              <a:xfrm>
                <a:off x="6395646" y="2391695"/>
                <a:ext cx="5545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9" name="ZoneTexte 2438"/>
              <p:cNvSpPr txBox="1"/>
              <p:nvPr/>
            </p:nvSpPr>
            <p:spPr>
              <a:xfrm>
                <a:off x="4252772" y="2844531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0" name="ZoneTexte 2439"/>
              <p:cNvSpPr txBox="1"/>
              <p:nvPr/>
            </p:nvSpPr>
            <p:spPr>
              <a:xfrm>
                <a:off x="3776094" y="3298434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smtClean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sz="70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41" name="ZoneTexte 2440"/>
              <p:cNvSpPr txBox="1"/>
              <p:nvPr/>
            </p:nvSpPr>
            <p:spPr>
              <a:xfrm>
                <a:off x="4307344" y="3487613"/>
                <a:ext cx="5831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2" name="ZoneTexte 2441"/>
              <p:cNvSpPr txBox="1"/>
              <p:nvPr/>
            </p:nvSpPr>
            <p:spPr>
              <a:xfrm>
                <a:off x="4675971" y="304124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BÉNIN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3" name="ZoneTexte 2442"/>
              <p:cNvSpPr txBox="1"/>
              <p:nvPr/>
            </p:nvSpPr>
            <p:spPr>
              <a:xfrm>
                <a:off x="4545508" y="3764162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4" name="ZoneTexte 2443"/>
              <p:cNvSpPr txBox="1"/>
              <p:nvPr/>
            </p:nvSpPr>
            <p:spPr>
              <a:xfrm>
                <a:off x="3422700" y="3501673"/>
                <a:ext cx="5822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5" name="ZoneTexte 2444"/>
              <p:cNvSpPr txBox="1"/>
              <p:nvPr/>
            </p:nvSpPr>
            <p:spPr>
              <a:xfrm>
                <a:off x="3307530" y="3019397"/>
                <a:ext cx="5756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6" name="ZoneTexte 2445"/>
              <p:cNvSpPr txBox="1"/>
              <p:nvPr/>
            </p:nvSpPr>
            <p:spPr>
              <a:xfrm>
                <a:off x="2905549" y="3323909"/>
                <a:ext cx="5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449" name="Connecteur en angle 2448"/>
              <p:cNvCxnSpPr>
                <a:endCxn id="404" idx="19"/>
              </p:cNvCxnSpPr>
              <p:nvPr/>
            </p:nvCxnSpPr>
            <p:spPr>
              <a:xfrm rot="16200000" flipV="1">
                <a:off x="3061993" y="3476918"/>
                <a:ext cx="738189" cy="199262"/>
              </a:xfrm>
              <a:prstGeom prst="bentConnector4">
                <a:avLst>
                  <a:gd name="adj1" fmla="val -478"/>
                  <a:gd name="adj2" fmla="val 9946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0" name="Connecteur en angle 2449"/>
              <p:cNvCxnSpPr/>
              <p:nvPr/>
            </p:nvCxnSpPr>
            <p:spPr>
              <a:xfrm rot="16200000" flipV="1">
                <a:off x="3294703" y="3733066"/>
                <a:ext cx="472606" cy="6704"/>
              </a:xfrm>
              <a:prstGeom prst="bentConnector3">
                <a:avLst>
                  <a:gd name="adj1" fmla="val -1028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1" name="Connecteur en angle 2450"/>
              <p:cNvCxnSpPr/>
              <p:nvPr/>
            </p:nvCxnSpPr>
            <p:spPr>
              <a:xfrm rot="5400000" flipH="1" flipV="1">
                <a:off x="3504935" y="3702443"/>
                <a:ext cx="263639" cy="228373"/>
              </a:xfrm>
              <a:prstGeom prst="bentConnector3">
                <a:avLst>
                  <a:gd name="adj1" fmla="val -1079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2" name="Connecteur droit 2451"/>
              <p:cNvCxnSpPr/>
              <p:nvPr/>
            </p:nvCxnSpPr>
            <p:spPr>
              <a:xfrm flipH="1">
                <a:off x="3527651" y="3955542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3" name="Connecteur en angle 2452"/>
              <p:cNvCxnSpPr>
                <a:stCxn id="2428" idx="2"/>
              </p:cNvCxnSpPr>
              <p:nvPr/>
            </p:nvCxnSpPr>
            <p:spPr>
              <a:xfrm rot="5400000">
                <a:off x="7275492" y="3218619"/>
                <a:ext cx="214483" cy="5059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0" name="Rectangle 2459"/>
              <p:cNvSpPr/>
              <p:nvPr/>
            </p:nvSpPr>
            <p:spPr>
              <a:xfrm>
                <a:off x="2930223" y="2654851"/>
                <a:ext cx="68800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SÉNÉGAL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464" name="Straight Connector 13"/>
              <p:cNvCxnSpPr/>
              <p:nvPr/>
            </p:nvCxnSpPr>
            <p:spPr>
              <a:xfrm>
                <a:off x="4842941" y="3578811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5" name="Image 246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4473" y="3135309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466" name="Image 246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4205" y="3146761"/>
                <a:ext cx="191250" cy="191250"/>
              </a:xfrm>
              <a:prstGeom prst="rect">
                <a:avLst/>
              </a:prstGeom>
            </p:spPr>
          </p:pic>
          <p:grpSp>
            <p:nvGrpSpPr>
              <p:cNvPr id="241" name="Groupe 240"/>
              <p:cNvGrpSpPr/>
              <p:nvPr/>
            </p:nvGrpSpPr>
            <p:grpSpPr>
              <a:xfrm>
                <a:off x="2809949" y="5348278"/>
                <a:ext cx="2764909" cy="1206462"/>
                <a:chOff x="2798677" y="5189249"/>
                <a:chExt cx="2764909" cy="1206462"/>
              </a:xfrm>
            </p:grpSpPr>
            <p:sp>
              <p:nvSpPr>
                <p:cNvPr id="242" name="ZoneTexte 241"/>
                <p:cNvSpPr txBox="1"/>
                <p:nvPr/>
              </p:nvSpPr>
              <p:spPr>
                <a:xfrm>
                  <a:off x="2968620" y="5189249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243" name="ZoneTexte 242"/>
                <p:cNvSpPr txBox="1"/>
                <p:nvPr/>
              </p:nvSpPr>
              <p:spPr>
                <a:xfrm>
                  <a:off x="4214588" y="5189249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44" name="Groupe 243"/>
                <p:cNvGrpSpPr/>
                <p:nvPr/>
              </p:nvGrpSpPr>
              <p:grpSpPr>
                <a:xfrm>
                  <a:off x="2798677" y="5373007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45" name="Groupe 244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49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6" name="Groupe 245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47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8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5" name="Groupe 114"/>
          <p:cNvGrpSpPr/>
          <p:nvPr/>
        </p:nvGrpSpPr>
        <p:grpSpPr>
          <a:xfrm>
            <a:off x="7562278" y="835363"/>
            <a:ext cx="655637" cy="652463"/>
            <a:chOff x="12582117" y="727824"/>
            <a:chExt cx="655637" cy="652463"/>
          </a:xfrm>
        </p:grpSpPr>
        <p:sp>
          <p:nvSpPr>
            <p:cNvPr id="116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9" name="TextBox 2218"/>
          <p:cNvSpPr txBox="1"/>
          <p:nvPr/>
        </p:nvSpPr>
        <p:spPr>
          <a:xfrm>
            <a:off x="3527464" y="18035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10420" y="3320044"/>
            <a:ext cx="225000" cy="326250"/>
            <a:chOff x="4247826" y="3250299"/>
            <a:chExt cx="225000" cy="326250"/>
          </a:xfrm>
        </p:grpSpPr>
        <p:pic>
          <p:nvPicPr>
            <p:cNvPr id="183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47826" y="3250299"/>
              <a:ext cx="225000" cy="326250"/>
            </a:xfrm>
            <a:prstGeom prst="rect">
              <a:avLst/>
            </a:prstGeom>
          </p:spPr>
        </p:pic>
        <p:pic>
          <p:nvPicPr>
            <p:cNvPr id="184" name="Image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76049" y="3254647"/>
              <a:ext cx="193490" cy="18469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3458" y="5394379"/>
            <a:ext cx="2184878" cy="342621"/>
            <a:chOff x="223073" y="5168782"/>
            <a:chExt cx="2184878" cy="342621"/>
          </a:xfrm>
        </p:grpSpPr>
        <p:sp>
          <p:nvSpPr>
            <p:cNvPr id="180" name="ZoneTexte 80"/>
            <p:cNvSpPr txBox="1"/>
            <p:nvPr/>
          </p:nvSpPr>
          <p:spPr>
            <a:xfrm>
              <a:off x="387402" y="5168782"/>
              <a:ext cx="2020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QUELQUES 22 000 NIGERIANS SONT RETOURNÉS DU CAMEROUN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23073" y="5185153"/>
              <a:ext cx="228753" cy="326250"/>
              <a:chOff x="331311" y="5371942"/>
              <a:chExt cx="228753" cy="326250"/>
            </a:xfrm>
          </p:grpSpPr>
          <p:pic>
            <p:nvPicPr>
              <p:cNvPr id="193" name="Image 37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311" y="5371942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195" name="Image 2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639" y="5393537"/>
                <a:ext cx="209425" cy="199906"/>
              </a:xfrm>
              <a:prstGeom prst="rect">
                <a:avLst/>
              </a:prstGeom>
            </p:spPr>
          </p:pic>
        </p:grpSp>
      </p:grpSp>
      <p:sp>
        <p:nvSpPr>
          <p:cNvPr id="198" name="ZoneTexte 2433"/>
          <p:cNvSpPr txBox="1"/>
          <p:nvPr/>
        </p:nvSpPr>
        <p:spPr>
          <a:xfrm>
            <a:off x="2599378" y="296781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ZoneTexte 2433"/>
          <p:cNvSpPr txBox="1"/>
          <p:nvPr/>
        </p:nvSpPr>
        <p:spPr>
          <a:xfrm>
            <a:off x="2397420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0" name="Connecteur en angle 2450"/>
          <p:cNvCxnSpPr/>
          <p:nvPr/>
        </p:nvCxnSpPr>
        <p:spPr>
          <a:xfrm>
            <a:off x="2935347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Imag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916" y="909182"/>
            <a:ext cx="201600" cy="1728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07469" y="2908449"/>
            <a:ext cx="2042994" cy="356639"/>
            <a:chOff x="222177" y="2586088"/>
            <a:chExt cx="2042994" cy="356639"/>
          </a:xfrm>
        </p:grpSpPr>
        <p:sp>
          <p:nvSpPr>
            <p:cNvPr id="190" name="ZoneTexte 2175"/>
            <p:cNvSpPr txBox="1"/>
            <p:nvPr/>
          </p:nvSpPr>
          <p:spPr>
            <a:xfrm>
              <a:off x="466900" y="2588034"/>
              <a:ext cx="179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L’INSÉCURITÉ ALIMENTAIRE RESTE ÉLEVÉE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22177" y="2586088"/>
              <a:ext cx="230625" cy="356639"/>
              <a:chOff x="244443" y="2619791"/>
              <a:chExt cx="230625" cy="356639"/>
            </a:xfrm>
          </p:grpSpPr>
          <p:pic>
            <p:nvPicPr>
              <p:cNvPr id="194" name="Image 37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068" y="2650180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06" name="Image 16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443" y="2619791"/>
                <a:ext cx="194400" cy="194400"/>
              </a:xfrm>
              <a:prstGeom prst="rect">
                <a:avLst/>
              </a:prstGeom>
            </p:spPr>
          </p:pic>
        </p:grpSp>
      </p:grpSp>
      <p:grpSp>
        <p:nvGrpSpPr>
          <p:cNvPr id="207" name="Group 206"/>
          <p:cNvGrpSpPr/>
          <p:nvPr/>
        </p:nvGrpSpPr>
        <p:grpSpPr>
          <a:xfrm>
            <a:off x="6690598" y="3312717"/>
            <a:ext cx="243896" cy="326251"/>
            <a:chOff x="244468" y="878864"/>
            <a:chExt cx="243896" cy="326251"/>
          </a:xfrm>
        </p:grpSpPr>
        <p:pic>
          <p:nvPicPr>
            <p:cNvPr id="208" name="Image 222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4468" y="878864"/>
              <a:ext cx="243896" cy="326251"/>
            </a:xfrm>
            <a:prstGeom prst="rect">
              <a:avLst/>
            </a:prstGeom>
          </p:spPr>
        </p:pic>
        <p:pic>
          <p:nvPicPr>
            <p:cNvPr id="209" name="Image 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1793" y="897713"/>
              <a:ext cx="166629" cy="194400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231716" y="881401"/>
            <a:ext cx="243896" cy="326251"/>
            <a:chOff x="244468" y="878864"/>
            <a:chExt cx="243896" cy="326251"/>
          </a:xfrm>
        </p:grpSpPr>
        <p:pic>
          <p:nvPicPr>
            <p:cNvPr id="211" name="Image 222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4468" y="878864"/>
              <a:ext cx="243896" cy="326251"/>
            </a:xfrm>
            <a:prstGeom prst="rect">
              <a:avLst/>
            </a:prstGeom>
          </p:spPr>
        </p:pic>
        <p:pic>
          <p:nvPicPr>
            <p:cNvPr id="212" name="Image 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1793" y="897713"/>
              <a:ext cx="166629" cy="194400"/>
            </a:xfrm>
            <a:prstGeom prst="rect">
              <a:avLst/>
            </a:prstGeom>
          </p:spPr>
        </p:pic>
      </p:grpSp>
      <p:pic>
        <p:nvPicPr>
          <p:cNvPr id="218" name="Imag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9993" y="935561"/>
            <a:ext cx="166629" cy="194400"/>
          </a:xfrm>
          <a:prstGeom prst="rect">
            <a:avLst/>
          </a:prstGeom>
        </p:spPr>
      </p:pic>
      <p:pic>
        <p:nvPicPr>
          <p:cNvPr id="219" name="Image 22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98744" y="914002"/>
            <a:ext cx="243896" cy="326251"/>
          </a:xfrm>
          <a:prstGeom prst="rect">
            <a:avLst/>
          </a:prstGeom>
        </p:spPr>
      </p:pic>
      <p:pic>
        <p:nvPicPr>
          <p:cNvPr id="220" name="Imag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0943" y="929869"/>
            <a:ext cx="201600" cy="172800"/>
          </a:xfrm>
          <a:prstGeom prst="rect">
            <a:avLst/>
          </a:prstGeom>
        </p:spPr>
      </p:pic>
      <p:pic>
        <p:nvPicPr>
          <p:cNvPr id="221" name="Image 22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85269" y="2379770"/>
            <a:ext cx="243896" cy="326251"/>
          </a:xfrm>
          <a:prstGeom prst="rect">
            <a:avLst/>
          </a:prstGeom>
        </p:spPr>
      </p:pic>
      <p:pic>
        <p:nvPicPr>
          <p:cNvPr id="222" name="Imag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7468" y="2395637"/>
            <a:ext cx="201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2393</TotalTime>
  <Words>651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(1 – 7 mars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Seynabou Niang Bah</dc:creator>
  <cp:lastModifiedBy>Seynabou Niang Bah</cp:lastModifiedBy>
  <cp:revision>129</cp:revision>
  <cp:lastPrinted>2016-03-08T11:57:16Z</cp:lastPrinted>
  <dcterms:created xsi:type="dcterms:W3CDTF">2015-12-15T11:10:25Z</dcterms:created>
  <dcterms:modified xsi:type="dcterms:W3CDTF">2016-03-08T12:30:17Z</dcterms:modified>
</cp:coreProperties>
</file>