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varScale="1">
        <p:scale>
          <a:sx n="83" d="100"/>
          <a:sy n="83" d="100"/>
        </p:scale>
        <p:origin x="78" y="342"/>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3" y="0"/>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18-May-16</a:t>
            </a:fld>
            <a:endParaRPr lang="en-US"/>
          </a:p>
        </p:txBody>
      </p:sp>
      <p:sp>
        <p:nvSpPr>
          <p:cNvPr id="4" name="Espace réservé de l'image des diapositives 3"/>
          <p:cNvSpPr>
            <a:spLocks noGrp="1" noRot="1" noChangeAspect="1"/>
          </p:cNvSpPr>
          <p:nvPr>
            <p:ph type="sldImg" idx="2"/>
          </p:nvPr>
        </p:nvSpPr>
        <p:spPr>
          <a:xfrm>
            <a:off x="1030288" y="1241425"/>
            <a:ext cx="4737100" cy="3349625"/>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58"/>
            <a:ext cx="5438140" cy="3909239"/>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9430092"/>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3" y="9430092"/>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18-May-16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18-May-16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18-May-16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18-May-16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18-May-16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18-May-16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18-May-16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18-May-16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18-May-16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18-May-16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18-May-16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18-May-16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18" Type="http://schemas.openxmlformats.org/officeDocument/2006/relationships/image" Target="../media/image14.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smtClean="0">
                <a:solidFill>
                  <a:schemeClr val="bg1"/>
                </a:solidFill>
                <a:latin typeface="Arial" panose="020B0604020202020204" pitchFamily="34" charset="0"/>
                <a:cs typeface="Arial" panose="020B0604020202020204" pitchFamily="34" charset="0"/>
              </a:rPr>
              <a:t>Afrique de l’Ouest et du Centre</a:t>
            </a:r>
            <a:r>
              <a:rPr lang="en-GB" sz="1600" b="1" dirty="0" smtClean="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A</a:t>
            </a:r>
            <a:r>
              <a:rPr lang="en-GB" sz="1600" dirty="0" err="1" smtClean="0">
                <a:solidFill>
                  <a:schemeClr val="bg1"/>
                </a:solidFill>
                <a:latin typeface="Arial" panose="020B0604020202020204" pitchFamily="34" charset="0"/>
                <a:cs typeface="Arial" panose="020B0604020202020204" pitchFamily="34" charset="0"/>
              </a:rPr>
              <a:t>perçu</a:t>
            </a:r>
            <a:r>
              <a:rPr lang="en-GB" sz="1600" dirty="0" smtClean="0">
                <a:solidFill>
                  <a:schemeClr val="bg1"/>
                </a:solidFill>
                <a:latin typeface="Arial" panose="020B0604020202020204" pitchFamily="34" charset="0"/>
                <a:cs typeface="Arial" panose="020B0604020202020204" pitchFamily="34" charset="0"/>
              </a:rPr>
              <a:t> </a:t>
            </a:r>
            <a:r>
              <a:rPr lang="en-GB" sz="1600" dirty="0" err="1" smtClean="0">
                <a:solidFill>
                  <a:schemeClr val="bg1"/>
                </a:solidFill>
                <a:latin typeface="Arial" panose="020B0604020202020204" pitchFamily="34" charset="0"/>
                <a:cs typeface="Arial" panose="020B0604020202020204" pitchFamily="34" charset="0"/>
              </a:rPr>
              <a:t>humanitaire</a:t>
            </a:r>
            <a:r>
              <a:rPr lang="en-GB" sz="1600" dirty="0" smtClean="0">
                <a:solidFill>
                  <a:schemeClr val="bg1"/>
                </a:solidFill>
                <a:latin typeface="Arial" panose="020B0604020202020204" pitchFamily="34" charset="0"/>
                <a:cs typeface="Arial" panose="020B0604020202020204" pitchFamily="34" charset="0"/>
              </a:rPr>
              <a:t> </a:t>
            </a:r>
            <a:r>
              <a:rPr lang="en-GB" sz="1600" dirty="0" err="1" smtClean="0">
                <a:solidFill>
                  <a:schemeClr val="bg1"/>
                </a:solidFill>
                <a:latin typeface="Arial" panose="020B0604020202020204" pitchFamily="34" charset="0"/>
                <a:cs typeface="Arial" panose="020B0604020202020204" pitchFamily="34" charset="0"/>
              </a:rPr>
              <a:t>hebdomadaire</a:t>
            </a:r>
            <a:r>
              <a:rPr lang="en-GB" sz="1600" dirty="0" smtClean="0">
                <a:solidFill>
                  <a:schemeClr val="bg1"/>
                </a:solidFill>
                <a:latin typeface="Arial" panose="020B0604020202020204" pitchFamily="34" charset="0"/>
                <a:cs typeface="Arial" panose="020B0604020202020204" pitchFamily="34" charset="0"/>
              </a:rPr>
              <a:t> </a:t>
            </a:r>
            <a:r>
              <a:rPr lang="en-GB" sz="1000" dirty="0" smtClean="0">
                <a:solidFill>
                  <a:schemeClr val="bg1"/>
                </a:solidFill>
                <a:latin typeface="Arial" panose="020B0604020202020204" pitchFamily="34" charset="0"/>
                <a:cs typeface="Arial" panose="020B0604020202020204" pitchFamily="34" charset="0"/>
              </a:rPr>
              <a:t>(10 - 16 </a:t>
            </a:r>
            <a:r>
              <a:rPr lang="en-GB" sz="1000" dirty="0" err="1" smtClean="0">
                <a:solidFill>
                  <a:schemeClr val="bg1"/>
                </a:solidFill>
                <a:latin typeface="Arial" panose="020B0604020202020204" pitchFamily="34" charset="0"/>
                <a:cs typeface="Arial" panose="020B0604020202020204" pitchFamily="34" charset="0"/>
              </a:rPr>
              <a:t>mai</a:t>
            </a:r>
            <a:r>
              <a:rPr lang="en-GB" sz="1000" dirty="0" smtClean="0">
                <a:solidFill>
                  <a:schemeClr val="bg1"/>
                </a:solidFill>
                <a:latin typeface="Arial" panose="020B0604020202020204" pitchFamily="34" charset="0"/>
                <a:cs typeface="Arial" panose="020B0604020202020204" pitchFamily="34" charset="0"/>
              </a:rPr>
              <a:t>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Date de </a:t>
            </a:r>
            <a:r>
              <a:rPr lang="en-GB" sz="800" b="1" dirty="0" err="1">
                <a:solidFill>
                  <a:schemeClr val="bg1">
                    <a:lumMod val="50000"/>
                  </a:schemeClr>
                </a:solidFill>
                <a:latin typeface="Arial" panose="020B0604020202020204" pitchFamily="34" charset="0"/>
                <a:cs typeface="Arial" panose="020B0604020202020204" pitchFamily="34" charset="0"/>
              </a:rPr>
              <a:t>création</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17 </a:t>
            </a:r>
            <a:r>
              <a:rPr lang="en-GB" sz="800" dirty="0" err="1" smtClean="0">
                <a:solidFill>
                  <a:schemeClr val="bg1">
                    <a:lumMod val="50000"/>
                  </a:schemeClr>
                </a:solidFill>
                <a:latin typeface="Arial" panose="020B0604020202020204" pitchFamily="34" charset="0"/>
                <a:cs typeface="Arial" panose="020B0604020202020204" pitchFamily="34" charset="0"/>
              </a:rPr>
              <a:t>mai</a:t>
            </a:r>
            <a:r>
              <a:rPr lang="en-GB" sz="800" dirty="0" smtClean="0">
                <a:solidFill>
                  <a:schemeClr val="bg1">
                    <a:lumMod val="50000"/>
                  </a:schemeClr>
                </a:solidFill>
                <a:latin typeface="Arial" panose="020B0604020202020204" pitchFamily="34" charset="0"/>
                <a:cs typeface="Arial" panose="020B0604020202020204" pitchFamily="34" charset="0"/>
              </a:rPr>
              <a:t> 2016 </a:t>
            </a:r>
            <a:r>
              <a:rPr lang="fr-FR" sz="800" b="1" dirty="0">
                <a:solidFill>
                  <a:schemeClr val="bg1">
                    <a:lumMod val="50000"/>
                  </a:schemeClr>
                </a:solidFill>
                <a:latin typeface="Arial" panose="020B0604020202020204" pitchFamily="34" charset="0"/>
                <a:cs typeface="Arial" panose="020B0604020202020204" pitchFamily="34" charset="0"/>
              </a:rPr>
              <a:t>Source de données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err="1">
                <a:solidFill>
                  <a:schemeClr val="bg1">
                    <a:lumMod val="50000"/>
                  </a:schemeClr>
                </a:solidFill>
                <a:latin typeface="Arial" panose="020B0604020202020204" pitchFamily="34" charset="0"/>
                <a:cs typeface="Arial" panose="020B0604020202020204" pitchFamily="34" charset="0"/>
              </a:rPr>
              <a:t>OCHA.</a:t>
            </a:r>
            <a:r>
              <a:rPr lang="fr-FR" sz="800" b="1" dirty="0" err="1">
                <a:solidFill>
                  <a:schemeClr val="bg1">
                    <a:lumMod val="50000"/>
                  </a:schemeClr>
                </a:solidFill>
                <a:latin typeface="Arial" panose="020B0604020202020204" pitchFamily="34" charset="0"/>
                <a:cs typeface="Arial" panose="020B0604020202020204" pitchFamily="34" charset="0"/>
              </a:rPr>
              <a:t>Contact</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Les frontières, </a:t>
            </a:r>
            <a:r>
              <a:rPr lang="en-GB" sz="700" i="1" dirty="0" err="1">
                <a:solidFill>
                  <a:schemeClr val="bg1">
                    <a:lumMod val="50000"/>
                  </a:schemeClr>
                </a:solidFill>
                <a:latin typeface="Arial" panose="020B0604020202020204" pitchFamily="34" charset="0"/>
                <a:cs typeface="Arial" panose="020B0604020202020204" pitchFamily="34" charset="0"/>
              </a:rPr>
              <a:t>noms</a:t>
            </a:r>
            <a:r>
              <a:rPr lang="en-GB" sz="700" i="1" dirty="0">
                <a:solidFill>
                  <a:schemeClr val="bg1">
                    <a:lumMod val="50000"/>
                  </a:schemeClr>
                </a:solidFill>
                <a:latin typeface="Arial" panose="020B0604020202020204" pitchFamily="34" charset="0"/>
                <a:cs typeface="Arial" panose="020B0604020202020204" pitchFamily="34" charset="0"/>
              </a:rPr>
              <a:t>, et </a:t>
            </a:r>
            <a:r>
              <a:rPr lang="en-GB" sz="700" i="1" dirty="0" err="1">
                <a:solidFill>
                  <a:schemeClr val="bg1">
                    <a:lumMod val="50000"/>
                  </a:schemeClr>
                </a:solidFill>
                <a:latin typeface="Arial" panose="020B0604020202020204" pitchFamily="34" charset="0"/>
                <a:cs typeface="Arial" panose="020B0604020202020204" pitchFamily="34" charset="0"/>
              </a:rPr>
              <a:t>désignations</a:t>
            </a:r>
            <a:r>
              <a:rPr lang="en-GB" sz="700" i="1" dirty="0">
                <a:solidFill>
                  <a:schemeClr val="bg1">
                    <a:lumMod val="50000"/>
                  </a:schemeClr>
                </a:solidFill>
                <a:latin typeface="Arial" panose="020B0604020202020204" pitchFamily="34" charset="0"/>
                <a:cs typeface="Arial" panose="020B0604020202020204" pitchFamily="34" charset="0"/>
              </a:rPr>
              <a:t> </a:t>
            </a:r>
            <a:r>
              <a:rPr lang="en-GB" sz="700" i="1" dirty="0" err="1">
                <a:solidFill>
                  <a:schemeClr val="bg1">
                    <a:lumMod val="50000"/>
                  </a:schemeClr>
                </a:solidFill>
                <a:latin typeface="Arial" panose="020B0604020202020204" pitchFamily="34" charset="0"/>
                <a:cs typeface="Arial" panose="020B0604020202020204" pitchFamily="34" charset="0"/>
              </a:rPr>
              <a:t>employés</a:t>
            </a:r>
            <a:r>
              <a:rPr lang="en-GB" sz="700" i="1" dirty="0">
                <a:solidFill>
                  <a:schemeClr val="bg1">
                    <a:lumMod val="50000"/>
                  </a:schemeClr>
                </a:solidFill>
                <a:latin typeface="Arial" panose="020B0604020202020204" pitchFamily="34" charset="0"/>
                <a:cs typeface="Arial" panose="020B0604020202020204" pitchFamily="34" charset="0"/>
              </a:rPr>
              <a:t> sur </a:t>
            </a:r>
            <a:r>
              <a:rPr lang="en-GB" sz="700" i="1" dirty="0" err="1">
                <a:solidFill>
                  <a:schemeClr val="bg1">
                    <a:lumMod val="50000"/>
                  </a:schemeClr>
                </a:solidFill>
                <a:latin typeface="Arial" panose="020B0604020202020204" pitchFamily="34" charset="0"/>
                <a:cs typeface="Arial" panose="020B0604020202020204" pitchFamily="34" charset="0"/>
              </a:rPr>
              <a:t>cette</a:t>
            </a:r>
            <a:r>
              <a:rPr lang="en-GB" sz="700" i="1" dirty="0">
                <a:solidFill>
                  <a:schemeClr val="bg1">
                    <a:lumMod val="50000"/>
                  </a:schemeClr>
                </a:solidFill>
                <a:latin typeface="Arial" panose="020B0604020202020204" pitchFamily="34" charset="0"/>
                <a:cs typeface="Arial" panose="020B0604020202020204" pitchFamily="34" charset="0"/>
              </a:rPr>
              <a:t> c</a:t>
            </a:r>
            <a:r>
              <a:rPr lang="fr-FR" sz="700" i="1" dirty="0" err="1">
                <a:solidFill>
                  <a:prstClr val="white">
                    <a:lumMod val="50000"/>
                  </a:prstClr>
                </a:solidFill>
                <a:latin typeface="Arial" panose="020B0604020202020204" pitchFamily="34" charset="0"/>
                <a:cs typeface="Arial" panose="020B0604020202020204" pitchFamily="34" charset="0"/>
              </a:rPr>
              <a:t>arte</a:t>
            </a:r>
            <a:r>
              <a:rPr lang="fr-FR" sz="700" i="1" dirty="0">
                <a:solidFill>
                  <a:prstClr val="white">
                    <a:lumMod val="50000"/>
                  </a:prstClr>
                </a:solidFill>
                <a:latin typeface="Arial" panose="020B0604020202020204" pitchFamily="34" charset="0"/>
                <a:cs typeface="Arial" panose="020B0604020202020204" pitchFamily="34" charset="0"/>
              </a:rPr>
              <a:t> n’impliquent pas une reconnaissance ou acceptation officielle par les Nations Unies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3992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REPUBLIQUE CENTRAFRICAINE</a:t>
            </a:r>
          </a:p>
          <a:p>
            <a:pPr>
              <a:spcBef>
                <a:spcPts val="600"/>
              </a:spcBef>
            </a:pPr>
            <a:endParaRPr lang="en-GB" sz="1000" b="1" i="1" dirty="0">
              <a:solidFill>
                <a:schemeClr val="bg1">
                  <a:lumMod val="50000"/>
                </a:schemeClr>
              </a:solidFill>
              <a:latin typeface="Arial"/>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p>
          <a:p>
            <a:r>
              <a:rPr lang="fr-FR" sz="800" dirty="0">
                <a:latin typeface="Arial" panose="020B0604020202020204" pitchFamily="34" charset="0"/>
                <a:cs typeface="Arial" panose="020B0604020202020204" pitchFamily="34" charset="0"/>
              </a:rPr>
              <a:t>Après que le seuil de la méningite a été dépassé en mars dans les villes de </a:t>
            </a:r>
            <a:r>
              <a:rPr lang="fr-FR" sz="800" dirty="0" err="1">
                <a:latin typeface="Arial" panose="020B0604020202020204" pitchFamily="34" charset="0"/>
                <a:cs typeface="Arial" panose="020B0604020202020204" pitchFamily="34" charset="0"/>
              </a:rPr>
              <a:t>Kabo</a:t>
            </a:r>
            <a:r>
              <a:rPr lang="fr-FR" sz="800" dirty="0">
                <a:latin typeface="Arial" panose="020B0604020202020204" pitchFamily="34" charset="0"/>
                <a:cs typeface="Arial" panose="020B0604020202020204" pitchFamily="34" charset="0"/>
              </a:rPr>
              <a:t> et </a:t>
            </a:r>
            <a:r>
              <a:rPr lang="fr-FR" sz="800" dirty="0" err="1">
                <a:latin typeface="Arial" panose="020B0604020202020204" pitchFamily="34" charset="0"/>
                <a:cs typeface="Arial" panose="020B0604020202020204" pitchFamily="34" charset="0"/>
              </a:rPr>
              <a:t>Batangafo</a:t>
            </a:r>
            <a:r>
              <a:rPr lang="fr-FR" sz="800" dirty="0">
                <a:latin typeface="Arial" panose="020B0604020202020204" pitchFamily="34" charset="0"/>
                <a:cs typeface="Arial" panose="020B0604020202020204" pitchFamily="34" charset="0"/>
              </a:rPr>
              <a:t>, moins de cas sont maintenant signalés dans la province nord-ouest de </a:t>
            </a:r>
            <a:r>
              <a:rPr lang="fr-FR" sz="800" dirty="0" smtClean="0">
                <a:latin typeface="Arial" panose="020B0604020202020204" pitchFamily="34" charset="0"/>
                <a:cs typeface="Arial" panose="020B0604020202020204" pitchFamily="34" charset="0"/>
              </a:rPr>
              <a:t>l’Ouham</a:t>
            </a:r>
            <a:r>
              <a:rPr lang="fr-FR" sz="800" dirty="0">
                <a:latin typeface="Arial" panose="020B0604020202020204" pitchFamily="34" charset="0"/>
                <a:cs typeface="Arial" panose="020B0604020202020204" pitchFamily="34" charset="0"/>
              </a:rPr>
              <a:t>. L'OMS et les acteurs sanitaires luttent contre l'épidémie en surveillant la région qui est sujette de façon saisonnière à l’épidémie de méningite et en renforçant la mobilisation sociale. Une campagne nationale de lutte contre la maladie est prévue en octobre dans le cadre de mesures préventives dans les pays de la ceinture de la méningite en Afrique</a:t>
            </a:r>
            <a:r>
              <a:rPr lang="fr-FR" sz="800" dirty="0" smtClean="0">
                <a:latin typeface="Arial" panose="020B0604020202020204" pitchFamily="34" charset="0"/>
                <a:cs typeface="Arial" panose="020B0604020202020204" pitchFamily="34" charset="0"/>
              </a:rPr>
              <a:t>.</a:t>
            </a:r>
          </a:p>
          <a:p>
            <a:endParaRPr lang="en-US" sz="1000" dirty="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TCHAD</a:t>
            </a:r>
            <a:endParaRPr lang="en-US" sz="1000" dirty="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en-US" sz="600" dirty="0" smtClean="0">
              <a:latin typeface="Arial" panose="020B0604020202020204" pitchFamily="34" charset="0"/>
              <a:cs typeface="Arial" panose="020B0604020202020204" pitchFamily="34" charset="0"/>
            </a:endParaRPr>
          </a:p>
          <a:p>
            <a:endParaRPr lang="fr-FR" sz="400" dirty="0" smtClean="0">
              <a:latin typeface="Arial" panose="020B0604020202020204" pitchFamily="34" charset="0"/>
              <a:cs typeface="Arial" panose="020B0604020202020204" pitchFamily="34" charset="0"/>
            </a:endParaRPr>
          </a:p>
          <a:p>
            <a:r>
              <a:rPr lang="fr-FR" sz="800" dirty="0" smtClean="0">
                <a:latin typeface="Arial" panose="020B0604020202020204" pitchFamily="34" charset="0"/>
                <a:cs typeface="Arial" panose="020B0604020202020204" pitchFamily="34" charset="0"/>
              </a:rPr>
              <a:t>Après </a:t>
            </a:r>
            <a:r>
              <a:rPr lang="fr-FR" sz="800" dirty="0">
                <a:latin typeface="Arial" panose="020B0604020202020204" pitchFamily="34" charset="0"/>
                <a:cs typeface="Arial" panose="020B0604020202020204" pitchFamily="34" charset="0"/>
              </a:rPr>
              <a:t>que la pluie et le vent ont balayé la ville de N'Djamena et ses alentours le 11 mai, le site de déplacés de </a:t>
            </a:r>
            <a:r>
              <a:rPr lang="fr-FR" sz="800" dirty="0" err="1">
                <a:latin typeface="Arial" panose="020B0604020202020204" pitchFamily="34" charset="0"/>
                <a:cs typeface="Arial" panose="020B0604020202020204" pitchFamily="34" charset="0"/>
              </a:rPr>
              <a:t>Gaoui</a:t>
            </a:r>
            <a:r>
              <a:rPr lang="fr-FR" sz="800" dirty="0">
                <a:latin typeface="Arial" panose="020B0604020202020204" pitchFamily="34" charset="0"/>
                <a:cs typeface="Arial" panose="020B0604020202020204" pitchFamily="34" charset="0"/>
              </a:rPr>
              <a:t>, au nord-est de la capitale et où vivent 5 200 </a:t>
            </a:r>
            <a:r>
              <a:rPr lang="fr-FR" sz="800" dirty="0" smtClean="0">
                <a:latin typeface="Arial" panose="020B0604020202020204" pitchFamily="34" charset="0"/>
                <a:cs typeface="Arial" panose="020B0604020202020204" pitchFamily="34" charset="0"/>
              </a:rPr>
              <a:t>retournés </a:t>
            </a:r>
            <a:r>
              <a:rPr lang="fr-FR" sz="800" dirty="0">
                <a:latin typeface="Arial" panose="020B0604020202020204" pitchFamily="34" charset="0"/>
                <a:cs typeface="Arial" panose="020B0604020202020204" pitchFamily="34" charset="0"/>
              </a:rPr>
              <a:t>tchadiens de la RCA, a été sévèrement touché. Trois personnes ont été blessées et près de 300 abris - près de la moitié du site - ont été entièrement détruits. Jusqu'à ce qu'une solution durable soit trouvée, une aide d'urgence est nécessaire pour renouveler les abris avant que la saison des pluies ne s’installe</a:t>
            </a:r>
            <a:r>
              <a:rPr lang="fr-FR" sz="800" dirty="0" smtClean="0">
                <a:latin typeface="Arial" panose="020B0604020202020204" pitchFamily="34" charset="0"/>
                <a:cs typeface="Arial" panose="020B0604020202020204" pitchFamily="34" charset="0"/>
              </a:rPr>
              <a:t>.</a:t>
            </a:r>
          </a:p>
          <a:p>
            <a:endParaRPr lang="en-US" sz="800" dirty="0" smtClean="0">
              <a:latin typeface="Arial" panose="020B0604020202020204" pitchFamily="34" charset="0"/>
              <a:cs typeface="Arial" panose="020B0604020202020204" pitchFamily="34" charset="0"/>
            </a:endParaRPr>
          </a:p>
          <a:p>
            <a:pPr lvl="0"/>
            <a:r>
              <a:rPr lang="en-GB" sz="1000" dirty="0" smtClean="0">
                <a:latin typeface="Arial"/>
              </a:rPr>
              <a:t>CÔTE D’IVOIRE</a:t>
            </a:r>
            <a:endParaRPr lang="en-GB" sz="1000" dirty="0">
              <a:latin typeface="Arial"/>
            </a:endParaRPr>
          </a:p>
          <a:p>
            <a:endParaRPr lang="en-US" sz="800" dirty="0" smtClean="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solidFill>
                <a:srgbClr val="A6A6A6"/>
              </a:solidFill>
              <a:latin typeface="Arial" panose="020B0604020202020204" pitchFamily="34" charset="0"/>
              <a:cs typeface="Arial" panose="020B0604020202020204" pitchFamily="34" charset="0"/>
            </a:endParaRPr>
          </a:p>
          <a:p>
            <a:r>
              <a:rPr lang="fr-FR" sz="800" dirty="0">
                <a:latin typeface="Arial"/>
              </a:rPr>
              <a:t>Selon le HCR</a:t>
            </a:r>
            <a:r>
              <a:rPr lang="fr-FR" sz="800" dirty="0" smtClean="0">
                <a:latin typeface="Arial"/>
              </a:rPr>
              <a:t>, 738 </a:t>
            </a:r>
            <a:r>
              <a:rPr lang="fr-FR" sz="800" dirty="0">
                <a:latin typeface="Arial"/>
              </a:rPr>
              <a:t>personnes déplacées au Ghana sont retournées en Côte d'Ivoire. Au Burkina </a:t>
            </a:r>
            <a:r>
              <a:rPr lang="fr-FR" sz="800" dirty="0" smtClean="0">
                <a:latin typeface="Arial"/>
              </a:rPr>
              <a:t>Faso, 2 </a:t>
            </a:r>
            <a:r>
              <a:rPr lang="fr-FR" sz="800" dirty="0">
                <a:latin typeface="Arial"/>
              </a:rPr>
              <a:t>004 </a:t>
            </a:r>
            <a:r>
              <a:rPr lang="fr-FR" sz="800" dirty="0" smtClean="0">
                <a:latin typeface="Arial"/>
              </a:rPr>
              <a:t>retournés </a:t>
            </a:r>
            <a:r>
              <a:rPr lang="fr-FR" sz="800" dirty="0">
                <a:latin typeface="Arial"/>
              </a:rPr>
              <a:t>sont toujours situés à </a:t>
            </a:r>
            <a:r>
              <a:rPr lang="fr-FR" sz="800" dirty="0" err="1">
                <a:latin typeface="Arial"/>
              </a:rPr>
              <a:t>Kpuéré</a:t>
            </a:r>
            <a:r>
              <a:rPr lang="fr-FR" sz="800" dirty="0">
                <a:latin typeface="Arial"/>
              </a:rPr>
              <a:t> et </a:t>
            </a:r>
            <a:r>
              <a:rPr lang="fr-FR" sz="800" dirty="0" err="1">
                <a:latin typeface="Arial"/>
              </a:rPr>
              <a:t>Batié</a:t>
            </a:r>
            <a:r>
              <a:rPr lang="fr-FR" sz="800" dirty="0">
                <a:latin typeface="Arial"/>
              </a:rPr>
              <a:t> où les tensions avec la population locale restent </a:t>
            </a:r>
            <a:r>
              <a:rPr lang="fr-FR" sz="800" dirty="0" smtClean="0">
                <a:latin typeface="Arial"/>
              </a:rPr>
              <a:t>élevées. 2 614 </a:t>
            </a:r>
            <a:r>
              <a:rPr lang="fr-FR" sz="800" dirty="0">
                <a:latin typeface="Arial"/>
              </a:rPr>
              <a:t>personnes </a:t>
            </a:r>
            <a:r>
              <a:rPr lang="fr-FR" sz="800" dirty="0" smtClean="0">
                <a:latin typeface="Arial"/>
              </a:rPr>
              <a:t>déplacées </a:t>
            </a:r>
            <a:r>
              <a:rPr lang="fr-FR" sz="800" dirty="0">
                <a:latin typeface="Arial"/>
              </a:rPr>
              <a:t>actuellement à Bouna </a:t>
            </a:r>
            <a:r>
              <a:rPr lang="fr-FR" sz="800" dirty="0" smtClean="0">
                <a:latin typeface="Arial"/>
              </a:rPr>
              <a:t>sont </a:t>
            </a:r>
            <a:r>
              <a:rPr lang="fr-FR" sz="800" dirty="0">
                <a:latin typeface="Arial"/>
              </a:rPr>
              <a:t>hébergées dans sept sites différents</a:t>
            </a:r>
            <a:r>
              <a:rPr lang="fr-FR" sz="800" dirty="0" smtClean="0">
                <a:latin typeface="Arial"/>
              </a:rPr>
              <a:t>. </a:t>
            </a:r>
            <a:r>
              <a:rPr lang="fr-FR" sz="800" dirty="0">
                <a:latin typeface="Arial"/>
              </a:rPr>
              <a:t>D</a:t>
            </a:r>
            <a:r>
              <a:rPr lang="fr-FR" sz="800" dirty="0" smtClean="0">
                <a:latin typeface="Arial"/>
              </a:rPr>
              <a:t>es </a:t>
            </a:r>
            <a:r>
              <a:rPr lang="fr-FR" sz="800" dirty="0">
                <a:latin typeface="Arial"/>
              </a:rPr>
              <a:t>affrontements entre les communautés Lobi et Peuls </a:t>
            </a:r>
            <a:r>
              <a:rPr lang="fr-FR" sz="800" dirty="0" smtClean="0">
                <a:latin typeface="Arial"/>
              </a:rPr>
              <a:t>dans </a:t>
            </a:r>
            <a:r>
              <a:rPr lang="fr-FR" sz="800" dirty="0">
                <a:latin typeface="Arial"/>
              </a:rPr>
              <a:t>la </a:t>
            </a:r>
            <a:r>
              <a:rPr lang="fr-FR" sz="800" dirty="0" smtClean="0">
                <a:latin typeface="Arial"/>
              </a:rPr>
              <a:t>ville nord-est </a:t>
            </a:r>
            <a:r>
              <a:rPr lang="fr-FR" sz="800" dirty="0">
                <a:latin typeface="Arial"/>
              </a:rPr>
              <a:t>de Bouna</a:t>
            </a:r>
            <a:r>
              <a:rPr lang="fr-FR" sz="800" dirty="0" smtClean="0">
                <a:latin typeface="Arial"/>
              </a:rPr>
              <a:t>, </a:t>
            </a:r>
            <a:r>
              <a:rPr lang="fr-FR" sz="800" dirty="0">
                <a:latin typeface="Arial"/>
              </a:rPr>
              <a:t>Côte </a:t>
            </a:r>
            <a:r>
              <a:rPr lang="fr-FR" sz="800" dirty="0" smtClean="0">
                <a:latin typeface="Arial"/>
              </a:rPr>
              <a:t>d'Ivoire, avaient provoqué les déplacements fin mars. </a:t>
            </a:r>
            <a:r>
              <a:rPr lang="fr-FR" sz="800" dirty="0">
                <a:latin typeface="Arial"/>
              </a:rPr>
              <a:t>L</a:t>
            </a:r>
            <a:r>
              <a:rPr lang="fr-FR" sz="800" dirty="0" smtClean="0">
                <a:latin typeface="Arial"/>
              </a:rPr>
              <a:t>es </a:t>
            </a:r>
            <a:r>
              <a:rPr lang="fr-FR" sz="800" dirty="0">
                <a:latin typeface="Arial"/>
              </a:rPr>
              <a:t>partenaires en Côte d'Ivoire, au Ghana et au Burkina Faso </a:t>
            </a:r>
            <a:r>
              <a:rPr lang="fr-FR" sz="800" dirty="0" smtClean="0">
                <a:latin typeface="Arial"/>
              </a:rPr>
              <a:t>continuent d’apporter </a:t>
            </a:r>
            <a:r>
              <a:rPr lang="fr-FR" sz="800" dirty="0">
                <a:latin typeface="Arial"/>
              </a:rPr>
              <a:t>une assistance aux personnes </a:t>
            </a:r>
            <a:r>
              <a:rPr lang="fr-FR" sz="800" dirty="0" smtClean="0">
                <a:latin typeface="Arial"/>
              </a:rPr>
              <a:t>touchées par la violence.</a:t>
            </a:r>
            <a:endParaRPr lang="en-GB" sz="800" dirty="0" smtClean="0">
              <a:solidFill>
                <a:srgbClr val="A6A6A6"/>
              </a:solidFill>
              <a:latin typeface="Arial" panose="020B0604020202020204" pitchFamily="34" charset="0"/>
              <a:cs typeface="Arial" panose="020B0604020202020204" pitchFamily="34" charset="0"/>
            </a:endParaRPr>
          </a:p>
          <a:p>
            <a:pPr algn="just"/>
            <a:endParaRPr lang="en-GB" sz="800" dirty="0" smtClean="0">
              <a:latin typeface="Arial" panose="020B0604020202020204" pitchFamily="34" charset="0"/>
              <a:cs typeface="Arial" panose="020B0604020202020204" pitchFamily="34" charset="0"/>
            </a:endParaRPr>
          </a:p>
        </p:txBody>
      </p:sp>
      <p:cxnSp>
        <p:nvCxnSpPr>
          <p:cNvPr id="77" name="Connecteur droit 76"/>
          <p:cNvCxnSpPr/>
          <p:nvPr/>
        </p:nvCxnSpPr>
        <p:spPr>
          <a:xfrm flipV="1">
            <a:off x="238134" y="5285254"/>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36105"/>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70645" y="85202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BAISSE DES CAS DE MENINGITE</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6105"/>
            <a:ext cx="5751297" cy="5891268"/>
            <a:chOff x="2534864" y="836105"/>
            <a:chExt cx="5751297" cy="5891268"/>
          </a:xfrm>
        </p:grpSpPr>
        <p:sp>
          <p:nvSpPr>
            <p:cNvPr id="16" name="Rectangle 15"/>
            <p:cNvSpPr/>
            <p:nvPr/>
          </p:nvSpPr>
          <p:spPr>
            <a:xfrm>
              <a:off x="2545237" y="852417"/>
              <a:ext cx="5740924" cy="587421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452639" y="4265098"/>
                <a:ext cx="1120572" cy="461665"/>
              </a:xfrm>
              <a:prstGeom prst="rect">
                <a:avLst/>
              </a:prstGeom>
              <a:noFill/>
            </p:spPr>
            <p:txBody>
              <a:bodyPr wrap="square" rtlCol="0">
                <a:spAutoFit/>
              </a:bodyPr>
              <a:lstStyle/>
              <a:p>
                <a:pPr algn="ctr"/>
                <a:r>
                  <a:rPr lang="fr-FR" sz="800" dirty="0" smtClean="0">
                    <a:latin typeface="Bookman Old Style" panose="02050604050505020204" pitchFamily="18" charset="0"/>
                  </a:rPr>
                  <a:t>REPUBLIQUE DEMOCRATIQUE DU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REPUBLIQUE CENTRAFRICAINE</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smtClean="0"/>
                  <a:t>CAMEROUN</a:t>
                </a:r>
                <a:endParaRPr lang="en-US" dirty="0"/>
              </a:p>
            </p:txBody>
          </p:sp>
          <p:sp>
            <p:nvSpPr>
              <p:cNvPr id="348" name="ZoneTexte 347"/>
              <p:cNvSpPr txBox="1"/>
              <p:nvPr/>
            </p:nvSpPr>
            <p:spPr>
              <a:xfrm>
                <a:off x="2923300" y="4116516"/>
                <a:ext cx="121400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MVE </a:t>
                </a:r>
                <a:r>
                  <a:rPr lang="fr-FR" sz="700" dirty="0">
                    <a:solidFill>
                      <a:schemeClr val="bg1">
                        <a:lumMod val="50000"/>
                      </a:schemeClr>
                    </a:solidFill>
                    <a:latin typeface="Bookman Old Style" panose="02050604050505020204" pitchFamily="18" charset="0"/>
                  </a:rPr>
                  <a:t>REGIONAL</a:t>
                </a:r>
                <a:endParaRPr lang="en-US" sz="700" dirty="0">
                  <a:solidFill>
                    <a:schemeClr val="bg1">
                      <a:lumMod val="50000"/>
                    </a:schemeClr>
                  </a:solidFill>
                  <a:latin typeface="Bookman Old Style" panose="02050604050505020204" pitchFamily="18" charset="0"/>
                </a:endParaRPr>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47185" y="3291521"/>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GUINEE </a:t>
                </a:r>
                <a:r>
                  <a:rPr lang="fr-FR" sz="700" dirty="0" smtClean="0">
                    <a:solidFill>
                      <a:schemeClr val="bg1">
                        <a:lumMod val="50000"/>
                      </a:schemeClr>
                    </a:solidFill>
                    <a:latin typeface="Bookman Old Style" panose="02050604050505020204" pitchFamily="18" charset="0"/>
                  </a:rPr>
                  <a:t>EQUATORIALE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7" y="2410675"/>
                <a:ext cx="612393" cy="215444"/>
              </a:xfrm>
              <a:prstGeom prst="rect">
                <a:avLst/>
              </a:prstGeom>
              <a:noFill/>
            </p:spPr>
            <p:txBody>
              <a:bodyPr wrap="square" rtlCol="0">
                <a:spAutoFit/>
              </a:bodyPr>
              <a:lstStyle/>
              <a:p>
                <a:pPr algn="ctr"/>
                <a:r>
                  <a:rPr lang="fr-FR" sz="800" dirty="0" smtClean="0">
                    <a:latin typeface="Bookman Old Style" panose="02050604050505020204" pitchFamily="18" charset="0"/>
                  </a:rPr>
                  <a:t>TCHAD</a:t>
                </a:r>
                <a:endParaRPr lang="en-US" sz="800" dirty="0">
                  <a:latin typeface="Bookman Old Style" panose="02050604050505020204" pitchFamily="18" charset="0"/>
                </a:endParaRPr>
              </a:p>
            </p:txBody>
          </p:sp>
          <p:sp>
            <p:nvSpPr>
              <p:cNvPr id="357" name="ZoneTexte 356"/>
              <p:cNvSpPr txBox="1"/>
              <p:nvPr/>
            </p:nvSpPr>
            <p:spPr>
              <a:xfrm>
                <a:off x="4268254" y="2861107"/>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45475" y="3258643"/>
                <a:ext cx="657456" cy="33855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CÔTE D’IVOIRE</a:t>
                </a:r>
                <a:endParaRPr lang="en-US" dirty="0"/>
              </a:p>
            </p:txBody>
          </p:sp>
          <p:sp>
            <p:nvSpPr>
              <p:cNvPr id="359" name="ZoneTexte 358"/>
              <p:cNvSpPr txBox="1"/>
              <p:nvPr/>
            </p:nvSpPr>
            <p:spPr>
              <a:xfrm>
                <a:off x="4320778" y="340022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451923" y="3585851"/>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47742" y="338663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8" name="Connecteur en angle 367"/>
              <p:cNvCxnSpPr/>
              <p:nvPr/>
            </p:nvCxnSpPr>
            <p:spPr>
              <a:xfrm rot="16200000" flipV="1">
                <a:off x="3098643" y="3440268"/>
                <a:ext cx="654865" cy="189238"/>
              </a:xfrm>
              <a:prstGeom prst="bentConnector4">
                <a:avLst>
                  <a:gd name="adj1" fmla="val 314"/>
                  <a:gd name="adj2" fmla="val 9272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9" name="Connecteur en angle 368"/>
              <p:cNvCxnSpPr/>
              <p:nvPr/>
            </p:nvCxnSpPr>
            <p:spPr>
              <a:xfrm rot="16200000" flipV="1">
                <a:off x="3292081" y="3629327"/>
                <a:ext cx="472606" cy="6704"/>
              </a:xfrm>
              <a:prstGeom prst="bentConnector3">
                <a:avLst>
                  <a:gd name="adj1" fmla="val -2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71" name="Connecteur droit 370"/>
              <p:cNvCxnSpPr/>
              <p:nvPr/>
            </p:nvCxnSpPr>
            <p:spPr>
              <a:xfrm flipH="1">
                <a:off x="3526715" y="3862319"/>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20504" y="630404"/>
            <a:ext cx="2039235" cy="6681399"/>
          </a:xfrm>
          <a:prstGeom prst="rect">
            <a:avLst/>
          </a:prstGeom>
          <a:noFill/>
        </p:spPr>
        <p:txBody>
          <a:bodyPr wrap="square" lIns="0" tIns="49785" rIns="0" bIns="49785" rtlCol="0">
            <a:noAutofit/>
          </a:bodyPr>
          <a:lstStyle/>
          <a:p>
            <a:pPr>
              <a:spcBef>
                <a:spcPts val="600"/>
              </a:spcBef>
            </a:pPr>
            <a:r>
              <a:rPr lang="fr-FR" sz="1000" dirty="0" smtClean="0">
                <a:latin typeface="Arial"/>
              </a:rPr>
              <a:t>RD CONGO</a:t>
            </a: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40" b="1" dirty="0" smtClean="0">
              <a:solidFill>
                <a:srgbClr val="A6A6A6"/>
              </a:solidFill>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Trois travailleurs humanitaires du CICR qui avaient été enlevés le 3 mai dans la province du Nord-Kivu ont été libérés le 13 mai. Les trois membres du personnel faisaient partie d'un convoi qui se rendait en direction de la ville de </a:t>
            </a:r>
            <a:r>
              <a:rPr lang="fr-FR" sz="800" dirty="0" err="1">
                <a:latin typeface="Arial" panose="020B0604020202020204" pitchFamily="34" charset="0"/>
                <a:cs typeface="Arial" panose="020B0604020202020204" pitchFamily="34" charset="0"/>
              </a:rPr>
              <a:t>Kyaghala</a:t>
            </a:r>
            <a:r>
              <a:rPr lang="fr-FR" sz="800" dirty="0">
                <a:latin typeface="Arial" panose="020B0604020202020204" pitchFamily="34" charset="0"/>
                <a:cs typeface="Arial" panose="020B0604020202020204" pitchFamily="34" charset="0"/>
              </a:rPr>
              <a:t> où ils allaient distribuer des vivres et des articles ménagers essentiels à environ 8 000 personnes touchées par le conflit.</a:t>
            </a:r>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en-GB" sz="1000" dirty="0" smtClean="0">
                <a:latin typeface="Arial"/>
              </a:rPr>
              <a:t>NIGERIA </a:t>
            </a:r>
          </a:p>
          <a:p>
            <a:endParaRPr lang="en-GB" sz="1000" dirty="0" smtClean="0">
              <a:latin typeface="Arial"/>
            </a:endParaRPr>
          </a:p>
          <a:p>
            <a:endParaRPr lang="en-GB" sz="800" dirty="0" smtClean="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r>
              <a:rPr lang="fr-FR" sz="800" dirty="0" smtClean="0">
                <a:latin typeface="Arial" panose="020B0604020202020204" pitchFamily="34" charset="0"/>
                <a:cs typeface="Arial" panose="020B0604020202020204" pitchFamily="34" charset="0"/>
              </a:rPr>
              <a:t>A </a:t>
            </a:r>
            <a:r>
              <a:rPr lang="fr-FR" sz="800" dirty="0">
                <a:latin typeface="Arial" panose="020B0604020202020204" pitchFamily="34" charset="0"/>
                <a:cs typeface="Arial" panose="020B0604020202020204" pitchFamily="34" charset="0"/>
              </a:rPr>
              <a:t>la veille du Sommet sur la sécurité régionale tenu à Abuja du 12 au 14 mai, le Conseil de sécurité des Nations Unies le 11 mai a exigé que </a:t>
            </a:r>
            <a:r>
              <a:rPr lang="fr-FR" sz="800" dirty="0" err="1">
                <a:latin typeface="Arial" panose="020B0604020202020204" pitchFamily="34" charset="0"/>
                <a:cs typeface="Arial" panose="020B0604020202020204" pitchFamily="34" charset="0"/>
              </a:rPr>
              <a:t>Boko</a:t>
            </a:r>
            <a:r>
              <a:rPr lang="fr-FR" sz="800" dirty="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Haram</a:t>
            </a:r>
            <a:r>
              <a:rPr lang="fr-FR" sz="800" dirty="0">
                <a:latin typeface="Arial" panose="020B0604020202020204" pitchFamily="34" charset="0"/>
                <a:cs typeface="Arial" panose="020B0604020202020204" pitchFamily="34" charset="0"/>
              </a:rPr>
              <a:t> "cesse immédiatement et sans équivoque toute violence et toutes les violations des droits de l'homme et du droit international humanitaire". Via une déclaration présidentielle le Conseil a également exigé la libération immédiate et inconditionnelle de toutes les personnes enlevées qui restent en captivité, y compris 219 écolières enlevées à </a:t>
            </a:r>
            <a:r>
              <a:rPr lang="fr-FR" sz="800" dirty="0" err="1">
                <a:latin typeface="Arial" panose="020B0604020202020204" pitchFamily="34" charset="0"/>
                <a:cs typeface="Arial" panose="020B0604020202020204" pitchFamily="34" charset="0"/>
              </a:rPr>
              <a:t>Chibok</a:t>
            </a:r>
            <a:r>
              <a:rPr lang="fr-FR" sz="800" dirty="0">
                <a:latin typeface="Arial" panose="020B0604020202020204" pitchFamily="34" charset="0"/>
                <a:cs typeface="Arial" panose="020B0604020202020204" pitchFamily="34" charset="0"/>
              </a:rPr>
              <a:t> en avril 2014.</a:t>
            </a:r>
            <a:endParaRPr lang="en-US" sz="800" b="1" i="1" dirty="0">
              <a:solidFill>
                <a:schemeClr val="bg1">
                  <a:lumMod val="50000"/>
                </a:schemeClr>
              </a:solidFill>
              <a:latin typeface="Arial" panose="020B0604020202020204" pitchFamily="34" charset="0"/>
              <a:cs typeface="Arial" panose="020B0604020202020204" pitchFamily="34" charset="0"/>
            </a:endParaRPr>
          </a:p>
          <a:p>
            <a:endParaRPr lang="fr-FR" sz="800" dirty="0"/>
          </a:p>
        </p:txBody>
      </p:sp>
      <p:grpSp>
        <p:nvGrpSpPr>
          <p:cNvPr id="7" name="Groupe 6"/>
          <p:cNvGrpSpPr/>
          <p:nvPr/>
        </p:nvGrpSpPr>
        <p:grpSpPr>
          <a:xfrm>
            <a:off x="8489391" y="5424783"/>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GB" sz="800" dirty="0" smtClean="0">
                  <a:latin typeface="Arial" panose="020B0604020202020204" pitchFamily="34" charset="0"/>
                  <a:cs typeface="Arial" panose="020B0604020202020204" pitchFamily="34" charset="0"/>
                </a:rPr>
                <a:t>Catastrophe </a:t>
              </a:r>
              <a:r>
                <a:rPr lang="en-GB" sz="800" dirty="0" err="1" smtClean="0">
                  <a:latin typeface="Arial" panose="020B0604020202020204" pitchFamily="34" charset="0"/>
                  <a:cs typeface="Arial" panose="020B0604020202020204" pitchFamily="34" charset="0"/>
                </a:rPr>
                <a:t>naturelle</a:t>
              </a:r>
              <a:r>
                <a:rPr lang="en-GB" sz="800" dirty="0" smtClean="0">
                  <a:latin typeface="Arial" panose="020B0604020202020204" pitchFamily="34" charset="0"/>
                  <a:cs typeface="Arial" panose="020B0604020202020204" pitchFamily="34" charset="0"/>
                </a:rPr>
                <a:t> </a:t>
              </a: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Epidémie</a:t>
              </a:r>
              <a:endParaRPr lang="en-GB" sz="800" dirty="0" smtClean="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Conflit</a:t>
              </a:r>
              <a:endParaRPr lang="en-GB" sz="800" dirty="0" smtClean="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Autre</a:t>
              </a:r>
              <a:r>
                <a:rPr lang="en-GB" sz="800" dirty="0" smtClean="0">
                  <a:latin typeface="Arial" panose="020B0604020202020204" pitchFamily="34" charset="0"/>
                  <a:cs typeface="Arial" panose="020B0604020202020204" pitchFamily="34" charset="0"/>
                </a:rPr>
                <a:t> </a:t>
              </a:r>
              <a:endParaRPr lang="en-GB"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79" name="Connecteur droit 78"/>
          <p:cNvCxnSpPr/>
          <p:nvPr/>
        </p:nvCxnSpPr>
        <p:spPr>
          <a:xfrm flipV="1">
            <a:off x="8401454" y="2623026"/>
            <a:ext cx="1980000" cy="4333"/>
          </a:xfrm>
          <a:prstGeom prst="line">
            <a:avLst/>
          </a:prstGeom>
        </p:spPr>
        <p:style>
          <a:lnRef idx="1">
            <a:schemeClr val="dk1"/>
          </a:lnRef>
          <a:fillRef idx="0">
            <a:schemeClr val="dk1"/>
          </a:fillRef>
          <a:effectRef idx="0">
            <a:schemeClr val="dk1"/>
          </a:effectRef>
          <a:fontRef idx="minor">
            <a:schemeClr val="tx1"/>
          </a:fontRef>
        </p:style>
      </p:cxnSp>
      <p:cxnSp>
        <p:nvCxnSpPr>
          <p:cNvPr id="91" name="Connecteur droit 90"/>
          <p:cNvCxnSpPr/>
          <p:nvPr/>
        </p:nvCxnSpPr>
        <p:spPr>
          <a:xfrm>
            <a:off x="8391929" y="836105"/>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783817" y="829994"/>
            <a:ext cx="1648690" cy="461665"/>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TROIS TRAVAILLEURS HUMANITAIRES DU CICR LIBERES   </a:t>
            </a:r>
            <a:endParaRPr lang="en-US" sz="800" i="1" dirty="0">
              <a:solidFill>
                <a:srgbClr val="026CB6"/>
              </a:solidFill>
              <a:latin typeface="Arial" panose="020B0604020202020204" pitchFamily="34" charset="0"/>
              <a:cs typeface="Arial" panose="020B0604020202020204" pitchFamily="34" charset="0"/>
            </a:endParaRPr>
          </a:p>
        </p:txBody>
      </p:sp>
      <p:sp>
        <p:nvSpPr>
          <p:cNvPr id="2238" name="ZoneTexte 2237"/>
          <p:cNvSpPr txBox="1"/>
          <p:nvPr/>
        </p:nvSpPr>
        <p:spPr>
          <a:xfrm>
            <a:off x="8669156" y="2629054"/>
            <a:ext cx="1890622" cy="584775"/>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LE CSNU EXIGE QUE BOKO HARAM METTE FIN A TOUTE VIOLENCE DANS LE BASSIN DU LAC TCHAD </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562888" y="5292092"/>
            <a:ext cx="1853386" cy="461665"/>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PLUS DE 700 PERSONNES DEPLACEES RENTRENT DU GHANA SUITE A DES VIOLENCES </a:t>
            </a:r>
            <a:r>
              <a:rPr lang="en-US" sz="800" i="1" dirty="0" smtClean="0">
                <a:solidFill>
                  <a:srgbClr val="026CB6"/>
                </a:solidFill>
                <a:latin typeface="Arial" panose="020B0604020202020204" pitchFamily="34" charset="0"/>
                <a:cs typeface="Arial" panose="020B0604020202020204" pitchFamily="34" charset="0"/>
              </a:rPr>
              <a:t> </a:t>
            </a:r>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09724" y="2664398"/>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GUINEE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416274" y="2775906"/>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GAMBIE</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3" name="Connecteur en angle 2450"/>
          <p:cNvCxnSpPr/>
          <p:nvPr/>
        </p:nvCxnSpPr>
        <p:spPr>
          <a:xfrm rot="5400000" flipH="1" flipV="1">
            <a:off x="3471081" y="3622292"/>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191" name="ZoneTexte 84"/>
          <p:cNvSpPr txBox="1"/>
          <p:nvPr/>
        </p:nvSpPr>
        <p:spPr>
          <a:xfrm>
            <a:off x="483495" y="3199747"/>
            <a:ext cx="2081184"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PRES DE 300 ABRIS DETRUITS SUR LE SITE DE </a:t>
            </a:r>
            <a:r>
              <a:rPr lang="en-US" sz="800" i="1" dirty="0" smtClean="0">
                <a:solidFill>
                  <a:srgbClr val="026CB6"/>
                </a:solidFill>
                <a:latin typeface="Arial" panose="020B0604020202020204" pitchFamily="34" charset="0"/>
                <a:cs typeface="Arial" panose="020B0604020202020204" pitchFamily="34" charset="0"/>
              </a:rPr>
              <a:t>RETOURNES </a:t>
            </a:r>
            <a:r>
              <a:rPr lang="en-US" sz="800" i="1" dirty="0" smtClean="0">
                <a:solidFill>
                  <a:srgbClr val="026CB6"/>
                </a:solidFill>
                <a:latin typeface="Arial" panose="020B0604020202020204" pitchFamily="34" charset="0"/>
                <a:cs typeface="Arial" panose="020B0604020202020204" pitchFamily="34" charset="0"/>
              </a:rPr>
              <a:t>DE GAOUI </a:t>
            </a:r>
            <a:endParaRPr lang="en-US" sz="800" i="1" dirty="0">
              <a:solidFill>
                <a:srgbClr val="026CB6"/>
              </a:solidFill>
              <a:latin typeface="Arial" panose="020B0604020202020204" pitchFamily="34" charset="0"/>
              <a:cs typeface="Arial" panose="020B0604020202020204" pitchFamily="34" charset="0"/>
            </a:endParaRPr>
          </a:p>
        </p:txBody>
      </p:sp>
      <p:grpSp>
        <p:nvGrpSpPr>
          <p:cNvPr id="229" name="Group 228"/>
          <p:cNvGrpSpPr/>
          <p:nvPr/>
        </p:nvGrpSpPr>
        <p:grpSpPr>
          <a:xfrm>
            <a:off x="6842503" y="3926921"/>
            <a:ext cx="225000" cy="326250"/>
            <a:chOff x="5642994" y="1247619"/>
            <a:chExt cx="225000" cy="326250"/>
          </a:xfrm>
        </p:grpSpPr>
        <p:pic>
          <p:nvPicPr>
            <p:cNvPr id="230" name="Image 377"/>
            <p:cNvPicPr>
              <a:picLocks noChangeAspect="1"/>
            </p:cNvPicPr>
            <p:nvPr/>
          </p:nvPicPr>
          <p:blipFill>
            <a:blip r:embed="rId13"/>
            <a:stretch>
              <a:fillRect/>
            </a:stretch>
          </p:blipFill>
          <p:spPr>
            <a:xfrm>
              <a:off x="5642994" y="1247619"/>
              <a:ext cx="225000" cy="326250"/>
            </a:xfrm>
            <a:prstGeom prst="rect">
              <a:avLst/>
            </a:prstGeom>
          </p:spPr>
        </p:pic>
        <p:pic>
          <p:nvPicPr>
            <p:cNvPr id="231" name="Image 23"/>
            <p:cNvPicPr>
              <a:picLocks noChangeAspect="1"/>
            </p:cNvPicPr>
            <p:nvPr/>
          </p:nvPicPr>
          <p:blipFill>
            <a:blip r:embed="rId14"/>
            <a:stretch>
              <a:fillRect/>
            </a:stretch>
          </p:blipFill>
          <p:spPr>
            <a:xfrm>
              <a:off x="5662867" y="1270929"/>
              <a:ext cx="172800" cy="201600"/>
            </a:xfrm>
            <a:prstGeom prst="rect">
              <a:avLst/>
            </a:prstGeom>
          </p:spPr>
        </p:pic>
      </p:grpSp>
      <p:grpSp>
        <p:nvGrpSpPr>
          <p:cNvPr id="4" name="Group 3"/>
          <p:cNvGrpSpPr/>
          <p:nvPr/>
        </p:nvGrpSpPr>
        <p:grpSpPr>
          <a:xfrm>
            <a:off x="6716647" y="3353917"/>
            <a:ext cx="225000" cy="326250"/>
            <a:chOff x="6863459" y="3333599"/>
            <a:chExt cx="225000" cy="326250"/>
          </a:xfrm>
        </p:grpSpPr>
        <p:pic>
          <p:nvPicPr>
            <p:cNvPr id="188" name="Image 371"/>
            <p:cNvPicPr>
              <a:picLocks noChangeAspect="1"/>
            </p:cNvPicPr>
            <p:nvPr/>
          </p:nvPicPr>
          <p:blipFill>
            <a:blip r:embed="rId15"/>
            <a:stretch>
              <a:fillRect/>
            </a:stretch>
          </p:blipFill>
          <p:spPr>
            <a:xfrm>
              <a:off x="6863459" y="3333599"/>
              <a:ext cx="225000" cy="326250"/>
            </a:xfrm>
            <a:prstGeom prst="rect">
              <a:avLst/>
            </a:prstGeom>
          </p:spPr>
        </p:pic>
        <p:pic>
          <p:nvPicPr>
            <p:cNvPr id="189" name="Image 372"/>
            <p:cNvPicPr>
              <a:picLocks noChangeAspect="1"/>
            </p:cNvPicPr>
            <p:nvPr/>
          </p:nvPicPr>
          <p:blipFill>
            <a:blip r:embed="rId16"/>
            <a:stretch>
              <a:fillRect/>
            </a:stretch>
          </p:blipFill>
          <p:spPr>
            <a:xfrm>
              <a:off x="6885778" y="3354235"/>
              <a:ext cx="191250" cy="191250"/>
            </a:xfrm>
            <a:prstGeom prst="rect">
              <a:avLst/>
            </a:prstGeom>
          </p:spPr>
        </p:pic>
      </p:grpSp>
      <p:grpSp>
        <p:nvGrpSpPr>
          <p:cNvPr id="194" name="Group 193"/>
          <p:cNvGrpSpPr/>
          <p:nvPr/>
        </p:nvGrpSpPr>
        <p:grpSpPr>
          <a:xfrm>
            <a:off x="308400" y="885401"/>
            <a:ext cx="225000" cy="326250"/>
            <a:chOff x="6863459" y="3333599"/>
            <a:chExt cx="225000" cy="326250"/>
          </a:xfrm>
        </p:grpSpPr>
        <p:pic>
          <p:nvPicPr>
            <p:cNvPr id="195" name="Image 371"/>
            <p:cNvPicPr>
              <a:picLocks noChangeAspect="1"/>
            </p:cNvPicPr>
            <p:nvPr/>
          </p:nvPicPr>
          <p:blipFill>
            <a:blip r:embed="rId15"/>
            <a:stretch>
              <a:fillRect/>
            </a:stretch>
          </p:blipFill>
          <p:spPr>
            <a:xfrm>
              <a:off x="6863459" y="3333599"/>
              <a:ext cx="225000" cy="326250"/>
            </a:xfrm>
            <a:prstGeom prst="rect">
              <a:avLst/>
            </a:prstGeom>
          </p:spPr>
        </p:pic>
        <p:pic>
          <p:nvPicPr>
            <p:cNvPr id="196" name="Image 372"/>
            <p:cNvPicPr>
              <a:picLocks noChangeAspect="1"/>
            </p:cNvPicPr>
            <p:nvPr/>
          </p:nvPicPr>
          <p:blipFill>
            <a:blip r:embed="rId16"/>
            <a:stretch>
              <a:fillRect/>
            </a:stretch>
          </p:blipFill>
          <p:spPr>
            <a:xfrm>
              <a:off x="6885778" y="3354235"/>
              <a:ext cx="191250" cy="191250"/>
            </a:xfrm>
            <a:prstGeom prst="rect">
              <a:avLst/>
            </a:prstGeom>
          </p:spPr>
        </p:pic>
      </p:grpSp>
      <p:cxnSp>
        <p:nvCxnSpPr>
          <p:cNvPr id="197" name="Connecteur droit 76"/>
          <p:cNvCxnSpPr/>
          <p:nvPr/>
        </p:nvCxnSpPr>
        <p:spPr>
          <a:xfrm flipV="1">
            <a:off x="238134" y="3175379"/>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10" name="Group 9"/>
          <p:cNvGrpSpPr/>
          <p:nvPr/>
        </p:nvGrpSpPr>
        <p:grpSpPr>
          <a:xfrm>
            <a:off x="6382760" y="2850509"/>
            <a:ext cx="216743" cy="335072"/>
            <a:chOff x="6382760" y="2850509"/>
            <a:chExt cx="216743" cy="335072"/>
          </a:xfrm>
        </p:grpSpPr>
        <p:pic>
          <p:nvPicPr>
            <p:cNvPr id="201" name="Image 33"/>
            <p:cNvPicPr>
              <a:picLocks noChangeAspect="1"/>
            </p:cNvPicPr>
            <p:nvPr/>
          </p:nvPicPr>
          <p:blipFill>
            <a:blip r:embed="rId8"/>
            <a:stretch>
              <a:fillRect/>
            </a:stretch>
          </p:blipFill>
          <p:spPr>
            <a:xfrm>
              <a:off x="6382760" y="2850509"/>
              <a:ext cx="216743" cy="335072"/>
            </a:xfrm>
            <a:prstGeom prst="rect">
              <a:avLst/>
            </a:prstGeom>
          </p:spPr>
        </p:pic>
        <p:pic>
          <p:nvPicPr>
            <p:cNvPr id="1026"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14931" y="2887602"/>
              <a:ext cx="159904" cy="131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3" name="Group 202"/>
          <p:cNvGrpSpPr/>
          <p:nvPr/>
        </p:nvGrpSpPr>
        <p:grpSpPr>
          <a:xfrm>
            <a:off x="276378" y="3213971"/>
            <a:ext cx="216743" cy="335072"/>
            <a:chOff x="6382760" y="2850509"/>
            <a:chExt cx="216743" cy="335072"/>
          </a:xfrm>
        </p:grpSpPr>
        <p:pic>
          <p:nvPicPr>
            <p:cNvPr id="205" name="Image 33"/>
            <p:cNvPicPr>
              <a:picLocks noChangeAspect="1"/>
            </p:cNvPicPr>
            <p:nvPr/>
          </p:nvPicPr>
          <p:blipFill>
            <a:blip r:embed="rId8"/>
            <a:stretch>
              <a:fillRect/>
            </a:stretch>
          </p:blipFill>
          <p:spPr>
            <a:xfrm>
              <a:off x="6382760" y="2850509"/>
              <a:ext cx="216743" cy="335072"/>
            </a:xfrm>
            <a:prstGeom prst="rect">
              <a:avLst/>
            </a:prstGeom>
          </p:spPr>
        </p:pic>
        <p:pic>
          <p:nvPicPr>
            <p:cNvPr id="206"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14931" y="2887602"/>
              <a:ext cx="159904" cy="131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2" name="Groupe 16"/>
          <p:cNvGrpSpPr/>
          <p:nvPr/>
        </p:nvGrpSpPr>
        <p:grpSpPr>
          <a:xfrm>
            <a:off x="4043383" y="3600187"/>
            <a:ext cx="225000" cy="326250"/>
            <a:chOff x="375829" y="5179212"/>
            <a:chExt cx="225000" cy="326250"/>
          </a:xfrm>
        </p:grpSpPr>
        <p:pic>
          <p:nvPicPr>
            <p:cNvPr id="213" name="Image 377"/>
            <p:cNvPicPr>
              <a:picLocks noChangeAspect="1"/>
            </p:cNvPicPr>
            <p:nvPr/>
          </p:nvPicPr>
          <p:blipFill>
            <a:blip r:embed="rId13"/>
            <a:stretch>
              <a:fillRect/>
            </a:stretch>
          </p:blipFill>
          <p:spPr>
            <a:xfrm>
              <a:off x="375829" y="5179212"/>
              <a:ext cx="225000" cy="326250"/>
            </a:xfrm>
            <a:prstGeom prst="rect">
              <a:avLst/>
            </a:prstGeom>
          </p:spPr>
        </p:pic>
        <p:pic>
          <p:nvPicPr>
            <p:cNvPr id="239" name="Image 21"/>
            <p:cNvPicPr>
              <a:picLocks noChangeAspect="1"/>
            </p:cNvPicPr>
            <p:nvPr/>
          </p:nvPicPr>
          <p:blipFill>
            <a:blip r:embed="rId3"/>
            <a:stretch>
              <a:fillRect/>
            </a:stretch>
          </p:blipFill>
          <p:spPr>
            <a:xfrm>
              <a:off x="390237" y="5197423"/>
              <a:ext cx="201600" cy="192436"/>
            </a:xfrm>
            <a:prstGeom prst="rect">
              <a:avLst/>
            </a:prstGeom>
          </p:spPr>
        </p:pic>
      </p:grpSp>
      <p:grpSp>
        <p:nvGrpSpPr>
          <p:cNvPr id="240" name="Groupe 16"/>
          <p:cNvGrpSpPr/>
          <p:nvPr/>
        </p:nvGrpSpPr>
        <p:grpSpPr>
          <a:xfrm>
            <a:off x="291615" y="5334541"/>
            <a:ext cx="225000" cy="326250"/>
            <a:chOff x="375829" y="5179212"/>
            <a:chExt cx="225000" cy="326250"/>
          </a:xfrm>
        </p:grpSpPr>
        <p:pic>
          <p:nvPicPr>
            <p:cNvPr id="241" name="Image 377"/>
            <p:cNvPicPr>
              <a:picLocks noChangeAspect="1"/>
            </p:cNvPicPr>
            <p:nvPr/>
          </p:nvPicPr>
          <p:blipFill>
            <a:blip r:embed="rId13"/>
            <a:stretch>
              <a:fillRect/>
            </a:stretch>
          </p:blipFill>
          <p:spPr>
            <a:xfrm>
              <a:off x="375829" y="5179212"/>
              <a:ext cx="225000" cy="326250"/>
            </a:xfrm>
            <a:prstGeom prst="rect">
              <a:avLst/>
            </a:prstGeom>
          </p:spPr>
        </p:pic>
        <p:pic>
          <p:nvPicPr>
            <p:cNvPr id="242" name="Image 21"/>
            <p:cNvPicPr>
              <a:picLocks noChangeAspect="1"/>
            </p:cNvPicPr>
            <p:nvPr/>
          </p:nvPicPr>
          <p:blipFill>
            <a:blip r:embed="rId3"/>
            <a:stretch>
              <a:fillRect/>
            </a:stretch>
          </p:blipFill>
          <p:spPr>
            <a:xfrm>
              <a:off x="390237" y="5197423"/>
              <a:ext cx="201600" cy="192436"/>
            </a:xfrm>
            <a:prstGeom prst="rect">
              <a:avLst/>
            </a:prstGeom>
          </p:spPr>
        </p:pic>
      </p:grpSp>
      <p:grpSp>
        <p:nvGrpSpPr>
          <p:cNvPr id="243" name="Group 242"/>
          <p:cNvGrpSpPr/>
          <p:nvPr/>
        </p:nvGrpSpPr>
        <p:grpSpPr>
          <a:xfrm>
            <a:off x="8497215" y="898100"/>
            <a:ext cx="225000" cy="326250"/>
            <a:chOff x="5642994" y="1247619"/>
            <a:chExt cx="225000" cy="326250"/>
          </a:xfrm>
        </p:grpSpPr>
        <p:pic>
          <p:nvPicPr>
            <p:cNvPr id="244" name="Image 377"/>
            <p:cNvPicPr>
              <a:picLocks noChangeAspect="1"/>
            </p:cNvPicPr>
            <p:nvPr/>
          </p:nvPicPr>
          <p:blipFill>
            <a:blip r:embed="rId13"/>
            <a:stretch>
              <a:fillRect/>
            </a:stretch>
          </p:blipFill>
          <p:spPr>
            <a:xfrm>
              <a:off x="5642994" y="1247619"/>
              <a:ext cx="225000" cy="326250"/>
            </a:xfrm>
            <a:prstGeom prst="rect">
              <a:avLst/>
            </a:prstGeom>
          </p:spPr>
        </p:pic>
        <p:pic>
          <p:nvPicPr>
            <p:cNvPr id="245" name="Image 23"/>
            <p:cNvPicPr>
              <a:picLocks noChangeAspect="1"/>
            </p:cNvPicPr>
            <p:nvPr/>
          </p:nvPicPr>
          <p:blipFill>
            <a:blip r:embed="rId14"/>
            <a:stretch>
              <a:fillRect/>
            </a:stretch>
          </p:blipFill>
          <p:spPr>
            <a:xfrm>
              <a:off x="5662867" y="1270929"/>
              <a:ext cx="172800" cy="201600"/>
            </a:xfrm>
            <a:prstGeom prst="rect">
              <a:avLst/>
            </a:prstGeom>
          </p:spPr>
        </p:pic>
      </p:grpSp>
      <p:grpSp>
        <p:nvGrpSpPr>
          <p:cNvPr id="20" name="Group 19"/>
          <p:cNvGrpSpPr/>
          <p:nvPr/>
        </p:nvGrpSpPr>
        <p:grpSpPr>
          <a:xfrm>
            <a:off x="8439294" y="2672963"/>
            <a:ext cx="247397" cy="340420"/>
            <a:chOff x="8496444" y="2701538"/>
            <a:chExt cx="247397" cy="340420"/>
          </a:xfrm>
        </p:grpSpPr>
        <p:pic>
          <p:nvPicPr>
            <p:cNvPr id="248" name="Image 377"/>
            <p:cNvPicPr>
              <a:picLocks noChangeAspect="1"/>
            </p:cNvPicPr>
            <p:nvPr/>
          </p:nvPicPr>
          <p:blipFill>
            <a:blip r:embed="rId13"/>
            <a:stretch>
              <a:fillRect/>
            </a:stretch>
          </p:blipFill>
          <p:spPr>
            <a:xfrm>
              <a:off x="8518841" y="2715708"/>
              <a:ext cx="225000" cy="326250"/>
            </a:xfrm>
            <a:prstGeom prst="rect">
              <a:avLst/>
            </a:prstGeom>
          </p:spPr>
        </p:pic>
        <p:pic>
          <p:nvPicPr>
            <p:cNvPr id="250" name="Image 19"/>
            <p:cNvPicPr>
              <a:picLocks noChangeAspect="1"/>
            </p:cNvPicPr>
            <p:nvPr/>
          </p:nvPicPr>
          <p:blipFill>
            <a:blip r:embed="rId18"/>
            <a:stretch>
              <a:fillRect/>
            </a:stretch>
          </p:blipFill>
          <p:spPr>
            <a:xfrm>
              <a:off x="8496444" y="2701538"/>
              <a:ext cx="236250" cy="236250"/>
            </a:xfrm>
            <a:prstGeom prst="rect">
              <a:avLst/>
            </a:prstGeom>
          </p:spPr>
        </p:pic>
      </p:grpSp>
      <p:grpSp>
        <p:nvGrpSpPr>
          <p:cNvPr id="251" name="Group 250"/>
          <p:cNvGrpSpPr/>
          <p:nvPr/>
        </p:nvGrpSpPr>
        <p:grpSpPr>
          <a:xfrm>
            <a:off x="5183966" y="2968134"/>
            <a:ext cx="247397" cy="340420"/>
            <a:chOff x="8496444" y="2701538"/>
            <a:chExt cx="247397" cy="340420"/>
          </a:xfrm>
        </p:grpSpPr>
        <p:pic>
          <p:nvPicPr>
            <p:cNvPr id="252" name="Image 377"/>
            <p:cNvPicPr>
              <a:picLocks noChangeAspect="1"/>
            </p:cNvPicPr>
            <p:nvPr/>
          </p:nvPicPr>
          <p:blipFill>
            <a:blip r:embed="rId13"/>
            <a:stretch>
              <a:fillRect/>
            </a:stretch>
          </p:blipFill>
          <p:spPr>
            <a:xfrm>
              <a:off x="8518841" y="2715708"/>
              <a:ext cx="225000" cy="326250"/>
            </a:xfrm>
            <a:prstGeom prst="rect">
              <a:avLst/>
            </a:prstGeom>
          </p:spPr>
        </p:pic>
        <p:pic>
          <p:nvPicPr>
            <p:cNvPr id="253" name="Image 19"/>
            <p:cNvPicPr>
              <a:picLocks noChangeAspect="1"/>
            </p:cNvPicPr>
            <p:nvPr/>
          </p:nvPicPr>
          <p:blipFill>
            <a:blip r:embed="rId18"/>
            <a:stretch>
              <a:fillRect/>
            </a:stretch>
          </p:blipFill>
          <p:spPr>
            <a:xfrm>
              <a:off x="8496444" y="2701538"/>
              <a:ext cx="236250" cy="23625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1442</TotalTime>
  <Words>615</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(10 - 16 mai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141</cp:revision>
  <cp:lastPrinted>2016-05-18T14:52:21Z</cp:lastPrinted>
  <dcterms:created xsi:type="dcterms:W3CDTF">2015-12-15T11:10:25Z</dcterms:created>
  <dcterms:modified xsi:type="dcterms:W3CDTF">2016-05-18T18:49:08Z</dcterms:modified>
</cp:coreProperties>
</file>