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30" d="100"/>
          <a:sy n="130" d="100"/>
        </p:scale>
        <p:origin x="-3372" y="-270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4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4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19-Jul-16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(12 - 18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</a:t>
            </a:r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fr-CA" sz="1000" dirty="0" smtClean="0">
                <a:latin typeface="Arial"/>
              </a:rPr>
              <a:t>CAMEROUN</a:t>
            </a:r>
            <a:endParaRPr lang="fr-FR" sz="1000" dirty="0">
              <a:latin typeface="Arial"/>
            </a:endParaRPr>
          </a:p>
          <a:p>
            <a:pPr>
              <a:spcBef>
                <a:spcPts val="600"/>
              </a:spcBef>
            </a:pP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FAO a exhorté les gouvernements d'Afrique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l’Ouest et du Centre 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maintenir la vigilance suite à la récente épidémie de grippe aviaire au Cameroun. La FAO travaille en étroite collaboration avec l'OMS et l'Organisation mondiale de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Santé Animale pour offrir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une assistance tels que l'évaluation des risques, la planification d'urgence, des conseils techniques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matériel de laboratoire. La récente épidémie au Cameroun a porté le nombre de pays qui ont lutté contre la grippe aviaire en Afrique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l’Ouest et du Centre 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six, avec le Burkina Faso,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Côte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d'Ivoire, le Ghana, le Niger et le Nigeria ayant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précédemment signalé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cas.</a:t>
            </a:r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fr-CA" sz="100" dirty="0" smtClean="0">
              <a:latin typeface="Arial"/>
            </a:endParaRPr>
          </a:p>
          <a:p>
            <a:r>
              <a:rPr lang="fr-CA" sz="1000" dirty="0" smtClean="0">
                <a:latin typeface="Arial"/>
              </a:rPr>
              <a:t>TCHAD</a:t>
            </a:r>
            <a:endParaRPr lang="fr-FR" sz="1000" dirty="0">
              <a:latin typeface="Arial"/>
            </a:endParaRPr>
          </a:p>
          <a:p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relocalisation de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6 000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réfugiés centrafricains dans le sud du Tchad a commencé le 15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Ils sont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train d’être déplacés vers l’intérieur du pays à la suite de leur installation dans 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zones frontalières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après avoir fui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violence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chez eux en juin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juillet, plus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700 réfugiés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s’étaient volontairement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inscrits pour faire partie de la première vague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relocalisation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Les autorités ont garanti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accès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aux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terres arables pour soutenir les moyens de subsistance et la sécurité alimentaire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alors que les distributions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alimentaires du PAM sont peu susceptibles de continuer en raison du manque de financement.</a:t>
            </a:r>
            <a:endParaRPr lang="fr-FR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RD CONGO</a:t>
            </a:r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 date du 18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359 cas de choléra dont 3 décès ont été signalés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les districts sanitaires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Nyemba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Kalemie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province orientale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Tanganyika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district sanitaire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Nyemba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traité 150 cas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deux décès. Plus de 30 points de chloration ont été installés. L'épidémie est causée en partie par la rupture d'une station de pompage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d'eau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qui alimente la ville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Kalemie.</a:t>
            </a: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5995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432184" y="863959"/>
            <a:ext cx="2001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FAO PLAIDE POUR LA VIGILANCE AU SUJET DE LA GRIPPE AVIAIRE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CENTRAFRICAINE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21451" y="3595243"/>
                <a:ext cx="93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800" dirty="0">
                    <a:solidFill>
                      <a:schemeClr val="tx1"/>
                    </a:solidFill>
                  </a:rPr>
                  <a:t>CAMEROUN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68254" y="2861107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45475" y="3258643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SIERRA LEONE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  <a:endCxn id="404" idx="56"/>
              </p:cNvCxnSpPr>
              <p:nvPr/>
            </p:nvCxnSpPr>
            <p:spPr>
              <a:xfrm rot="5400000">
                <a:off x="7341446" y="3227142"/>
                <a:ext cx="168020" cy="360018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NIGERIA</a:t>
            </a:r>
            <a:endParaRPr lang="en-GB" sz="1000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Près d'un quart de million d'enfants dans l’État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nord-est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souffrent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malnutrition sévère et font face à un risque élevé de mortalité. Selon l’UNICEF (19 juillet 2016), sur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244 000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enfants souffrant de malnutrition aiguë sévère, environ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49 000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soit près de 1 sur 5, vont mourir s’ils ne reçoivent aucun traitement. L’UNICEF appelle donc à des efforts concertés de la part des organisations humanitaires et des donateurs pour faire face à cette crise. L'ampleur des souffrances humaines infligées par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conflit lié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Boko Haram devient maintenant plus apparente grâce à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l’accès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récent aux zones précédemment détenues par le groupe armé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SIERRA LEONE</a:t>
            </a:r>
            <a:endParaRPr lang="en-GB" sz="1000" dirty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15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les autorités ont annoncé la fin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tests obligatoires sur toutes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personnes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décédées pour détecter la maladie à virus Ébola.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mesure, impliquant un test systématique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prélèvements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salive, avait été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mise en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place depuis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novembre 2015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le cadre d'une période de surveillance accrue de trois mois.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Désormais, seuls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décès qui répondent à certains critères établis par le Ministère de la santé seront examinés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testés.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L'OMS a déclaré la fin de la transmission active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la maladie à virus Ébola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le pays le 17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398818" y="5663857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5079" y="865317"/>
            <a:ext cx="175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RISQUE DE MORT POUR DES ENFANTS SÉVÈREMENT MALNUTRIS</a:t>
            </a:r>
          </a:p>
        </p:txBody>
      </p:sp>
      <p:sp>
        <p:nvSpPr>
          <p:cNvPr id="2238" name="ZoneTexte 2237"/>
          <p:cNvSpPr txBox="1"/>
          <p:nvPr/>
        </p:nvSpPr>
        <p:spPr>
          <a:xfrm>
            <a:off x="8584910" y="3500705"/>
            <a:ext cx="178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 DES TESTS POST-MORTEM MVE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32186" y="5869236"/>
            <a:ext cx="192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CHOLÉRA APPARAIT DANS LA PROVINCE DU TANGANYKA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902756" y="2579466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84"/>
          <p:cNvSpPr txBox="1"/>
          <p:nvPr/>
        </p:nvSpPr>
        <p:spPr>
          <a:xfrm>
            <a:off x="461114" y="3370180"/>
            <a:ext cx="191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RELOCALISATION DES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RÉFUGIÉS </a:t>
            </a:r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RCA </a:t>
            </a:r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COURS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Connecteur droit 76"/>
          <p:cNvCxnSpPr/>
          <p:nvPr/>
        </p:nvCxnSpPr>
        <p:spPr>
          <a:xfrm flipV="1">
            <a:off x="245376" y="3340736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cteur droit 76"/>
          <p:cNvCxnSpPr/>
          <p:nvPr/>
        </p:nvCxnSpPr>
        <p:spPr>
          <a:xfrm flipV="1">
            <a:off x="238552" y="585248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8431459" y="862124"/>
            <a:ext cx="233554" cy="352889"/>
            <a:chOff x="5678893" y="1514475"/>
            <a:chExt cx="233554" cy="352889"/>
          </a:xfrm>
        </p:grpSpPr>
        <p:pic>
          <p:nvPicPr>
            <p:cNvPr id="216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19" name="Image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5159874" y="2970252"/>
            <a:ext cx="233554" cy="352889"/>
            <a:chOff x="5678893" y="1514475"/>
            <a:chExt cx="233554" cy="352889"/>
          </a:xfrm>
        </p:grpSpPr>
        <p:pic>
          <p:nvPicPr>
            <p:cNvPr id="22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22" name="Image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182" name="Groupe 20"/>
          <p:cNvGrpSpPr/>
          <p:nvPr/>
        </p:nvGrpSpPr>
        <p:grpSpPr>
          <a:xfrm>
            <a:off x="249056" y="894770"/>
            <a:ext cx="225000" cy="326250"/>
            <a:chOff x="8607920" y="3083161"/>
            <a:chExt cx="225000" cy="326250"/>
          </a:xfrm>
        </p:grpSpPr>
        <p:pic>
          <p:nvPicPr>
            <p:cNvPr id="193" name="Image 3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194" name="Image 3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195" name="Groupe 20"/>
          <p:cNvGrpSpPr/>
          <p:nvPr/>
        </p:nvGrpSpPr>
        <p:grpSpPr>
          <a:xfrm>
            <a:off x="5941750" y="3316834"/>
            <a:ext cx="225000" cy="326250"/>
            <a:chOff x="8607920" y="3083161"/>
            <a:chExt cx="225000" cy="326250"/>
          </a:xfrm>
        </p:grpSpPr>
        <p:pic>
          <p:nvPicPr>
            <p:cNvPr id="196" name="Image 3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197" name="Image 3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198" name="Groupe 20"/>
          <p:cNvGrpSpPr/>
          <p:nvPr/>
        </p:nvGrpSpPr>
        <p:grpSpPr>
          <a:xfrm>
            <a:off x="7025235" y="3864427"/>
            <a:ext cx="225000" cy="326250"/>
            <a:chOff x="8607920" y="3083161"/>
            <a:chExt cx="225000" cy="326250"/>
          </a:xfrm>
        </p:grpSpPr>
        <p:pic>
          <p:nvPicPr>
            <p:cNvPr id="199" name="Image 3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00" name="Image 3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01" name="Groupe 20"/>
          <p:cNvGrpSpPr/>
          <p:nvPr/>
        </p:nvGrpSpPr>
        <p:grpSpPr>
          <a:xfrm>
            <a:off x="3425615" y="3116006"/>
            <a:ext cx="225000" cy="326250"/>
            <a:chOff x="8607920" y="3083161"/>
            <a:chExt cx="225000" cy="326250"/>
          </a:xfrm>
        </p:grpSpPr>
        <p:pic>
          <p:nvPicPr>
            <p:cNvPr id="202" name="Image 3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03" name="Image 3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/>
        </p:nvGrpSpPr>
        <p:grpSpPr>
          <a:xfrm>
            <a:off x="230342" y="3394582"/>
            <a:ext cx="225000" cy="332153"/>
            <a:chOff x="5990427" y="1273066"/>
            <a:chExt cx="225000" cy="332153"/>
          </a:xfrm>
        </p:grpSpPr>
        <p:pic>
          <p:nvPicPr>
            <p:cNvPr id="205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90427" y="1278969"/>
              <a:ext cx="225000" cy="326250"/>
            </a:xfrm>
            <a:prstGeom prst="rect">
              <a:avLst/>
            </a:prstGeom>
          </p:spPr>
        </p:pic>
        <p:pic>
          <p:nvPicPr>
            <p:cNvPr id="210" name="Image 2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990427" y="1273066"/>
              <a:ext cx="208800" cy="169028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6392968" y="2775906"/>
            <a:ext cx="225000" cy="332153"/>
            <a:chOff x="5990427" y="1273066"/>
            <a:chExt cx="225000" cy="332153"/>
          </a:xfrm>
        </p:grpSpPr>
        <p:pic>
          <p:nvPicPr>
            <p:cNvPr id="215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90427" y="1278969"/>
              <a:ext cx="225000" cy="326250"/>
            </a:xfrm>
            <a:prstGeom prst="rect">
              <a:avLst/>
            </a:prstGeom>
          </p:spPr>
        </p:pic>
        <p:pic>
          <p:nvPicPr>
            <p:cNvPr id="217" name="Image 2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990427" y="1273066"/>
              <a:ext cx="208800" cy="169028"/>
            </a:xfrm>
            <a:prstGeom prst="rect">
              <a:avLst/>
            </a:prstGeom>
          </p:spPr>
        </p:pic>
      </p:grpSp>
      <p:grpSp>
        <p:nvGrpSpPr>
          <p:cNvPr id="218" name="Groupe 20"/>
          <p:cNvGrpSpPr/>
          <p:nvPr/>
        </p:nvGrpSpPr>
        <p:grpSpPr>
          <a:xfrm>
            <a:off x="259493" y="5912775"/>
            <a:ext cx="225000" cy="326250"/>
            <a:chOff x="8607920" y="3083161"/>
            <a:chExt cx="225000" cy="326250"/>
          </a:xfrm>
        </p:grpSpPr>
        <p:pic>
          <p:nvPicPr>
            <p:cNvPr id="226" name="Image 3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27" name="Image 3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28" name="Groupe 20"/>
          <p:cNvGrpSpPr/>
          <p:nvPr/>
        </p:nvGrpSpPr>
        <p:grpSpPr>
          <a:xfrm>
            <a:off x="8422420" y="3457761"/>
            <a:ext cx="225000" cy="326250"/>
            <a:chOff x="8607920" y="3083161"/>
            <a:chExt cx="225000" cy="326250"/>
          </a:xfrm>
        </p:grpSpPr>
        <p:pic>
          <p:nvPicPr>
            <p:cNvPr id="245" name="Image 3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46" name="Image 3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cxnSp>
        <p:nvCxnSpPr>
          <p:cNvPr id="247" name="Connecteur droit 90"/>
          <p:cNvCxnSpPr/>
          <p:nvPr/>
        </p:nvCxnSpPr>
        <p:spPr>
          <a:xfrm>
            <a:off x="8419181" y="3437979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3342</TotalTime>
  <Words>670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(12 - 18 juillet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272</cp:revision>
  <cp:lastPrinted>2016-07-19T15:57:43Z</cp:lastPrinted>
  <dcterms:created xsi:type="dcterms:W3CDTF">2015-12-15T11:10:25Z</dcterms:created>
  <dcterms:modified xsi:type="dcterms:W3CDTF">2016-07-19T18:24:26Z</dcterms:modified>
</cp:coreProperties>
</file>