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20" d="100"/>
          <a:sy n="120" d="100"/>
        </p:scale>
        <p:origin x="150" y="-528"/>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3" y="1"/>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22-Jun-16</a:t>
            </a:fld>
            <a:endParaRPr lang="en-US"/>
          </a:p>
        </p:txBody>
      </p:sp>
      <p:sp>
        <p:nvSpPr>
          <p:cNvPr id="4" name="Espace réservé de l'image des diapositives 3"/>
          <p:cNvSpPr>
            <a:spLocks noGrp="1" noRot="1" noChangeAspect="1"/>
          </p:cNvSpPr>
          <p:nvPr>
            <p:ph type="sldImg" idx="2"/>
          </p:nvPr>
        </p:nvSpPr>
        <p:spPr>
          <a:xfrm>
            <a:off x="1222375" y="1162050"/>
            <a:ext cx="4437063"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2"/>
            <a:ext cx="550545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8829968"/>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3" y="8829968"/>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22-Jun-16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22-Jun-16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22-Jun-16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22-Jun-16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22-Jun-16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22-Jun-16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22-Jun-16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22-Jun-16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22-Jun-16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22-Jun-16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22-Jun-16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22-Jun-16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18" Type="http://schemas.openxmlformats.org/officeDocument/2006/relationships/image" Target="../media/image14.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smtClean="0">
                <a:solidFill>
                  <a:schemeClr val="bg1"/>
                </a:solidFill>
                <a:latin typeface="Arial" panose="020B0604020202020204" pitchFamily="34" charset="0"/>
                <a:cs typeface="Arial" panose="020B0604020202020204" pitchFamily="34" charset="0"/>
              </a:rPr>
              <a:t>Afrique de l’Ouest et du Centre</a:t>
            </a:r>
            <a:r>
              <a:rPr lang="en-GB" sz="1600" b="1" dirty="0" smtClean="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a:t>
            </a:r>
            <a:r>
              <a:rPr lang="en-GB" sz="1600" dirty="0" err="1" smtClean="0">
                <a:solidFill>
                  <a:schemeClr val="bg1"/>
                </a:solidFill>
                <a:latin typeface="Arial" panose="020B0604020202020204" pitchFamily="34" charset="0"/>
                <a:cs typeface="Arial" panose="020B0604020202020204" pitchFamily="34" charset="0"/>
              </a:rPr>
              <a:t>perçu</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humanitaire</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hebdomadaire</a:t>
            </a:r>
            <a:r>
              <a:rPr lang="en-GB" sz="1600" dirty="0" smtClean="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(14 - 20 </a:t>
            </a:r>
            <a:r>
              <a:rPr lang="en-GB" sz="1000" dirty="0" err="1" smtClean="0">
                <a:solidFill>
                  <a:schemeClr val="bg1"/>
                </a:solidFill>
                <a:latin typeface="Arial" panose="020B0604020202020204" pitchFamily="34" charset="0"/>
                <a:cs typeface="Arial" panose="020B0604020202020204" pitchFamily="34" charset="0"/>
              </a:rPr>
              <a:t>juin</a:t>
            </a:r>
            <a:r>
              <a:rPr lang="en-GB" sz="1000" dirty="0" smtClean="0">
                <a:solidFill>
                  <a:schemeClr val="bg1"/>
                </a:solidFill>
                <a:latin typeface="Arial" panose="020B0604020202020204" pitchFamily="34" charset="0"/>
                <a:cs typeface="Arial" panose="020B0604020202020204" pitchFamily="34" charset="0"/>
              </a:rPr>
              <a:t>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21 </a:t>
            </a:r>
            <a:r>
              <a:rPr lang="en-GB" sz="800" dirty="0" err="1" smtClean="0">
                <a:solidFill>
                  <a:schemeClr val="bg1">
                    <a:lumMod val="50000"/>
                  </a:schemeClr>
                </a:solidFill>
                <a:latin typeface="Arial" panose="020B0604020202020204" pitchFamily="34" charset="0"/>
                <a:cs typeface="Arial" panose="020B0604020202020204" pitchFamily="34" charset="0"/>
              </a:rPr>
              <a:t>juin</a:t>
            </a:r>
            <a:r>
              <a:rPr lang="en-GB" sz="800" dirty="0" smtClean="0">
                <a:solidFill>
                  <a:schemeClr val="bg1">
                    <a:lumMod val="50000"/>
                  </a:schemeClr>
                </a:solidFill>
                <a:latin typeface="Arial" panose="020B0604020202020204" pitchFamily="34" charset="0"/>
                <a:cs typeface="Arial" panose="020B0604020202020204" pitchFamily="34" charset="0"/>
              </a:rPr>
              <a:t> 2016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err="1">
                <a:solidFill>
                  <a:schemeClr val="bg1">
                    <a:lumMod val="50000"/>
                  </a:schemeClr>
                </a:solidFill>
                <a:latin typeface="Arial" panose="020B0604020202020204" pitchFamily="34" charset="0"/>
                <a:cs typeface="Arial" panose="020B0604020202020204" pitchFamily="34" charset="0"/>
              </a:rPr>
              <a:t>OCHA.</a:t>
            </a:r>
            <a:r>
              <a:rPr lang="fr-FR" sz="800" b="1" dirty="0" err="1">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39929"/>
            <a:ext cx="2092202" cy="6769359"/>
          </a:xfrm>
          <a:prstGeom prst="rect">
            <a:avLst/>
          </a:prstGeom>
          <a:noFill/>
        </p:spPr>
        <p:txBody>
          <a:bodyPr wrap="square" lIns="0" tIns="49785" rIns="0" bIns="49785" rtlCol="0">
            <a:noAutofit/>
          </a:bodyPr>
          <a:lstStyle/>
          <a:p>
            <a:r>
              <a:rPr lang="fr-CA" sz="1000" dirty="0" smtClean="0">
                <a:latin typeface="Arial" panose="020B0604020202020204" pitchFamily="34" charset="0"/>
                <a:cs typeface="Arial" panose="020B0604020202020204" pitchFamily="34" charset="0"/>
              </a:rPr>
              <a:t>RÉPUBLIQUE CENTRAFRICAINE</a:t>
            </a:r>
            <a:endParaRPr lang="fr-FR" sz="400" dirty="0">
              <a:latin typeface="Arial" panose="020B0604020202020204" pitchFamily="34" charset="0"/>
              <a:cs typeface="Arial" panose="020B0604020202020204" pitchFamily="34" charset="0"/>
            </a:endParaRPr>
          </a:p>
          <a:p>
            <a:pPr>
              <a:spcBef>
                <a:spcPts val="600"/>
              </a:spcBef>
            </a:pPr>
            <a:endParaRPr lang="en-GB" sz="1000" b="1" i="1" dirty="0">
              <a:solidFill>
                <a:schemeClr val="bg1">
                  <a:lumMod val="50000"/>
                </a:schemeClr>
              </a:solidFill>
              <a:latin typeface="Arial"/>
              <a:cs typeface="Arial" panose="020B0604020202020204" pitchFamily="34" charset="0"/>
            </a:endParaRPr>
          </a:p>
          <a:p>
            <a:pPr>
              <a:spcBef>
                <a:spcPts val="600"/>
              </a:spcBef>
            </a:pPr>
            <a:endParaRPr lang="fr-FR" sz="800" dirty="0" smtClean="0">
              <a:latin typeface="Arial" panose="020B0604020202020204" pitchFamily="34" charset="0"/>
              <a:cs typeface="Arial" panose="020B0604020202020204" pitchFamily="34" charset="0"/>
            </a:endParaRPr>
          </a:p>
          <a:p>
            <a:pPr>
              <a:spcBef>
                <a:spcPts val="600"/>
              </a:spcBef>
            </a:pPr>
            <a:r>
              <a:rPr lang="fr-FR" sz="800" dirty="0" smtClean="0">
                <a:latin typeface="Arial" panose="020B0604020202020204" pitchFamily="34" charset="0"/>
                <a:cs typeface="Arial" panose="020B0604020202020204" pitchFamily="34" charset="0"/>
              </a:rPr>
              <a:t>Le 11 juin, des assaillants </a:t>
            </a:r>
            <a:r>
              <a:rPr lang="fr-FR" sz="800" dirty="0">
                <a:latin typeface="Arial" panose="020B0604020202020204" pitchFamily="34" charset="0"/>
                <a:cs typeface="Arial" panose="020B0604020202020204" pitchFamily="34" charset="0"/>
              </a:rPr>
              <a:t>armés </a:t>
            </a:r>
            <a:r>
              <a:rPr lang="fr-FR" sz="800" dirty="0" smtClean="0">
                <a:latin typeface="Arial" panose="020B0604020202020204" pitchFamily="34" charset="0"/>
                <a:cs typeface="Arial" panose="020B0604020202020204" pitchFamily="34" charset="0"/>
              </a:rPr>
              <a:t>ont attaqué </a:t>
            </a:r>
            <a:r>
              <a:rPr lang="fr-FR" sz="800" dirty="0">
                <a:latin typeface="Arial" panose="020B0604020202020204" pitchFamily="34" charset="0"/>
                <a:cs typeface="Arial" panose="020B0604020202020204" pitchFamily="34" charset="0"/>
              </a:rPr>
              <a:t>la </a:t>
            </a:r>
            <a:r>
              <a:rPr lang="fr-FR" sz="800" dirty="0" smtClean="0">
                <a:latin typeface="Arial" panose="020B0604020202020204" pitchFamily="34" charset="0"/>
                <a:cs typeface="Arial" panose="020B0604020202020204" pitchFamily="34" charset="0"/>
              </a:rPr>
              <a:t>ville de </a:t>
            </a:r>
            <a:r>
              <a:rPr lang="fr-FR" sz="800" dirty="0" err="1">
                <a:latin typeface="Arial" panose="020B0604020202020204" pitchFamily="34" charset="0"/>
                <a:cs typeface="Arial" panose="020B0604020202020204" pitchFamily="34" charset="0"/>
              </a:rPr>
              <a:t>Ngaoundaye</a:t>
            </a:r>
            <a:r>
              <a:rPr lang="fr-FR" sz="800" dirty="0">
                <a:latin typeface="Arial" panose="020B0604020202020204" pitchFamily="34" charset="0"/>
                <a:cs typeface="Arial" panose="020B0604020202020204" pitchFamily="34" charset="0"/>
              </a:rPr>
              <a:t> dans la province </a:t>
            </a:r>
            <a:r>
              <a:rPr lang="fr-FR" sz="800" dirty="0" smtClean="0">
                <a:latin typeface="Arial" panose="020B0604020202020204" pitchFamily="34" charset="0"/>
                <a:cs typeface="Arial" panose="020B0604020202020204" pitchFamily="34" charset="0"/>
              </a:rPr>
              <a:t>ouest de l'Ouham-Pende et </a:t>
            </a:r>
            <a:r>
              <a:rPr lang="fr-FR" sz="800" dirty="0">
                <a:latin typeface="Arial" panose="020B0604020202020204" pitchFamily="34" charset="0"/>
                <a:cs typeface="Arial" panose="020B0604020202020204" pitchFamily="34" charset="0"/>
              </a:rPr>
              <a:t>incendié des maisons et des biens. Au moins 10 personnes ont été tuées et plusieurs blessées dans le raid qui a également forcé des </a:t>
            </a:r>
            <a:r>
              <a:rPr lang="fr-FR" sz="800" dirty="0" smtClean="0">
                <a:latin typeface="Arial" panose="020B0604020202020204" pitchFamily="34" charset="0"/>
                <a:cs typeface="Arial" panose="020B0604020202020204" pitchFamily="34" charset="0"/>
              </a:rPr>
              <a:t>milliers </a:t>
            </a:r>
            <a:r>
              <a:rPr lang="fr-FR" sz="800" dirty="0">
                <a:latin typeface="Arial" panose="020B0604020202020204" pitchFamily="34" charset="0"/>
                <a:cs typeface="Arial" panose="020B0604020202020204" pitchFamily="34" charset="0"/>
              </a:rPr>
              <a:t>de personnes à fuir vers le Cameroun </a:t>
            </a:r>
            <a:r>
              <a:rPr lang="fr-FR" sz="800" dirty="0" smtClean="0">
                <a:latin typeface="Arial" panose="020B0604020202020204" pitchFamily="34" charset="0"/>
                <a:cs typeface="Arial" panose="020B0604020202020204" pitchFamily="34" charset="0"/>
              </a:rPr>
              <a:t>et </a:t>
            </a:r>
            <a:r>
              <a:rPr lang="fr-FR" sz="800" dirty="0">
                <a:latin typeface="Arial" panose="020B0604020202020204" pitchFamily="34" charset="0"/>
                <a:cs typeface="Arial" panose="020B0604020202020204" pitchFamily="34" charset="0"/>
              </a:rPr>
              <a:t>le </a:t>
            </a:r>
            <a:r>
              <a:rPr lang="fr-FR" sz="800" dirty="0" smtClean="0">
                <a:latin typeface="Arial" panose="020B0604020202020204" pitchFamily="34" charset="0"/>
                <a:cs typeface="Arial" panose="020B0604020202020204" pitchFamily="34" charset="0"/>
              </a:rPr>
              <a:t>Tchad voisins. </a:t>
            </a:r>
            <a:r>
              <a:rPr lang="fr-FR" sz="800" dirty="0" smtClean="0">
                <a:latin typeface="Arial" panose="020B0604020202020204" pitchFamily="34" charset="0"/>
                <a:cs typeface="Arial" panose="020B0604020202020204" pitchFamily="34" charset="0"/>
              </a:rPr>
              <a:t>Une </a:t>
            </a:r>
            <a:r>
              <a:rPr lang="fr-FR" sz="800" dirty="0">
                <a:latin typeface="Arial" panose="020B0604020202020204" pitchFamily="34" charset="0"/>
                <a:cs typeface="Arial" panose="020B0604020202020204" pitchFamily="34" charset="0"/>
              </a:rPr>
              <a:t>mission d'évaluation humanitaire doit être menée cette semaine pour aider à organiser la </a:t>
            </a:r>
            <a:r>
              <a:rPr lang="fr-FR" sz="800" dirty="0" smtClean="0">
                <a:latin typeface="Arial" panose="020B0604020202020204" pitchFamily="34" charset="0"/>
                <a:cs typeface="Arial" panose="020B0604020202020204" pitchFamily="34" charset="0"/>
              </a:rPr>
              <a:t>réponse. </a:t>
            </a:r>
            <a:r>
              <a:rPr lang="fr-FR" sz="800" dirty="0" err="1">
                <a:latin typeface="Arial" panose="020B0604020202020204" pitchFamily="34" charset="0"/>
                <a:cs typeface="Arial" panose="020B0604020202020204" pitchFamily="34" charset="0"/>
              </a:rPr>
              <a:t>Ngaoudaye</a:t>
            </a:r>
            <a:r>
              <a:rPr lang="fr-FR" sz="800" dirty="0">
                <a:latin typeface="Arial" panose="020B0604020202020204" pitchFamily="34" charset="0"/>
                <a:cs typeface="Arial" panose="020B0604020202020204" pitchFamily="34" charset="0"/>
              </a:rPr>
              <a:t> a connu une recrudescence de la violence au cours des derniers mois</a:t>
            </a:r>
            <a:r>
              <a:rPr lang="fr-FR" sz="800" dirty="0">
                <a:latin typeface="Arial" panose="020B0604020202020204" pitchFamily="34" charset="0"/>
                <a:cs typeface="Arial" panose="020B0604020202020204" pitchFamily="34" charset="0"/>
              </a:rPr>
              <a:t>. Par ailleurs, des tirs d'armes lourdes ont éclaté le 20 </a:t>
            </a:r>
            <a:r>
              <a:rPr lang="fr-FR" sz="800" dirty="0" smtClean="0">
                <a:latin typeface="Arial" panose="020B0604020202020204" pitchFamily="34" charset="0"/>
                <a:cs typeface="Arial" panose="020B0604020202020204" pitchFamily="34" charset="0"/>
              </a:rPr>
              <a:t>juin </a:t>
            </a:r>
            <a:r>
              <a:rPr lang="fr-FR" sz="800" dirty="0">
                <a:latin typeface="Arial" panose="020B0604020202020204" pitchFamily="34" charset="0"/>
                <a:cs typeface="Arial" panose="020B0604020202020204" pitchFamily="34" charset="0"/>
              </a:rPr>
              <a:t>dans </a:t>
            </a:r>
            <a:r>
              <a:rPr lang="fr-FR" sz="800" dirty="0" smtClean="0">
                <a:latin typeface="Arial" panose="020B0604020202020204" pitchFamily="34" charset="0"/>
                <a:cs typeface="Arial" panose="020B0604020202020204" pitchFamily="34" charset="0"/>
              </a:rPr>
              <a:t>le quartier PK </a:t>
            </a:r>
            <a:r>
              <a:rPr lang="fr-FR" sz="800" dirty="0">
                <a:latin typeface="Arial" panose="020B0604020202020204" pitchFamily="34" charset="0"/>
                <a:cs typeface="Arial" panose="020B0604020202020204" pitchFamily="34" charset="0"/>
              </a:rPr>
              <a:t>5 </a:t>
            </a:r>
            <a:r>
              <a:rPr lang="fr-FR" sz="800" dirty="0" smtClean="0">
                <a:latin typeface="Arial" panose="020B0604020202020204" pitchFamily="34" charset="0"/>
                <a:cs typeface="Arial" panose="020B0604020202020204" pitchFamily="34" charset="0"/>
              </a:rPr>
              <a:t>de </a:t>
            </a:r>
            <a:r>
              <a:rPr lang="fr-FR" sz="800" dirty="0">
                <a:latin typeface="Arial" panose="020B0604020202020204" pitchFamily="34" charset="0"/>
                <a:cs typeface="Arial" panose="020B0604020202020204" pitchFamily="34" charset="0"/>
              </a:rPr>
              <a:t>la capitale </a:t>
            </a:r>
            <a:r>
              <a:rPr lang="fr-FR" sz="800" dirty="0" smtClean="0">
                <a:latin typeface="Arial" panose="020B0604020202020204" pitchFamily="34" charset="0"/>
                <a:cs typeface="Arial" panose="020B0604020202020204" pitchFamily="34" charset="0"/>
              </a:rPr>
              <a:t>Bangui</a:t>
            </a:r>
            <a:r>
              <a:rPr lang="fr-FR" sz="800" dirty="0">
                <a:latin typeface="Arial" panose="020B0604020202020204" pitchFamily="34" charset="0"/>
                <a:cs typeface="Arial" panose="020B0604020202020204" pitchFamily="34" charset="0"/>
              </a:rPr>
              <a:t>, forçant des milliers de résidents à fuir </a:t>
            </a:r>
            <a:r>
              <a:rPr lang="fr-FR" sz="800" dirty="0" smtClean="0">
                <a:latin typeface="Arial" panose="020B0604020202020204" pitchFamily="34" charset="0"/>
                <a:cs typeface="Arial" panose="020B0604020202020204" pitchFamily="34" charset="0"/>
              </a:rPr>
              <a:t>vers </a:t>
            </a:r>
            <a:r>
              <a:rPr lang="fr-FR" sz="800" dirty="0">
                <a:latin typeface="Arial" panose="020B0604020202020204" pitchFamily="34" charset="0"/>
                <a:cs typeface="Arial" panose="020B0604020202020204" pitchFamily="34" charset="0"/>
              </a:rPr>
              <a:t>d'autres quartiers</a:t>
            </a:r>
            <a:r>
              <a:rPr lang="fr-FR" sz="800" dirty="0" smtClean="0">
                <a:latin typeface="Arial" panose="020B0604020202020204" pitchFamily="34" charset="0"/>
                <a:cs typeface="Arial" panose="020B0604020202020204" pitchFamily="34" charset="0"/>
              </a:rPr>
              <a:t>.</a:t>
            </a:r>
            <a:r>
              <a:rPr lang="fr-FR" sz="800" dirty="0">
                <a:latin typeface="Arial" panose="020B0604020202020204" pitchFamily="34" charset="0"/>
                <a:cs typeface="Arial" panose="020B0604020202020204" pitchFamily="34" charset="0"/>
              </a:rPr>
              <a:t/>
            </a:r>
            <a:br>
              <a:rPr lang="fr-FR" sz="800" dirty="0">
                <a:latin typeface="Arial" panose="020B0604020202020204" pitchFamily="34" charset="0"/>
                <a:cs typeface="Arial" panose="020B0604020202020204" pitchFamily="34" charset="0"/>
              </a:rPr>
            </a:br>
            <a:endParaRPr lang="fr-FR" sz="800" dirty="0" smtClean="0">
              <a:latin typeface="Arial" panose="020B0604020202020204" pitchFamily="34" charset="0"/>
              <a:cs typeface="Arial" panose="020B0604020202020204" pitchFamily="34" charset="0"/>
            </a:endParaRPr>
          </a:p>
          <a:p>
            <a:endParaRPr lang="fr-FR" sz="400" dirty="0">
              <a:latin typeface="Arial" panose="020B0604020202020204" pitchFamily="34" charset="0"/>
              <a:cs typeface="Arial" panose="020B0604020202020204" pitchFamily="34" charset="0"/>
            </a:endParaRPr>
          </a:p>
          <a:p>
            <a:endParaRPr lang="fr-FR" sz="3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Le </a:t>
            </a:r>
            <a:r>
              <a:rPr lang="fr-FR" sz="800" dirty="0">
                <a:latin typeface="Arial" panose="020B0604020202020204" pitchFamily="34" charset="0"/>
                <a:cs typeface="Arial" panose="020B0604020202020204" pitchFamily="34" charset="0"/>
              </a:rPr>
              <a:t>17 </a:t>
            </a:r>
            <a:r>
              <a:rPr lang="fr-FR" sz="800" dirty="0" smtClean="0">
                <a:latin typeface="Arial" panose="020B0604020202020204" pitchFamily="34" charset="0"/>
                <a:cs typeface="Arial" panose="020B0604020202020204" pitchFamily="34" charset="0"/>
              </a:rPr>
              <a:t>juin, des hommes </a:t>
            </a:r>
            <a:r>
              <a:rPr lang="fr-FR" sz="800" dirty="0">
                <a:latin typeface="Arial" panose="020B0604020202020204" pitchFamily="34" charset="0"/>
                <a:cs typeface="Arial" panose="020B0604020202020204" pitchFamily="34" charset="0"/>
              </a:rPr>
              <a:t>armés non identifiés </a:t>
            </a:r>
            <a:r>
              <a:rPr lang="fr-FR" sz="800" dirty="0" smtClean="0">
                <a:latin typeface="Arial" panose="020B0604020202020204" pitchFamily="34" charset="0"/>
                <a:cs typeface="Arial" panose="020B0604020202020204" pitchFamily="34" charset="0"/>
              </a:rPr>
              <a:t>ont </a:t>
            </a:r>
            <a:r>
              <a:rPr lang="fr-FR" sz="800" dirty="0">
                <a:latin typeface="Arial" panose="020B0604020202020204" pitchFamily="34" charset="0"/>
                <a:cs typeface="Arial" panose="020B0604020202020204" pitchFamily="34" charset="0"/>
              </a:rPr>
              <a:t>attaqué un convoi </a:t>
            </a:r>
            <a:r>
              <a:rPr lang="fr-FR" sz="800" dirty="0" smtClean="0">
                <a:latin typeface="Arial" panose="020B0604020202020204" pitchFamily="34" charset="0"/>
                <a:cs typeface="Arial" panose="020B0604020202020204" pitchFamily="34" charset="0"/>
              </a:rPr>
              <a:t>de deux véhicules Médecins </a:t>
            </a:r>
            <a:r>
              <a:rPr lang="fr-FR" sz="800" dirty="0">
                <a:latin typeface="Arial" panose="020B0604020202020204" pitchFamily="34" charset="0"/>
                <a:cs typeface="Arial" panose="020B0604020202020204" pitchFamily="34" charset="0"/>
              </a:rPr>
              <a:t>Sans Frontières (MSF</a:t>
            </a:r>
            <a:r>
              <a:rPr lang="fr-FR" sz="800" dirty="0" smtClean="0">
                <a:latin typeface="Arial" panose="020B0604020202020204" pitchFamily="34" charset="0"/>
                <a:cs typeface="Arial" panose="020B0604020202020204" pitchFamily="34" charset="0"/>
              </a:rPr>
              <a:t>), clairement marqué, entre les localités de </a:t>
            </a:r>
            <a:r>
              <a:rPr lang="fr-FR" sz="800" dirty="0">
                <a:latin typeface="Arial" panose="020B0604020202020204" pitchFamily="34" charset="0"/>
                <a:cs typeface="Arial" panose="020B0604020202020204" pitchFamily="34" charset="0"/>
              </a:rPr>
              <a:t>Sibut et </a:t>
            </a:r>
            <a:r>
              <a:rPr lang="fr-FR" sz="800" dirty="0" err="1">
                <a:latin typeface="Arial" panose="020B0604020202020204" pitchFamily="34" charset="0"/>
                <a:cs typeface="Arial" panose="020B0604020202020204" pitchFamily="34" charset="0"/>
              </a:rPr>
              <a:t>Grimari</a:t>
            </a:r>
            <a:r>
              <a:rPr lang="fr-FR" sz="800" dirty="0">
                <a:latin typeface="Arial" panose="020B0604020202020204" pitchFamily="34" charset="0"/>
                <a:cs typeface="Arial" panose="020B0604020202020204" pitchFamily="34" charset="0"/>
              </a:rPr>
              <a:t> </a:t>
            </a:r>
            <a:r>
              <a:rPr lang="fr-FR" sz="800" dirty="0" smtClean="0">
                <a:latin typeface="Arial" panose="020B0604020202020204" pitchFamily="34" charset="0"/>
                <a:cs typeface="Arial" panose="020B0604020202020204" pitchFamily="34" charset="0"/>
              </a:rPr>
              <a:t>au nord-ouest </a:t>
            </a:r>
            <a:r>
              <a:rPr lang="fr-FR" sz="800" dirty="0">
                <a:latin typeface="Arial" panose="020B0604020202020204" pitchFamily="34" charset="0"/>
                <a:cs typeface="Arial" panose="020B0604020202020204" pitchFamily="34" charset="0"/>
              </a:rPr>
              <a:t>du pays, tuant </a:t>
            </a:r>
            <a:r>
              <a:rPr lang="fr-FR" sz="800" dirty="0" smtClean="0">
                <a:latin typeface="Arial" panose="020B0604020202020204" pitchFamily="34" charset="0"/>
                <a:cs typeface="Arial" panose="020B0604020202020204" pitchFamily="34" charset="0"/>
              </a:rPr>
              <a:t>un chauffeur. </a:t>
            </a:r>
            <a:r>
              <a:rPr lang="fr-FR" sz="800" dirty="0">
                <a:latin typeface="Arial" panose="020B0604020202020204" pitchFamily="34" charset="0"/>
                <a:cs typeface="Arial" panose="020B0604020202020204" pitchFamily="34" charset="0"/>
              </a:rPr>
              <a:t>Un autre membre du personnel a réussi à </a:t>
            </a:r>
            <a:r>
              <a:rPr lang="fr-FR" sz="800" dirty="0" smtClean="0">
                <a:latin typeface="Arial" panose="020B0604020202020204" pitchFamily="34" charset="0"/>
                <a:cs typeface="Arial" panose="020B0604020202020204" pitchFamily="34" charset="0"/>
              </a:rPr>
              <a:t>s’échapper</a:t>
            </a:r>
            <a:r>
              <a:rPr lang="fr-FR" sz="800" dirty="0">
                <a:latin typeface="Arial" panose="020B0604020202020204" pitchFamily="34" charset="0"/>
                <a:cs typeface="Arial" panose="020B0604020202020204" pitchFamily="34" charset="0"/>
              </a:rPr>
              <a:t>. Les véhicules transportaient des médicaments et du carburant de Bangui à Bossangoa. Un autre chauffeur MSF a été tué dans des circonstances similaires en mai</a:t>
            </a:r>
            <a:r>
              <a:rPr lang="fr-FR" sz="800" dirty="0" smtClean="0">
                <a:latin typeface="Arial" panose="020B0604020202020204" pitchFamily="34" charset="0"/>
                <a:cs typeface="Arial" panose="020B0604020202020204" pitchFamily="34" charset="0"/>
              </a:rPr>
              <a:t>.</a:t>
            </a:r>
          </a:p>
          <a:p>
            <a:endParaRPr lang="fr-FR" sz="1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en-GB" sz="1000" dirty="0" smtClean="0">
                <a:latin typeface="Arial"/>
              </a:rPr>
              <a:t>GHANA</a:t>
            </a:r>
            <a:endParaRPr lang="en-GB" sz="1000" dirty="0">
              <a:latin typeface="Arial"/>
            </a:endParaRPr>
          </a:p>
          <a:p>
            <a:endParaRPr lang="fr-CA" sz="8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pPr algn="just"/>
            <a:endParaRPr lang="fr-FR" sz="500" dirty="0" smtClean="0">
              <a:latin typeface="Arial" panose="020B0604020202020204" pitchFamily="34" charset="0"/>
              <a:cs typeface="Arial" panose="020B0604020202020204" pitchFamily="34" charset="0"/>
            </a:endParaRPr>
          </a:p>
          <a:p>
            <a:pPr algn="just"/>
            <a:endParaRPr lang="fr-FR" sz="500" dirty="0" smtClean="0">
              <a:latin typeface="Arial" panose="020B0604020202020204" pitchFamily="34" charset="0"/>
              <a:cs typeface="Arial" panose="020B0604020202020204" pitchFamily="34" charset="0"/>
            </a:endParaRPr>
          </a:p>
          <a:p>
            <a:pPr algn="just"/>
            <a:r>
              <a:rPr lang="fr-FR" sz="800" dirty="0" smtClean="0">
                <a:latin typeface="Arial" panose="020B0604020202020204" pitchFamily="34" charset="0"/>
                <a:cs typeface="Arial" panose="020B0604020202020204" pitchFamily="34" charset="0"/>
              </a:rPr>
              <a:t>Les </a:t>
            </a:r>
            <a:r>
              <a:rPr lang="fr-FR" sz="800" dirty="0">
                <a:latin typeface="Arial" panose="020B0604020202020204" pitchFamily="34" charset="0"/>
                <a:cs typeface="Arial" panose="020B0604020202020204" pitchFamily="34" charset="0"/>
              </a:rPr>
              <a:t>fortes pluies du mois de juin ont fait au moins 10 morts et détruit des biens dans tout le pays, la région centrale étant la plus touchée. L’agence météorologique nationale a prédit plus de pluies dans les jours à venir. Pendant ce temps, l‘Organisation nationale de gestion des catastrophes a mené des évaluations rapides pour préparer une réponse</a:t>
            </a:r>
            <a:endParaRPr lang="fr-FR" sz="800" dirty="0" smtClean="0">
              <a:latin typeface="Arial" panose="020B0604020202020204" pitchFamily="34" charset="0"/>
              <a:cs typeface="Arial" panose="020B0604020202020204" pitchFamily="34" charset="0"/>
            </a:endParaRPr>
          </a:p>
        </p:txBody>
      </p:sp>
      <p:cxnSp>
        <p:nvCxnSpPr>
          <p:cNvPr id="76" name="Connecteur droit 75"/>
          <p:cNvCxnSpPr/>
          <p:nvPr/>
        </p:nvCxnSpPr>
        <p:spPr>
          <a:xfrm flipV="1">
            <a:off x="238134" y="859958"/>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374079" y="905146"/>
            <a:ext cx="1861301" cy="461665"/>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DE NOUVELLES VIOLENCES ENTRAINENT </a:t>
            </a:r>
            <a:r>
              <a:rPr lang="fr-CA" sz="800" i="1" dirty="0">
                <a:solidFill>
                  <a:srgbClr val="026CB6"/>
                </a:solidFill>
                <a:latin typeface="Arial" panose="020B0604020202020204" pitchFamily="34" charset="0"/>
                <a:cs typeface="Arial" panose="020B0604020202020204" pitchFamily="34" charset="0"/>
              </a:rPr>
              <a:t>DES </a:t>
            </a:r>
            <a:r>
              <a:rPr lang="fr-CA" sz="800" i="1" dirty="0" smtClean="0">
                <a:solidFill>
                  <a:srgbClr val="026CB6"/>
                </a:solidFill>
                <a:latin typeface="Arial" panose="020B0604020202020204" pitchFamily="34" charset="0"/>
                <a:cs typeface="Arial" panose="020B0604020202020204" pitchFamily="34" charset="0"/>
              </a:rPr>
              <a:t>MORTS ET DES </a:t>
            </a:r>
            <a:r>
              <a:rPr lang="fr-CA" sz="800" i="1" dirty="0" smtClean="0">
                <a:solidFill>
                  <a:srgbClr val="026CB6"/>
                </a:solidFill>
                <a:latin typeface="Arial" panose="020B0604020202020204" pitchFamily="34" charset="0"/>
                <a:cs typeface="Arial" panose="020B0604020202020204" pitchFamily="34" charset="0"/>
              </a:rPr>
              <a:t>DÉPLACEMENTS</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6105"/>
            <a:ext cx="5751297" cy="5891268"/>
            <a:chOff x="2534864" y="836105"/>
            <a:chExt cx="5751297" cy="5891268"/>
          </a:xfrm>
        </p:grpSpPr>
        <p:sp>
          <p:nvSpPr>
            <p:cNvPr id="16" name="Rectangle 15"/>
            <p:cNvSpPr/>
            <p:nvPr/>
          </p:nvSpPr>
          <p:spPr>
            <a:xfrm>
              <a:off x="2545237" y="838769"/>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61665"/>
              </a:xfrm>
              <a:prstGeom prst="rect">
                <a:avLst/>
              </a:prstGeom>
              <a:noFill/>
            </p:spPr>
            <p:txBody>
              <a:bodyPr wrap="square" rtlCol="0">
                <a:spAutoFit/>
              </a:bodyPr>
              <a:lstStyle/>
              <a:p>
                <a:pPr algn="ctr"/>
                <a:r>
                  <a:rPr lang="fr-FR" sz="800" dirty="0">
                    <a:latin typeface="Bookman Old Style" panose="02050604050505020204" pitchFamily="18" charset="0"/>
                  </a:rPr>
                  <a:t>REPUBLIQUE DEMOCRATIQUE DU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REPUBLIQUE CENTRAFRICAINE</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CAMEROUN</a:t>
                </a:r>
                <a:endParaRPr lang="en-US" dirty="0"/>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899720" cy="215444"/>
              </a:xfrm>
              <a:prstGeom prst="rect">
                <a:avLst/>
              </a:prstGeom>
              <a:noFill/>
            </p:spPr>
            <p:txBody>
              <a:bodyPr wrap="square" rtlCol="0">
                <a:spAutoFit/>
              </a:bodyPr>
              <a:lstStyle/>
              <a:p>
                <a:pPr algn="ctr"/>
                <a:r>
                  <a:rPr lang="fr-FR" sz="800" dirty="0">
                    <a:latin typeface="Bookman Old Style" panose="02050604050505020204" pitchFamily="18" charset="0"/>
                  </a:rPr>
                  <a:t>MAURITANIE</a:t>
                </a:r>
                <a:endParaRPr lang="en-US" sz="800" dirty="0">
                  <a:latin typeface="Bookman Old Style" panose="02050604050505020204" pitchFamily="18" charset="0"/>
                </a:endParaRPr>
              </a:p>
            </p:txBody>
          </p:sp>
          <p:sp>
            <p:nvSpPr>
              <p:cNvPr id="353" name="ZoneTexte 352"/>
              <p:cNvSpPr txBox="1"/>
              <p:nvPr/>
            </p:nvSpPr>
            <p:spPr>
              <a:xfrm>
                <a:off x="5147185" y="3291521"/>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GUINEE </a:t>
                </a:r>
                <a:r>
                  <a:rPr lang="fr-FR" sz="700" dirty="0" smtClean="0">
                    <a:solidFill>
                      <a:schemeClr val="bg1">
                        <a:lumMod val="50000"/>
                      </a:schemeClr>
                    </a:solidFill>
                    <a:latin typeface="Bookman Old Style" panose="02050604050505020204" pitchFamily="18" charset="0"/>
                  </a:rPr>
                  <a:t>EQUATORIALE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7" y="2410675"/>
                <a:ext cx="612393" cy="215444"/>
              </a:xfrm>
              <a:prstGeom prst="rect">
                <a:avLst/>
              </a:prstGeom>
              <a:noFill/>
            </p:spPr>
            <p:txBody>
              <a:bodyPr wrap="square" rtlCol="0">
                <a:spAutoFit/>
              </a:bodyPr>
              <a:lstStyle/>
              <a:p>
                <a:pPr algn="ctr"/>
                <a:r>
                  <a:rPr lang="fr-FR" sz="800" dirty="0">
                    <a:latin typeface="Bookman Old Style" panose="02050604050505020204" pitchFamily="18" charset="0"/>
                  </a:rPr>
                  <a:t>TCHAD</a:t>
                </a:r>
                <a:endParaRPr lang="en-US" sz="800" dirty="0">
                  <a:latin typeface="Bookman Old Style" panose="02050604050505020204" pitchFamily="18" charset="0"/>
                </a:endParaRPr>
              </a:p>
            </p:txBody>
          </p:sp>
          <p:sp>
            <p:nvSpPr>
              <p:cNvPr id="357" name="ZoneTexte 356"/>
              <p:cNvSpPr txBox="1"/>
              <p:nvPr/>
            </p:nvSpPr>
            <p:spPr>
              <a:xfrm>
                <a:off x="4268254" y="2861107"/>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45475" y="3258643"/>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4660" y="3447508"/>
                <a:ext cx="570251" cy="215444"/>
              </a:xfrm>
              <a:prstGeom prst="rect">
                <a:avLst/>
              </a:prstGeom>
              <a:noFill/>
            </p:spPr>
            <p:txBody>
              <a:bodyPr wrap="square" rtlCol="0">
                <a:spAutoFit/>
              </a:bodyPr>
              <a:lstStyle/>
              <a:p>
                <a:pPr algn="ctr"/>
                <a:r>
                  <a:rPr lang="fr-FR" sz="800" dirty="0">
                    <a:latin typeface="Bookman Old Style" panose="02050604050505020204" pitchFamily="18" charset="0"/>
                  </a:rPr>
                  <a:t>GHANA</a:t>
                </a:r>
                <a:endParaRPr lang="en-US" sz="800" dirty="0">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12406" y="3030467"/>
                <a:ext cx="61778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71532" y="3313915"/>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ET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94901" cy="6681399"/>
          </a:xfrm>
          <a:prstGeom prst="rect">
            <a:avLst/>
          </a:prstGeom>
          <a:noFill/>
        </p:spPr>
        <p:txBody>
          <a:bodyPr wrap="square" lIns="0" tIns="49785" rIns="0" bIns="49785" rtlCol="0">
            <a:noAutofit/>
          </a:bodyPr>
          <a:lstStyle/>
          <a:p>
            <a:pPr>
              <a:spcBef>
                <a:spcPts val="600"/>
              </a:spcBef>
            </a:pPr>
            <a:r>
              <a:rPr lang="fr-FR" sz="1000" dirty="0" smtClean="0">
                <a:latin typeface="Arial"/>
              </a:rPr>
              <a:t>RD CONGO</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fr-FR" sz="3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Le </a:t>
            </a:r>
            <a:r>
              <a:rPr lang="fr-FR" sz="800" dirty="0" smtClean="0">
                <a:latin typeface="Arial" panose="020B0604020202020204" pitchFamily="34" charset="0"/>
                <a:cs typeface="Arial" panose="020B0604020202020204" pitchFamily="34" charset="0"/>
              </a:rPr>
              <a:t>Ministère de la Santé a déclaré le </a:t>
            </a:r>
            <a:r>
              <a:rPr lang="fr-FR" sz="800" dirty="0">
                <a:latin typeface="Arial" panose="020B0604020202020204" pitchFamily="34" charset="0"/>
                <a:cs typeface="Arial" panose="020B0604020202020204" pitchFamily="34" charset="0"/>
              </a:rPr>
              <a:t>20 </a:t>
            </a:r>
            <a:r>
              <a:rPr lang="fr-FR" sz="800" dirty="0" smtClean="0">
                <a:latin typeface="Arial" panose="020B0604020202020204" pitchFamily="34" charset="0"/>
                <a:cs typeface="Arial" panose="020B0604020202020204" pitchFamily="34" charset="0"/>
              </a:rPr>
              <a:t>juin  une épidémie de fièvre jaune. Soixante-huit cas confirmés ont jusqu'à présent été signalés. Au total, 1 106 cas suspects et 75 décès ont été enregistrés dans cinq des 26 provinces du pays. Plus d'un million de doses de vaccin sont en cours d’acheminement vers la municipalité de </a:t>
            </a:r>
            <a:r>
              <a:rPr lang="fr-FR" sz="800" dirty="0" err="1" smtClean="0">
                <a:latin typeface="Arial" panose="020B0604020202020204" pitchFamily="34" charset="0"/>
                <a:cs typeface="Arial" panose="020B0604020202020204" pitchFamily="34" charset="0"/>
              </a:rPr>
              <a:t>Kisenso</a:t>
            </a:r>
            <a:r>
              <a:rPr lang="fr-FR" sz="800" dirty="0" smtClean="0">
                <a:latin typeface="Arial" panose="020B0604020202020204" pitchFamily="34" charset="0"/>
                <a:cs typeface="Arial" panose="020B0604020202020204" pitchFamily="34" charset="0"/>
              </a:rPr>
              <a:t> dans la province de Kinshasa et vers la province occidentale de Kwango, frontalière avec l'Angola, pays où la maladie a tué plus de 300 personnes depuis décembre. Plus d’experts sont également en cours de déploiement et le rapportage quotidien des cas suspects est en cours.</a:t>
            </a:r>
          </a:p>
          <a:p>
            <a:endParaRPr lang="fr-FR" sz="800" dirty="0" smtClean="0">
              <a:latin typeface="Arial" panose="020B0604020202020204" pitchFamily="34" charset="0"/>
              <a:cs typeface="Arial" panose="020B0604020202020204" pitchFamily="34" charset="0"/>
            </a:endParaRPr>
          </a:p>
          <a:p>
            <a:r>
              <a:rPr lang="en-GB" sz="1000" dirty="0" smtClean="0">
                <a:latin typeface="Arial"/>
              </a:rPr>
              <a:t>TCHAD</a:t>
            </a:r>
            <a:endParaRPr lang="en-GB" sz="1000" dirty="0" smtClean="0">
              <a:latin typeface="Arial"/>
            </a:endParaRPr>
          </a:p>
          <a:p>
            <a:endParaRPr lang="en-GB" sz="1000" dirty="0" smtClean="0">
              <a:latin typeface="Arial"/>
            </a:endParaRPr>
          </a:p>
          <a:p>
            <a:endParaRPr lang="en-GB" sz="8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Près de 2 000 personnes ont fui vers le sud du Tchad après des affrontements entre groupes armés le 11 juin dans la localité ouest de </a:t>
            </a:r>
            <a:r>
              <a:rPr lang="fr-FR" sz="800" dirty="0" err="1">
                <a:latin typeface="Arial" panose="020B0604020202020204" pitchFamily="34" charset="0"/>
                <a:cs typeface="Arial" panose="020B0604020202020204" pitchFamily="34" charset="0"/>
              </a:rPr>
              <a:t>Ngaoundaye</a:t>
            </a:r>
            <a:r>
              <a:rPr lang="fr-FR" sz="800" dirty="0">
                <a:latin typeface="Arial" panose="020B0604020202020204" pitchFamily="34" charset="0"/>
                <a:cs typeface="Arial" panose="020B0604020202020204" pitchFamily="34" charset="0"/>
              </a:rPr>
              <a:t> en République centrafricaine, à moins de 10 km de la frontière tchadienne. Les personnes déplacées ont trouvé refuge dans la sous-préfecture de </a:t>
            </a:r>
            <a:r>
              <a:rPr lang="fr-FR" sz="800" dirty="0" err="1">
                <a:latin typeface="Arial" panose="020B0604020202020204" pitchFamily="34" charset="0"/>
                <a:cs typeface="Arial" panose="020B0604020202020204" pitchFamily="34" charset="0"/>
              </a:rPr>
              <a:t>Bitoye</a:t>
            </a:r>
            <a:r>
              <a:rPr lang="fr-FR" sz="800" dirty="0">
                <a:latin typeface="Arial" panose="020B0604020202020204" pitchFamily="34" charset="0"/>
                <a:cs typeface="Arial" panose="020B0604020202020204" pitchFamily="34" charset="0"/>
              </a:rPr>
              <a:t> dans la région du Logone Oriental. </a:t>
            </a:r>
            <a:r>
              <a:rPr lang="fr-FR" sz="800" dirty="0">
                <a:latin typeface="Arial" panose="020B0604020202020204" pitchFamily="34" charset="0"/>
                <a:cs typeface="Arial" panose="020B0604020202020204" pitchFamily="34" charset="0"/>
              </a:rPr>
              <a:t>La grande majorité des déplacés sont des femmes et des enfants, selon une mission d'évaluation rapide </a:t>
            </a:r>
            <a:r>
              <a:rPr lang="fr-FR" sz="800" dirty="0" smtClean="0">
                <a:latin typeface="Arial" panose="020B0604020202020204" pitchFamily="34" charset="0"/>
                <a:cs typeface="Arial" panose="020B0604020202020204" pitchFamily="34" charset="0"/>
              </a:rPr>
              <a:t>inter-agences. </a:t>
            </a:r>
            <a:r>
              <a:rPr lang="fr-FR" sz="800" dirty="0">
                <a:latin typeface="Arial" panose="020B0604020202020204" pitchFamily="34" charset="0"/>
                <a:cs typeface="Arial" panose="020B0604020202020204" pitchFamily="34" charset="0"/>
              </a:rPr>
              <a:t>Les partenaires humanitaires </a:t>
            </a:r>
            <a:r>
              <a:rPr lang="fr-FR" sz="800" dirty="0" smtClean="0">
                <a:latin typeface="Arial" panose="020B0604020202020204" pitchFamily="34" charset="0"/>
                <a:cs typeface="Arial" panose="020B0604020202020204" pitchFamily="34" charset="0"/>
              </a:rPr>
              <a:t>fournissent </a:t>
            </a:r>
            <a:r>
              <a:rPr lang="fr-FR" sz="800" dirty="0">
                <a:latin typeface="Arial" panose="020B0604020202020204" pitchFamily="34" charset="0"/>
                <a:cs typeface="Arial" panose="020B0604020202020204" pitchFamily="34" charset="0"/>
              </a:rPr>
              <a:t>de la nourriture, des soins médicaux et des articles ménagers.</a:t>
            </a:r>
            <a:endParaRPr lang="en-US" sz="800" dirty="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pPr lvl="0"/>
            <a:r>
              <a:rPr lang="en-GB" sz="1000" dirty="0">
                <a:latin typeface="Arial"/>
              </a:rPr>
              <a:t>M</a:t>
            </a:r>
            <a:r>
              <a:rPr lang="en-GB" sz="1000" dirty="0" smtClean="0">
                <a:latin typeface="Arial"/>
              </a:rPr>
              <a:t>AURITANIE</a:t>
            </a:r>
            <a:endParaRPr lang="en-GB" sz="1000" dirty="0">
              <a:latin typeface="Arial"/>
            </a:endParaRPr>
          </a:p>
          <a:p>
            <a:endParaRPr lang="fr-FR" sz="800" dirty="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Le Mali</a:t>
            </a:r>
            <a:r>
              <a:rPr lang="fr-FR" sz="800" dirty="0">
                <a:latin typeface="Arial" panose="020B0604020202020204" pitchFamily="34" charset="0"/>
                <a:cs typeface="Arial" panose="020B0604020202020204" pitchFamily="34" charset="0"/>
              </a:rPr>
              <a:t>, la Mauritanie et le HCR </a:t>
            </a:r>
            <a:r>
              <a:rPr lang="fr-FR" sz="800" dirty="0" smtClean="0">
                <a:latin typeface="Arial" panose="020B0604020202020204" pitchFamily="34" charset="0"/>
                <a:cs typeface="Arial" panose="020B0604020202020204" pitchFamily="34" charset="0"/>
              </a:rPr>
              <a:t>ont signé </a:t>
            </a:r>
            <a:r>
              <a:rPr lang="fr-FR" sz="800" dirty="0">
                <a:latin typeface="Arial" panose="020B0604020202020204" pitchFamily="34" charset="0"/>
                <a:cs typeface="Arial" panose="020B0604020202020204" pitchFamily="34" charset="0"/>
              </a:rPr>
              <a:t>le 16 </a:t>
            </a:r>
            <a:r>
              <a:rPr lang="fr-FR" sz="800" dirty="0" smtClean="0">
                <a:latin typeface="Arial" panose="020B0604020202020204" pitchFamily="34" charset="0"/>
                <a:cs typeface="Arial" panose="020B0604020202020204" pitchFamily="34" charset="0"/>
              </a:rPr>
              <a:t>juin un </a:t>
            </a:r>
            <a:r>
              <a:rPr lang="fr-FR" sz="800" dirty="0">
                <a:latin typeface="Arial" panose="020B0604020202020204" pitchFamily="34" charset="0"/>
                <a:cs typeface="Arial" panose="020B0604020202020204" pitchFamily="34" charset="0"/>
              </a:rPr>
              <a:t>accord tripartite pour le retour volontaire des réfugiés maliens d</a:t>
            </a:r>
            <a:r>
              <a:rPr lang="fr-FR" sz="800" dirty="0" smtClean="0">
                <a:latin typeface="Arial" panose="020B0604020202020204" pitchFamily="34" charset="0"/>
                <a:cs typeface="Arial" panose="020B0604020202020204" pitchFamily="34" charset="0"/>
              </a:rPr>
              <a:t>u camp </a:t>
            </a:r>
            <a:r>
              <a:rPr lang="fr-FR" sz="800" dirty="0">
                <a:latin typeface="Arial" panose="020B0604020202020204" pitchFamily="34" charset="0"/>
                <a:cs typeface="Arial" panose="020B0604020202020204" pitchFamily="34" charset="0"/>
              </a:rPr>
              <a:t>de </a:t>
            </a:r>
            <a:r>
              <a:rPr lang="fr-FR" sz="800" dirty="0" err="1">
                <a:latin typeface="Arial" panose="020B0604020202020204" pitchFamily="34" charset="0"/>
                <a:cs typeface="Arial" panose="020B0604020202020204" pitchFamily="34" charset="0"/>
              </a:rPr>
              <a:t>Mbera</a:t>
            </a:r>
            <a:r>
              <a:rPr lang="fr-FR" sz="800" dirty="0">
                <a:latin typeface="Arial" panose="020B0604020202020204" pitchFamily="34" charset="0"/>
                <a:cs typeface="Arial" panose="020B0604020202020204" pitchFamily="34" charset="0"/>
              </a:rPr>
              <a:t> en Mauritanie. Un comité doit être mis en place pour définir les modalités de mise en œuvre </a:t>
            </a:r>
            <a:r>
              <a:rPr lang="fr-FR" sz="800" dirty="0" smtClean="0">
                <a:latin typeface="Arial" panose="020B0604020202020204" pitchFamily="34" charset="0"/>
                <a:cs typeface="Arial" panose="020B0604020202020204" pitchFamily="34" charset="0"/>
              </a:rPr>
              <a:t>des retours </a:t>
            </a:r>
            <a:r>
              <a:rPr lang="fr-FR" sz="800" dirty="0">
                <a:latin typeface="Arial" panose="020B0604020202020204" pitchFamily="34" charset="0"/>
                <a:cs typeface="Arial" panose="020B0604020202020204" pitchFamily="34" charset="0"/>
              </a:rPr>
              <a:t>volontaires. Plus de </a:t>
            </a:r>
            <a:r>
              <a:rPr lang="fr-FR" sz="800" dirty="0" smtClean="0">
                <a:latin typeface="Arial" panose="020B0604020202020204" pitchFamily="34" charset="0"/>
                <a:cs typeface="Arial" panose="020B0604020202020204" pitchFamily="34" charset="0"/>
              </a:rPr>
              <a:t>40 000 </a:t>
            </a:r>
            <a:r>
              <a:rPr lang="fr-FR" sz="800" dirty="0">
                <a:latin typeface="Arial" panose="020B0604020202020204" pitchFamily="34" charset="0"/>
                <a:cs typeface="Arial" panose="020B0604020202020204" pitchFamily="34" charset="0"/>
              </a:rPr>
              <a:t>réfugiés maliens vivent dans le camp depuis qu'ils ont fui </a:t>
            </a:r>
            <a:r>
              <a:rPr lang="fr-FR" sz="800" dirty="0" smtClean="0">
                <a:latin typeface="Arial" panose="020B0604020202020204" pitchFamily="34" charset="0"/>
                <a:cs typeface="Arial" panose="020B0604020202020204" pitchFamily="34" charset="0"/>
              </a:rPr>
              <a:t>leur pays suite à la crise politique et la violence de 2012. </a:t>
            </a:r>
            <a:endParaRPr lang="fr-FR" sz="800" dirty="0"/>
          </a:p>
        </p:txBody>
      </p:sp>
      <p:grpSp>
        <p:nvGrpSpPr>
          <p:cNvPr id="7" name="Groupe 6"/>
          <p:cNvGrpSpPr/>
          <p:nvPr/>
        </p:nvGrpSpPr>
        <p:grpSpPr>
          <a:xfrm>
            <a:off x="6334671" y="5614196"/>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smtClean="0">
                  <a:latin typeface="Arial" panose="020B0604020202020204" pitchFamily="34" charset="0"/>
                  <a:cs typeface="Arial" panose="020B0604020202020204" pitchFamily="34" charset="0"/>
                </a:rPr>
                <a:t>Catastrophe </a:t>
              </a:r>
              <a:r>
                <a:rPr lang="en-GB" sz="800" dirty="0" err="1" smtClean="0">
                  <a:latin typeface="Arial" panose="020B0604020202020204" pitchFamily="34" charset="0"/>
                  <a:cs typeface="Arial" panose="020B0604020202020204" pitchFamily="34" charset="0"/>
                </a:rPr>
                <a:t>naturelle</a:t>
              </a:r>
              <a:r>
                <a:rPr lang="en-GB" sz="800" dirty="0" smtClean="0">
                  <a:latin typeface="Arial" panose="020B0604020202020204" pitchFamily="34" charset="0"/>
                  <a:cs typeface="Arial" panose="020B0604020202020204" pitchFamily="34" charset="0"/>
                </a:rPr>
                <a:t> </a:t>
              </a: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Epidémie</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Conflit</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Autre</a:t>
              </a:r>
              <a:r>
                <a:rPr lang="en-GB" sz="800" dirty="0" smtClean="0">
                  <a:latin typeface="Arial" panose="020B0604020202020204" pitchFamily="34" charset="0"/>
                  <a:cs typeface="Arial" panose="020B0604020202020204" pitchFamily="34" charset="0"/>
                </a:rPr>
                <a:t> </a:t>
              </a:r>
              <a:endParaRPr lang="en-GB"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79" name="Connecteur droit 78"/>
          <p:cNvCxnSpPr/>
          <p:nvPr/>
        </p:nvCxnSpPr>
        <p:spPr>
          <a:xfrm>
            <a:off x="8436885" y="3319989"/>
            <a:ext cx="2062138" cy="442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414154" y="83610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596726" y="836105"/>
            <a:ext cx="1751150"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ÉPIDÉMIE DE FIÈVRE JAUNE DÉCLARÉE</a:t>
            </a:r>
            <a:endParaRPr lang="en-US" sz="800" i="1" dirty="0">
              <a:solidFill>
                <a:srgbClr val="026CB6"/>
              </a:solidFill>
              <a:latin typeface="Arial" panose="020B0604020202020204" pitchFamily="34" charset="0"/>
              <a:cs typeface="Arial" panose="020B0604020202020204" pitchFamily="34" charset="0"/>
            </a:endParaRPr>
          </a:p>
        </p:txBody>
      </p:sp>
      <p:sp>
        <p:nvSpPr>
          <p:cNvPr id="2238" name="ZoneTexte 2237"/>
          <p:cNvSpPr txBox="1"/>
          <p:nvPr/>
        </p:nvSpPr>
        <p:spPr>
          <a:xfrm>
            <a:off x="8615079" y="3340004"/>
            <a:ext cx="2067713"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ENVIRON 2 000 PERSONNES ONT FUIT LES COMBATS EN RCA</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398707" y="5320375"/>
            <a:ext cx="192575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LES </a:t>
            </a:r>
            <a:r>
              <a:rPr lang="fr-FR" sz="800" i="1" dirty="0">
                <a:solidFill>
                  <a:srgbClr val="026CB6"/>
                </a:solidFill>
                <a:latin typeface="Arial" panose="020B0604020202020204" pitchFamily="34" charset="0"/>
                <a:cs typeface="Arial" panose="020B0604020202020204" pitchFamily="34" charset="0"/>
              </a:rPr>
              <a:t>INONDATIONS FONT 10 </a:t>
            </a:r>
            <a:r>
              <a:rPr lang="fr-FR" sz="800" i="1" dirty="0" smtClean="0">
                <a:solidFill>
                  <a:srgbClr val="026CB6"/>
                </a:solidFill>
                <a:latin typeface="Arial" panose="020B0604020202020204" pitchFamily="34" charset="0"/>
                <a:cs typeface="Arial" panose="020B0604020202020204" pitchFamily="34" charset="0"/>
              </a:rPr>
              <a:t>MORTS</a:t>
            </a:r>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09724" y="2664398"/>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GAMBIE</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191" name="ZoneTexte 84"/>
          <p:cNvSpPr txBox="1"/>
          <p:nvPr/>
        </p:nvSpPr>
        <p:spPr>
          <a:xfrm>
            <a:off x="419894" y="3417621"/>
            <a:ext cx="1918660"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UN TRAVAILLEUR HUMANITAIRE TUÉ DANS UNE ATTAQUE</a:t>
            </a:r>
            <a:endParaRPr lang="en-US" sz="800" i="1" dirty="0">
              <a:solidFill>
                <a:srgbClr val="026CB6"/>
              </a:solidFill>
              <a:latin typeface="Arial" panose="020B0604020202020204" pitchFamily="34" charset="0"/>
              <a:cs typeface="Arial" panose="020B0604020202020204" pitchFamily="34" charset="0"/>
            </a:endParaRPr>
          </a:p>
        </p:txBody>
      </p:sp>
      <p:cxnSp>
        <p:nvCxnSpPr>
          <p:cNvPr id="206" name="Connecteur droit 76"/>
          <p:cNvCxnSpPr/>
          <p:nvPr/>
        </p:nvCxnSpPr>
        <p:spPr>
          <a:xfrm flipV="1">
            <a:off x="237542" y="5289911"/>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216" name="Image 16"/>
          <p:cNvPicPr>
            <a:picLocks noChangeAspect="1"/>
          </p:cNvPicPr>
          <p:nvPr/>
        </p:nvPicPr>
        <p:blipFill>
          <a:blip r:embed="rId12"/>
          <a:stretch>
            <a:fillRect/>
          </a:stretch>
        </p:blipFill>
        <p:spPr>
          <a:xfrm>
            <a:off x="215503" y="898836"/>
            <a:ext cx="208800" cy="208800"/>
          </a:xfrm>
          <a:prstGeom prst="rect">
            <a:avLst/>
          </a:prstGeom>
        </p:spPr>
      </p:pic>
      <p:grpSp>
        <p:nvGrpSpPr>
          <p:cNvPr id="226" name="Group 225"/>
          <p:cNvGrpSpPr/>
          <p:nvPr/>
        </p:nvGrpSpPr>
        <p:grpSpPr>
          <a:xfrm>
            <a:off x="8417408" y="3378901"/>
            <a:ext cx="225000" cy="326250"/>
            <a:chOff x="5176538" y="1337838"/>
            <a:chExt cx="225000" cy="326250"/>
          </a:xfrm>
        </p:grpSpPr>
        <p:pic>
          <p:nvPicPr>
            <p:cNvPr id="227" name="Image 377"/>
            <p:cNvPicPr>
              <a:picLocks noChangeAspect="1"/>
            </p:cNvPicPr>
            <p:nvPr/>
          </p:nvPicPr>
          <p:blipFill>
            <a:blip r:embed="rId13"/>
            <a:stretch>
              <a:fillRect/>
            </a:stretch>
          </p:blipFill>
          <p:spPr>
            <a:xfrm>
              <a:off x="5176538" y="1337838"/>
              <a:ext cx="225000" cy="326250"/>
            </a:xfrm>
            <a:prstGeom prst="rect">
              <a:avLst/>
            </a:prstGeom>
          </p:spPr>
        </p:pic>
        <p:pic>
          <p:nvPicPr>
            <p:cNvPr id="228" name="Image 20"/>
            <p:cNvPicPr>
              <a:picLocks noChangeAspect="1"/>
            </p:cNvPicPr>
            <p:nvPr/>
          </p:nvPicPr>
          <p:blipFill>
            <a:blip r:embed="rId14"/>
            <a:stretch>
              <a:fillRect/>
            </a:stretch>
          </p:blipFill>
          <p:spPr>
            <a:xfrm>
              <a:off x="5194232" y="1348304"/>
              <a:ext cx="201600" cy="192436"/>
            </a:xfrm>
            <a:prstGeom prst="rect">
              <a:avLst/>
            </a:prstGeom>
          </p:spPr>
        </p:pic>
      </p:grpSp>
      <p:grpSp>
        <p:nvGrpSpPr>
          <p:cNvPr id="181" name="Group 180"/>
          <p:cNvGrpSpPr/>
          <p:nvPr/>
        </p:nvGrpSpPr>
        <p:grpSpPr>
          <a:xfrm>
            <a:off x="212384" y="944748"/>
            <a:ext cx="225000" cy="328204"/>
            <a:chOff x="4499508" y="1144203"/>
            <a:chExt cx="225000" cy="328204"/>
          </a:xfrm>
        </p:grpSpPr>
        <p:pic>
          <p:nvPicPr>
            <p:cNvPr id="182" name="Image 377"/>
            <p:cNvPicPr>
              <a:picLocks noChangeAspect="1"/>
            </p:cNvPicPr>
            <p:nvPr/>
          </p:nvPicPr>
          <p:blipFill>
            <a:blip r:embed="rId13"/>
            <a:stretch>
              <a:fillRect/>
            </a:stretch>
          </p:blipFill>
          <p:spPr>
            <a:xfrm>
              <a:off x="4499508" y="1146157"/>
              <a:ext cx="225000" cy="326250"/>
            </a:xfrm>
            <a:prstGeom prst="rect">
              <a:avLst/>
            </a:prstGeom>
          </p:spPr>
        </p:pic>
        <p:pic>
          <p:nvPicPr>
            <p:cNvPr id="187"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188" name="Group 187"/>
          <p:cNvGrpSpPr/>
          <p:nvPr/>
        </p:nvGrpSpPr>
        <p:grpSpPr>
          <a:xfrm>
            <a:off x="6663907" y="3327059"/>
            <a:ext cx="225000" cy="328204"/>
            <a:chOff x="4499508" y="1144203"/>
            <a:chExt cx="225000" cy="328204"/>
          </a:xfrm>
        </p:grpSpPr>
        <p:pic>
          <p:nvPicPr>
            <p:cNvPr id="189" name="Image 377"/>
            <p:cNvPicPr>
              <a:picLocks noChangeAspect="1"/>
            </p:cNvPicPr>
            <p:nvPr/>
          </p:nvPicPr>
          <p:blipFill>
            <a:blip r:embed="rId13"/>
            <a:stretch>
              <a:fillRect/>
            </a:stretch>
          </p:blipFill>
          <p:spPr>
            <a:xfrm>
              <a:off x="4499508" y="1146157"/>
              <a:ext cx="225000" cy="326250"/>
            </a:xfrm>
            <a:prstGeom prst="rect">
              <a:avLst/>
            </a:prstGeom>
          </p:spPr>
        </p:pic>
        <p:pic>
          <p:nvPicPr>
            <p:cNvPr id="190"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192" name="Group 191"/>
          <p:cNvGrpSpPr/>
          <p:nvPr/>
        </p:nvGrpSpPr>
        <p:grpSpPr>
          <a:xfrm>
            <a:off x="6423805" y="2715708"/>
            <a:ext cx="225000" cy="326250"/>
            <a:chOff x="5176538" y="1337838"/>
            <a:chExt cx="225000" cy="326250"/>
          </a:xfrm>
        </p:grpSpPr>
        <p:pic>
          <p:nvPicPr>
            <p:cNvPr id="193" name="Image 377"/>
            <p:cNvPicPr>
              <a:picLocks noChangeAspect="1"/>
            </p:cNvPicPr>
            <p:nvPr/>
          </p:nvPicPr>
          <p:blipFill>
            <a:blip r:embed="rId13"/>
            <a:stretch>
              <a:fillRect/>
            </a:stretch>
          </p:blipFill>
          <p:spPr>
            <a:xfrm>
              <a:off x="5176538" y="1337838"/>
              <a:ext cx="225000" cy="326250"/>
            </a:xfrm>
            <a:prstGeom prst="rect">
              <a:avLst/>
            </a:prstGeom>
          </p:spPr>
        </p:pic>
        <p:pic>
          <p:nvPicPr>
            <p:cNvPr id="194" name="Image 20"/>
            <p:cNvPicPr>
              <a:picLocks noChangeAspect="1"/>
            </p:cNvPicPr>
            <p:nvPr/>
          </p:nvPicPr>
          <p:blipFill>
            <a:blip r:embed="rId14"/>
            <a:stretch>
              <a:fillRect/>
            </a:stretch>
          </p:blipFill>
          <p:spPr>
            <a:xfrm>
              <a:off x="5194232" y="1348304"/>
              <a:ext cx="201600" cy="192436"/>
            </a:xfrm>
            <a:prstGeom prst="rect">
              <a:avLst/>
            </a:prstGeom>
          </p:spPr>
        </p:pic>
      </p:grpSp>
      <p:grpSp>
        <p:nvGrpSpPr>
          <p:cNvPr id="195" name="Group 194"/>
          <p:cNvGrpSpPr/>
          <p:nvPr/>
        </p:nvGrpSpPr>
        <p:grpSpPr>
          <a:xfrm>
            <a:off x="3602900" y="1860669"/>
            <a:ext cx="225000" cy="326250"/>
            <a:chOff x="5176538" y="1337838"/>
            <a:chExt cx="225000" cy="326250"/>
          </a:xfrm>
        </p:grpSpPr>
        <p:pic>
          <p:nvPicPr>
            <p:cNvPr id="196" name="Image 377"/>
            <p:cNvPicPr>
              <a:picLocks noChangeAspect="1"/>
            </p:cNvPicPr>
            <p:nvPr/>
          </p:nvPicPr>
          <p:blipFill>
            <a:blip r:embed="rId13"/>
            <a:stretch>
              <a:fillRect/>
            </a:stretch>
          </p:blipFill>
          <p:spPr>
            <a:xfrm>
              <a:off x="5176538" y="1337838"/>
              <a:ext cx="225000" cy="326250"/>
            </a:xfrm>
            <a:prstGeom prst="rect">
              <a:avLst/>
            </a:prstGeom>
          </p:spPr>
        </p:pic>
        <p:pic>
          <p:nvPicPr>
            <p:cNvPr id="198" name="Image 20"/>
            <p:cNvPicPr>
              <a:picLocks noChangeAspect="1"/>
            </p:cNvPicPr>
            <p:nvPr/>
          </p:nvPicPr>
          <p:blipFill>
            <a:blip r:embed="rId14"/>
            <a:stretch>
              <a:fillRect/>
            </a:stretch>
          </p:blipFill>
          <p:spPr>
            <a:xfrm>
              <a:off x="5194232" y="1348304"/>
              <a:ext cx="201600" cy="192436"/>
            </a:xfrm>
            <a:prstGeom prst="rect">
              <a:avLst/>
            </a:prstGeom>
          </p:spPr>
        </p:pic>
      </p:grpSp>
      <p:grpSp>
        <p:nvGrpSpPr>
          <p:cNvPr id="199" name="Group 198"/>
          <p:cNvGrpSpPr/>
          <p:nvPr/>
        </p:nvGrpSpPr>
        <p:grpSpPr>
          <a:xfrm>
            <a:off x="241551" y="3431141"/>
            <a:ext cx="225000" cy="328204"/>
            <a:chOff x="4499508" y="1144203"/>
            <a:chExt cx="225000" cy="328204"/>
          </a:xfrm>
        </p:grpSpPr>
        <p:pic>
          <p:nvPicPr>
            <p:cNvPr id="200" name="Image 377"/>
            <p:cNvPicPr>
              <a:picLocks noChangeAspect="1"/>
            </p:cNvPicPr>
            <p:nvPr/>
          </p:nvPicPr>
          <p:blipFill>
            <a:blip r:embed="rId13"/>
            <a:stretch>
              <a:fillRect/>
            </a:stretch>
          </p:blipFill>
          <p:spPr>
            <a:xfrm>
              <a:off x="4499508" y="1146157"/>
              <a:ext cx="225000" cy="326250"/>
            </a:xfrm>
            <a:prstGeom prst="rect">
              <a:avLst/>
            </a:prstGeom>
          </p:spPr>
        </p:pic>
        <p:pic>
          <p:nvPicPr>
            <p:cNvPr id="211"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214" name="Group 213"/>
          <p:cNvGrpSpPr/>
          <p:nvPr/>
        </p:nvGrpSpPr>
        <p:grpSpPr>
          <a:xfrm>
            <a:off x="4447160" y="3119230"/>
            <a:ext cx="226800" cy="350621"/>
            <a:chOff x="5476747" y="1463387"/>
            <a:chExt cx="226800" cy="350621"/>
          </a:xfrm>
        </p:grpSpPr>
        <p:pic>
          <p:nvPicPr>
            <p:cNvPr id="215" name="Image 33"/>
            <p:cNvPicPr>
              <a:picLocks noChangeAspect="1"/>
            </p:cNvPicPr>
            <p:nvPr/>
          </p:nvPicPr>
          <p:blipFill>
            <a:blip r:embed="rId8"/>
            <a:stretch>
              <a:fillRect/>
            </a:stretch>
          </p:blipFill>
          <p:spPr>
            <a:xfrm>
              <a:off x="5476747" y="1463387"/>
              <a:ext cx="226800" cy="350621"/>
            </a:xfrm>
            <a:prstGeom prst="rect">
              <a:avLst/>
            </a:prstGeom>
          </p:spPr>
        </p:pic>
        <p:pic>
          <p:nvPicPr>
            <p:cNvPr id="239" name="Image 18"/>
            <p:cNvPicPr>
              <a:picLocks noChangeAspect="1"/>
            </p:cNvPicPr>
            <p:nvPr/>
          </p:nvPicPr>
          <p:blipFill>
            <a:blip r:embed="rId16"/>
            <a:stretch>
              <a:fillRect/>
            </a:stretch>
          </p:blipFill>
          <p:spPr>
            <a:xfrm>
              <a:off x="5498582" y="1484706"/>
              <a:ext cx="190800" cy="170357"/>
            </a:xfrm>
            <a:prstGeom prst="rect">
              <a:avLst/>
            </a:prstGeom>
          </p:spPr>
        </p:pic>
      </p:grpSp>
      <p:grpSp>
        <p:nvGrpSpPr>
          <p:cNvPr id="240" name="Groupe 20"/>
          <p:cNvGrpSpPr/>
          <p:nvPr/>
        </p:nvGrpSpPr>
        <p:grpSpPr>
          <a:xfrm>
            <a:off x="7095239" y="3983501"/>
            <a:ext cx="225000" cy="326250"/>
            <a:chOff x="8607920" y="3083161"/>
            <a:chExt cx="225000" cy="326250"/>
          </a:xfrm>
        </p:grpSpPr>
        <p:pic>
          <p:nvPicPr>
            <p:cNvPr id="241" name="Image 371"/>
            <p:cNvPicPr>
              <a:picLocks noChangeAspect="1"/>
            </p:cNvPicPr>
            <p:nvPr/>
          </p:nvPicPr>
          <p:blipFill>
            <a:blip r:embed="rId17"/>
            <a:stretch>
              <a:fillRect/>
            </a:stretch>
          </p:blipFill>
          <p:spPr>
            <a:xfrm>
              <a:off x="8607920" y="3083161"/>
              <a:ext cx="225000" cy="326250"/>
            </a:xfrm>
            <a:prstGeom prst="rect">
              <a:avLst/>
            </a:prstGeom>
          </p:spPr>
        </p:pic>
        <p:pic>
          <p:nvPicPr>
            <p:cNvPr id="242" name="Image 372"/>
            <p:cNvPicPr>
              <a:picLocks noChangeAspect="1"/>
            </p:cNvPicPr>
            <p:nvPr/>
          </p:nvPicPr>
          <p:blipFill>
            <a:blip r:embed="rId18"/>
            <a:stretch>
              <a:fillRect/>
            </a:stretch>
          </p:blipFill>
          <p:spPr>
            <a:xfrm>
              <a:off x="8622956" y="3095000"/>
              <a:ext cx="191250" cy="191250"/>
            </a:xfrm>
            <a:prstGeom prst="rect">
              <a:avLst/>
            </a:prstGeom>
          </p:spPr>
        </p:pic>
      </p:grpSp>
      <p:cxnSp>
        <p:nvCxnSpPr>
          <p:cNvPr id="197" name="Connecteur droit 78"/>
          <p:cNvCxnSpPr/>
          <p:nvPr/>
        </p:nvCxnSpPr>
        <p:spPr>
          <a:xfrm>
            <a:off x="8420504" y="5693742"/>
            <a:ext cx="2062138" cy="4423"/>
          </a:xfrm>
          <a:prstGeom prst="line">
            <a:avLst/>
          </a:prstGeom>
        </p:spPr>
        <p:style>
          <a:lnRef idx="1">
            <a:schemeClr val="dk1"/>
          </a:lnRef>
          <a:fillRef idx="0">
            <a:schemeClr val="dk1"/>
          </a:fillRef>
          <a:effectRef idx="0">
            <a:schemeClr val="dk1"/>
          </a:effectRef>
          <a:fontRef idx="minor">
            <a:schemeClr val="tx1"/>
          </a:fontRef>
        </p:style>
      </p:cxnSp>
      <p:grpSp>
        <p:nvGrpSpPr>
          <p:cNvPr id="201" name="Group 200"/>
          <p:cNvGrpSpPr/>
          <p:nvPr/>
        </p:nvGrpSpPr>
        <p:grpSpPr>
          <a:xfrm>
            <a:off x="8428574" y="5721569"/>
            <a:ext cx="225000" cy="326250"/>
            <a:chOff x="5176538" y="1337838"/>
            <a:chExt cx="225000" cy="326250"/>
          </a:xfrm>
        </p:grpSpPr>
        <p:pic>
          <p:nvPicPr>
            <p:cNvPr id="202" name="Image 377"/>
            <p:cNvPicPr>
              <a:picLocks noChangeAspect="1"/>
            </p:cNvPicPr>
            <p:nvPr/>
          </p:nvPicPr>
          <p:blipFill>
            <a:blip r:embed="rId13"/>
            <a:stretch>
              <a:fillRect/>
            </a:stretch>
          </p:blipFill>
          <p:spPr>
            <a:xfrm>
              <a:off x="5176538" y="1337838"/>
              <a:ext cx="225000" cy="326250"/>
            </a:xfrm>
            <a:prstGeom prst="rect">
              <a:avLst/>
            </a:prstGeom>
          </p:spPr>
        </p:pic>
        <p:pic>
          <p:nvPicPr>
            <p:cNvPr id="203" name="Image 20"/>
            <p:cNvPicPr>
              <a:picLocks noChangeAspect="1"/>
            </p:cNvPicPr>
            <p:nvPr/>
          </p:nvPicPr>
          <p:blipFill>
            <a:blip r:embed="rId14"/>
            <a:stretch>
              <a:fillRect/>
            </a:stretch>
          </p:blipFill>
          <p:spPr>
            <a:xfrm>
              <a:off x="5194232" y="1348304"/>
              <a:ext cx="201600" cy="192436"/>
            </a:xfrm>
            <a:prstGeom prst="rect">
              <a:avLst/>
            </a:prstGeom>
          </p:spPr>
        </p:pic>
      </p:grpSp>
      <p:sp>
        <p:nvSpPr>
          <p:cNvPr id="204" name="ZoneTexte 2237"/>
          <p:cNvSpPr txBox="1"/>
          <p:nvPr/>
        </p:nvSpPr>
        <p:spPr>
          <a:xfrm>
            <a:off x="8589618" y="5699376"/>
            <a:ext cx="1804536"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ACCORD DE RETOUR VOLONTAIRE SIGNÉ</a:t>
            </a:r>
            <a:endParaRPr lang="en-US" sz="800" i="1" dirty="0">
              <a:solidFill>
                <a:srgbClr val="026CB6"/>
              </a:solidFill>
              <a:latin typeface="Arial" panose="020B0604020202020204" pitchFamily="34" charset="0"/>
              <a:cs typeface="Arial" panose="020B0604020202020204" pitchFamily="34" charset="0"/>
            </a:endParaRPr>
          </a:p>
        </p:txBody>
      </p:sp>
      <p:grpSp>
        <p:nvGrpSpPr>
          <p:cNvPr id="205" name="Groupe 20"/>
          <p:cNvGrpSpPr/>
          <p:nvPr/>
        </p:nvGrpSpPr>
        <p:grpSpPr>
          <a:xfrm>
            <a:off x="8428574" y="885788"/>
            <a:ext cx="225000" cy="326250"/>
            <a:chOff x="8607920" y="3083161"/>
            <a:chExt cx="225000" cy="326250"/>
          </a:xfrm>
        </p:grpSpPr>
        <p:pic>
          <p:nvPicPr>
            <p:cNvPr id="210" name="Image 371"/>
            <p:cNvPicPr>
              <a:picLocks noChangeAspect="1"/>
            </p:cNvPicPr>
            <p:nvPr/>
          </p:nvPicPr>
          <p:blipFill>
            <a:blip r:embed="rId17"/>
            <a:stretch>
              <a:fillRect/>
            </a:stretch>
          </p:blipFill>
          <p:spPr>
            <a:xfrm>
              <a:off x="8607920" y="3083161"/>
              <a:ext cx="225000" cy="326250"/>
            </a:xfrm>
            <a:prstGeom prst="rect">
              <a:avLst/>
            </a:prstGeom>
          </p:spPr>
        </p:pic>
        <p:pic>
          <p:nvPicPr>
            <p:cNvPr id="212" name="Image 372"/>
            <p:cNvPicPr>
              <a:picLocks noChangeAspect="1"/>
            </p:cNvPicPr>
            <p:nvPr/>
          </p:nvPicPr>
          <p:blipFill>
            <a:blip r:embed="rId18"/>
            <a:stretch>
              <a:fillRect/>
            </a:stretch>
          </p:blipFill>
          <p:spPr>
            <a:xfrm>
              <a:off x="8622956" y="3095000"/>
              <a:ext cx="191250" cy="191250"/>
            </a:xfrm>
            <a:prstGeom prst="rect">
              <a:avLst/>
            </a:prstGeom>
          </p:spPr>
        </p:pic>
      </p:grpSp>
      <p:grpSp>
        <p:nvGrpSpPr>
          <p:cNvPr id="213" name="Group 212"/>
          <p:cNvGrpSpPr/>
          <p:nvPr/>
        </p:nvGrpSpPr>
        <p:grpSpPr>
          <a:xfrm>
            <a:off x="234655" y="5332085"/>
            <a:ext cx="226800" cy="350621"/>
            <a:chOff x="5476747" y="1463387"/>
            <a:chExt cx="226800" cy="350621"/>
          </a:xfrm>
        </p:grpSpPr>
        <p:pic>
          <p:nvPicPr>
            <p:cNvPr id="217" name="Image 33"/>
            <p:cNvPicPr>
              <a:picLocks noChangeAspect="1"/>
            </p:cNvPicPr>
            <p:nvPr/>
          </p:nvPicPr>
          <p:blipFill>
            <a:blip r:embed="rId8"/>
            <a:stretch>
              <a:fillRect/>
            </a:stretch>
          </p:blipFill>
          <p:spPr>
            <a:xfrm>
              <a:off x="5476747" y="1463387"/>
              <a:ext cx="226800" cy="350621"/>
            </a:xfrm>
            <a:prstGeom prst="rect">
              <a:avLst/>
            </a:prstGeom>
          </p:spPr>
        </p:pic>
        <p:pic>
          <p:nvPicPr>
            <p:cNvPr id="218" name="Image 18"/>
            <p:cNvPicPr>
              <a:picLocks noChangeAspect="1"/>
            </p:cNvPicPr>
            <p:nvPr/>
          </p:nvPicPr>
          <p:blipFill>
            <a:blip r:embed="rId16"/>
            <a:stretch>
              <a:fillRect/>
            </a:stretch>
          </p:blipFill>
          <p:spPr>
            <a:xfrm>
              <a:off x="5498582" y="1484706"/>
              <a:ext cx="190800" cy="170357"/>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2565</TotalTime>
  <Words>556</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(14 - 20 juin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223</cp:revision>
  <cp:lastPrinted>2016-06-14T14:55:31Z</cp:lastPrinted>
  <dcterms:created xsi:type="dcterms:W3CDTF">2015-12-15T11:10:25Z</dcterms:created>
  <dcterms:modified xsi:type="dcterms:W3CDTF">2016-06-22T15:06:53Z</dcterms:modified>
</cp:coreProperties>
</file>