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72" autoAdjust="0"/>
    <p:restoredTop sz="94063" autoAdjust="0"/>
  </p:normalViewPr>
  <p:slideViewPr>
    <p:cSldViewPr snapToGrid="0">
      <p:cViewPr>
        <p:scale>
          <a:sx n="86" d="100"/>
          <a:sy n="86" d="100"/>
        </p:scale>
        <p:origin x="534" y="-14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algn="just"/>
            <a:endParaRPr lang="fr-CA" sz="3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CAMEROUN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21 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un attentat suicide à Mora, dans la région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l'Extrême-Nord a tué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trois personnes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blessé gravement 27 personnes.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ville accueille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et sert de plaque tournante pour les activités humanitaires dans l'Extrême-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Nord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Mora est également au centre des opérations transfrontalières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au Nigeria. Après l'attaque, les activités humanitaires dans et autour de Mora ont été temporairement suspendus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C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CA" sz="7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région du Lac a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frappée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 plusieurs attaques attribuées à Boko Haram. Le 14 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deux civils ont été tués dans le 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Fotio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près de la frontière avec le Niger. Une autre attaque le 16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 mort et deux civils blessés dans le 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Boultoua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près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Tchoukoutalia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des attaques simultanées ont eu lieu dans trois villages proches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Daboua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1 000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animaux ont été volés. La série de nouveaux incidents de sécurité au cours des dernières semaines pourrait mettre en péril l'aide humanitaire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Lac.</a:t>
            </a:r>
          </a:p>
          <a:p>
            <a:pPr lvl="0"/>
            <a:endParaRPr lang="fr-CA" sz="8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CÔTE D’IVOIRE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Après l'évacuation des occupants illégaux du parc national du Mont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Peko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situé dans le district des Montagnes,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anciens occupants sont toujours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déplacés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28 villages et camps différents. OCHA estime que quelque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ont besoin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d’une assistance prioritaire à travers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nourriture,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l'eau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l'assainissement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abris.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évaluation pour déterminer le nombre exact de personnes déplacées vulnérables est en cours.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646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CENTRAFRICAINE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800" dirty="0">
                    <a:solidFill>
                      <a:schemeClr val="tx1"/>
                    </a:solidFill>
                  </a:rPr>
                  <a:t>CAMEROUN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308864"/>
                <a:ext cx="6574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CÔTE D’IVOIRE</a:t>
                </a:r>
                <a:endParaRPr lang="en-US" dirty="0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47000" y="3196104"/>
                <a:ext cx="231428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SENEGAL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précipitations élevées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causé des inondations dans certaines régions du Sénégal.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UNICEF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signalé qu'au moins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12 180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affectées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les régions les plus touchées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Kaffrine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Kaolack et Saint-Louis.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déplacées temporairement. D'autres évaluations sont en cours à Dakar et Diourbel.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UNICEF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World Vision 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ActionAid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assistent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autorités locales pour aider les personnes dans le besoin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NIGERIA</a:t>
            </a: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Près de 4,5 millions de personnes dans les États du nord-est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Yobe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Adamawa sont confrontés à la faim et ont besoin d'aide immédiate, selon l'analyse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«Cadre Harmonisé» de mi-août.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Cela représente une augmentation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50% par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rapport 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2016.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zones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difficiles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d’accès sont particulièrement préoccupantes.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PAM vise à atteindre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700 000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avec de la nourriture et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l‘assistance monétaire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prochains mois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Ministère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Santé, en partenariat avec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l’UNICEF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l'OMS, a lancé une campagne de vaccination contre la polio dans le nord-est,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après la découverte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 cas de polio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début du mois.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campagne vise à atteindre cinq millions d'enfants, dont un million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Les problèmes de sécurité risquent de ralentir la réponse. En 2013, des hommes armés - prétendument de Boko Haram - avaient tué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neuf personnes déployées pour travailler sur la campagne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vaccination contre la poliomyélite.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182535" y="551532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56965"/>
            <a:ext cx="183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INONDATIONS TOUCHENT 12 000 PERSONNES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36750" y="5178692"/>
            <a:ext cx="208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20 000 PERSONNES ONT BESOIN D’ASSISTANCE APRÈS L’ÉVACUATION D’UN PARC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1" y="2633213"/>
            <a:ext cx="692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Bookman Old Style" panose="02050604050505020204" pitchFamily="18" charset="0"/>
              </a:rPr>
              <a:t>SÉNÉGAL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29048" y="2903447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ZoneTexte 84"/>
          <p:cNvSpPr txBox="1"/>
          <p:nvPr/>
        </p:nvSpPr>
        <p:spPr>
          <a:xfrm>
            <a:off x="426933" y="884550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ATTAQUE SUICIDE TUE TROIS PERSONNES À MORA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ZoneTexte 84"/>
          <p:cNvSpPr txBox="1"/>
          <p:nvPr/>
        </p:nvSpPr>
        <p:spPr>
          <a:xfrm>
            <a:off x="411269" y="2923898"/>
            <a:ext cx="216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MULTIPLES ATTAQUES DANS LA RÉGION DU LAC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Connecteur droit 90"/>
          <p:cNvCxnSpPr/>
          <p:nvPr/>
        </p:nvCxnSpPr>
        <p:spPr>
          <a:xfrm>
            <a:off x="8427776" y="2848657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ZoneTexte 2237"/>
          <p:cNvSpPr txBox="1"/>
          <p:nvPr/>
        </p:nvSpPr>
        <p:spPr>
          <a:xfrm>
            <a:off x="8633970" y="4752827"/>
            <a:ext cx="216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CAMPAGNE DE VACCINATION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CONTRE LA POLIO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NORD-EST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necteur droit 75"/>
          <p:cNvCxnSpPr/>
          <p:nvPr/>
        </p:nvCxnSpPr>
        <p:spPr>
          <a:xfrm flipV="1">
            <a:off x="241329" y="5178692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8402680" y="887502"/>
            <a:ext cx="226800" cy="350621"/>
            <a:chOff x="5476747" y="1463387"/>
            <a:chExt cx="226800" cy="350621"/>
          </a:xfrm>
        </p:grpSpPr>
        <p:pic>
          <p:nvPicPr>
            <p:cNvPr id="202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3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3080789" y="2320549"/>
            <a:ext cx="226800" cy="350621"/>
            <a:chOff x="5476747" y="1463387"/>
            <a:chExt cx="226800" cy="350621"/>
          </a:xfrm>
        </p:grpSpPr>
        <p:pic>
          <p:nvPicPr>
            <p:cNvPr id="188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189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223162" y="925698"/>
            <a:ext cx="225000" cy="328204"/>
            <a:chOff x="4499508" y="1144203"/>
            <a:chExt cx="225000" cy="328204"/>
          </a:xfrm>
        </p:grpSpPr>
        <p:pic>
          <p:nvPicPr>
            <p:cNvPr id="194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6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98" name="Group 197"/>
          <p:cNvGrpSpPr/>
          <p:nvPr/>
        </p:nvGrpSpPr>
        <p:grpSpPr>
          <a:xfrm>
            <a:off x="5899787" y="3302156"/>
            <a:ext cx="225000" cy="328204"/>
            <a:chOff x="4499508" y="1144203"/>
            <a:chExt cx="225000" cy="328204"/>
          </a:xfrm>
        </p:grpSpPr>
        <p:pic>
          <p:nvPicPr>
            <p:cNvPr id="19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00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12" name="Group 211"/>
          <p:cNvGrpSpPr/>
          <p:nvPr/>
        </p:nvGrpSpPr>
        <p:grpSpPr>
          <a:xfrm>
            <a:off x="6397757" y="2694467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16" name="Group 215"/>
          <p:cNvGrpSpPr/>
          <p:nvPr/>
        </p:nvGrpSpPr>
        <p:grpSpPr>
          <a:xfrm>
            <a:off x="244545" y="2961152"/>
            <a:ext cx="225000" cy="328204"/>
            <a:chOff x="4499508" y="1144203"/>
            <a:chExt cx="225000" cy="328204"/>
          </a:xfrm>
        </p:grpSpPr>
        <p:pic>
          <p:nvPicPr>
            <p:cNvPr id="218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9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239121" y="5234018"/>
            <a:ext cx="225000" cy="326250"/>
            <a:chOff x="5176538" y="1337838"/>
            <a:chExt cx="225000" cy="326250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2" name="Imag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4" name="Groupe 20"/>
          <p:cNvGrpSpPr/>
          <p:nvPr/>
        </p:nvGrpSpPr>
        <p:grpSpPr>
          <a:xfrm>
            <a:off x="5533290" y="2987518"/>
            <a:ext cx="225000" cy="326250"/>
            <a:chOff x="8607920" y="3083161"/>
            <a:chExt cx="225000" cy="326250"/>
          </a:xfrm>
        </p:grpSpPr>
        <p:pic>
          <p:nvPicPr>
            <p:cNvPr id="225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6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27" name="Group 226"/>
          <p:cNvGrpSpPr/>
          <p:nvPr/>
        </p:nvGrpSpPr>
        <p:grpSpPr>
          <a:xfrm>
            <a:off x="3912625" y="2995849"/>
            <a:ext cx="225000" cy="326250"/>
            <a:chOff x="5176538" y="1337838"/>
            <a:chExt cx="225000" cy="326250"/>
          </a:xfrm>
        </p:grpSpPr>
        <p:pic>
          <p:nvPicPr>
            <p:cNvPr id="230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31" name="Imag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sp>
        <p:nvSpPr>
          <p:cNvPr id="247" name="ZoneTexte 2237"/>
          <p:cNvSpPr txBox="1"/>
          <p:nvPr/>
        </p:nvSpPr>
        <p:spPr>
          <a:xfrm>
            <a:off x="8728693" y="2853394"/>
            <a:ext cx="188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MILLIONS DE PERSONNES ONT BESOIN D’AIDE ALIMENTAIRE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e 20"/>
          <p:cNvGrpSpPr/>
          <p:nvPr/>
        </p:nvGrpSpPr>
        <p:grpSpPr>
          <a:xfrm>
            <a:off x="8402620" y="4841676"/>
            <a:ext cx="225000" cy="326250"/>
            <a:chOff x="8607920" y="3083161"/>
            <a:chExt cx="225000" cy="326250"/>
          </a:xfrm>
        </p:grpSpPr>
        <p:pic>
          <p:nvPicPr>
            <p:cNvPr id="249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3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68" name="Group 267"/>
          <p:cNvGrpSpPr/>
          <p:nvPr/>
        </p:nvGrpSpPr>
        <p:grpSpPr>
          <a:xfrm>
            <a:off x="8425715" y="2882482"/>
            <a:ext cx="227427" cy="352889"/>
            <a:chOff x="5687447" y="1514475"/>
            <a:chExt cx="225000" cy="352889"/>
          </a:xfrm>
        </p:grpSpPr>
        <p:pic>
          <p:nvPicPr>
            <p:cNvPr id="26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70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71" name="Group 270"/>
          <p:cNvGrpSpPr/>
          <p:nvPr/>
        </p:nvGrpSpPr>
        <p:grpSpPr>
          <a:xfrm>
            <a:off x="5126253" y="2950674"/>
            <a:ext cx="227427" cy="352889"/>
            <a:chOff x="5687447" y="1514475"/>
            <a:chExt cx="225000" cy="352889"/>
          </a:xfrm>
        </p:grpSpPr>
        <p:pic>
          <p:nvPicPr>
            <p:cNvPr id="272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73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5611</TotalTime>
  <Words>674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(16 – 22 août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348</cp:revision>
  <cp:lastPrinted>2016-08-24T12:41:19Z</cp:lastPrinted>
  <dcterms:created xsi:type="dcterms:W3CDTF">2015-12-15T11:10:25Z</dcterms:created>
  <dcterms:modified xsi:type="dcterms:W3CDTF">2016-08-24T14:52:18Z</dcterms:modified>
</cp:coreProperties>
</file>